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cs-CZ" altLang="cs-CZ" sz="2400" smtClean="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cs-CZ" altLang="cs-CZ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cs-CZ" altLang="cs-CZ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cs-CZ" altLang="cs-CZ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1537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537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9597C124-19FA-4DAB-BABB-DB3BFA252F9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EEC520-6CFE-4AC9-9BC9-6013FBF616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F3C8FA-2A78-4002-ABCB-B831F057679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36DB49-C81E-4E73-BAC5-C7844793734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6FB9-5D3E-42DA-82D3-7F64C7407E5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9F93B0-0A8F-477C-A11A-F3AA649199D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C8A988-638E-43C9-8B12-EEF11FD4F59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610411-7645-4946-A8AE-CD34AC9266A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862976-D4AF-4B18-B7A1-1340B87E58F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1FEDA2-157B-45D1-946E-351C378678C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BCBB22-C438-4617-903B-AC83516DCA8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7772400" cy="21891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14400" y="3941763"/>
            <a:ext cx="7772400" cy="21891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8A1A1A-B822-48E5-900A-634B469067D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7772400" cy="21891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3941763"/>
            <a:ext cx="7772400" cy="21891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3D4E9-B754-4319-9B04-55225595F86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B11F84-8A6B-4C15-94AF-811171654B2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cs-CZ" altLang="cs-CZ" sz="2400" smtClean="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cs-CZ" altLang="cs-CZ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66F7DF1D-B38D-4FDE-9CED-910AC4032102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b/Wite_Mountain_-_the_tumulus.JPG" TargetMode="External"/><Relationship Id="rId2" Type="http://schemas.openxmlformats.org/officeDocument/2006/relationships/hyperlink" Target="http://upload.wikimedia.org/wikipedia/commons/0/0e/Battle_of_White_Mountai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8/81/Obnoven%C3%A9_z%C5%99%C3%ADzen%C3%AD_zemsk%C3%A9.gif" TargetMode="External"/><Relationship Id="rId5" Type="http://schemas.openxmlformats.org/officeDocument/2006/relationships/hyperlink" Target="http://upload.wikimedia.org/wikipedia/commons/a/ac/Tribute_to_the_27_victims.jpg" TargetMode="External"/><Relationship Id="rId4" Type="http://schemas.openxmlformats.org/officeDocument/2006/relationships/hyperlink" Target="http://upload.wikimedia.org/wikipedia/commons/8/89/Hinrichtung_auf_dem_Altst%C3%A4dter_Rin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118" name="Group 46"/>
          <p:cNvGraphicFramePr>
            <a:graphicFrameLocks noGrp="1"/>
          </p:cNvGraphicFramePr>
          <p:nvPr/>
        </p:nvGraphicFramePr>
        <p:xfrm>
          <a:off x="1333500" y="1628775"/>
          <a:ext cx="6767513" cy="5160964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NÁZEV ŠKOLY: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ČÍSLO PROJEKTU: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ŠABLONA: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III/2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VZDĚLÁVACÍ OBLAST: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Člověk a společnost, Dějepis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ROČNÍK: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NÁZEV MATERIÁLU: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VY_32_INOVACE_16_2D-Bitva na Bílé hoře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AUTOR: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Mgr. Hana Kafková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93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DATUM TVORBY: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Duben 2014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OVĚŘENÍ: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13.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května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3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ANOTACE: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Prezentace navazuje na prezentaci České stavovské povstání a zaměřuje se na bitvu na Bílé hoře a její důsledky pro české země. Slouží k vizualizaci učiva a jako zápis do sešitu. Závěrečné úkoly upevní získané poznatky a vedou žáky k další samostatné práci s tématem.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Bitva na Bílé hoře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České stavovské povstání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u="sng" smtClean="0"/>
              <a:t>1620</a:t>
            </a:r>
            <a:r>
              <a:rPr lang="cs-CZ" altLang="cs-CZ" smtClean="0"/>
              <a:t> – bitva na Bílé hoře 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cs-CZ" altLang="cs-CZ" sz="2400" smtClean="0"/>
          </a:p>
          <a:p>
            <a:pPr eaLnBrk="1" hangingPunct="1">
              <a:buFont typeface="Wingdings" pitchFamily="2" charset="2"/>
              <a:buNone/>
            </a:pPr>
            <a:r>
              <a:rPr lang="cs-CZ" altLang="cs-CZ" sz="3200" smtClean="0"/>
              <a:t>čeští stavové                            </a:t>
            </a:r>
            <a:r>
              <a:rPr lang="cs-CZ" altLang="cs-CZ" sz="3200" u="sng" smtClean="0"/>
              <a:t>vojsko</a:t>
            </a:r>
            <a:r>
              <a:rPr lang="cs-CZ" altLang="cs-CZ" sz="3200" smtClean="0"/>
              <a:t>            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z="3200" smtClean="0"/>
              <a:t>                                             </a:t>
            </a:r>
            <a:r>
              <a:rPr lang="cs-CZ" altLang="cs-CZ" sz="3200" u="sng" smtClean="0"/>
              <a:t>Ferdinanda II.</a:t>
            </a:r>
            <a:r>
              <a:rPr lang="cs-CZ" altLang="cs-CZ" sz="3200" smtClean="0"/>
              <a:t> </a:t>
            </a:r>
          </a:p>
        </p:txBody>
      </p:sp>
      <p:pic>
        <p:nvPicPr>
          <p:cNvPr id="5124" name="Picture 7" descr="MC90032045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1700213"/>
            <a:ext cx="1646238" cy="182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8" descr="745px-Battle_of_White_Mountain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55875" y="3933825"/>
            <a:ext cx="3600450" cy="2590800"/>
          </a:xfrm>
          <a:noFill/>
        </p:spPr>
      </p:pic>
      <p:sp>
        <p:nvSpPr>
          <p:cNvPr id="5126" name="Text Box 9"/>
          <p:cNvSpPr txBox="1">
            <a:spLocks noChangeArrowheads="1"/>
          </p:cNvSpPr>
          <p:nvPr/>
        </p:nvSpPr>
        <p:spPr bwMode="auto">
          <a:xfrm>
            <a:off x="6280150" y="6257925"/>
            <a:ext cx="565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z="2000" smtClean="0"/>
              <a:t>Poznáš, jaká stavba je v blízkosti památníku bitvy?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z="2000" smtClean="0">
                <a:solidFill>
                  <a:schemeClr val="accent2"/>
                </a:solidFill>
              </a:rPr>
              <a:t>letohrádek Hvězda</a:t>
            </a:r>
          </a:p>
        </p:txBody>
      </p:sp>
      <p:pic>
        <p:nvPicPr>
          <p:cNvPr id="6148" name="Picture 4" descr="800px-Wite_Mountain_-_the_tumul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0"/>
            <a:ext cx="8137525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8243888" y="5086350"/>
            <a:ext cx="565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z="3800" u="sng" smtClean="0"/>
              <a:t>1621</a:t>
            </a:r>
            <a:r>
              <a:rPr lang="cs-CZ" altLang="cs-CZ" sz="3800" smtClean="0"/>
              <a:t> – poprava 27 českých pánů na Staroměstském náměstí </a:t>
            </a:r>
          </a:p>
        </p:txBody>
      </p:sp>
      <p:pic>
        <p:nvPicPr>
          <p:cNvPr id="7171" name="Picture 7" descr="805281~1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87675" y="1844675"/>
            <a:ext cx="3600450" cy="2447925"/>
          </a:xfrm>
          <a:noFill/>
        </p:spPr>
      </p:pic>
      <p:sp>
        <p:nvSpPr>
          <p:cNvPr id="7172" name="Rectangle 11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cs-CZ" altLang="cs-CZ" sz="2400" smtClean="0"/>
          </a:p>
          <a:p>
            <a:pPr eaLnBrk="1" hangingPunct="1"/>
            <a:endParaRPr lang="cs-CZ" altLang="cs-CZ" sz="2400" smtClean="0"/>
          </a:p>
          <a:p>
            <a:pPr algn="ctr" eaLnBrk="1" hangingPunct="1"/>
            <a:r>
              <a:rPr lang="cs-CZ" altLang="cs-CZ" sz="2400" smtClean="0"/>
              <a:t>konfiskace majetku (= zabavení)</a:t>
            </a:r>
          </a:p>
        </p:txBody>
      </p:sp>
      <p:sp>
        <p:nvSpPr>
          <p:cNvPr id="7173" name="Text Box 12"/>
          <p:cNvSpPr txBox="1">
            <a:spLocks noChangeArrowheads="1"/>
          </p:cNvSpPr>
          <p:nvPr/>
        </p:nvSpPr>
        <p:spPr bwMode="auto">
          <a:xfrm>
            <a:off x="6784975" y="4025900"/>
            <a:ext cx="565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z="2400" smtClean="0"/>
              <a:t>27 křížů na paměť popravy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z="2000" smtClean="0"/>
              <a:t>V blízkosti jaké významné pražské památky bys tyto kříže našel?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z="2000" smtClean="0">
                <a:solidFill>
                  <a:schemeClr val="accent2"/>
                </a:solidFill>
              </a:rPr>
              <a:t>V blízkosti Pražského orloje.</a:t>
            </a:r>
          </a:p>
        </p:txBody>
      </p:sp>
      <p:pic>
        <p:nvPicPr>
          <p:cNvPr id="8196" name="Picture 4" descr="800px-Tribute_to_the_27_victim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557338"/>
            <a:ext cx="7770813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8388350" y="4797425"/>
            <a:ext cx="650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  Obr 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u="sng" smtClean="0"/>
              <a:t>1627</a:t>
            </a:r>
            <a:r>
              <a:rPr lang="cs-CZ" altLang="cs-CZ" smtClean="0"/>
              <a:t> – Obnovené zřízení zemské 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cs-CZ" altLang="cs-CZ" sz="2400" smtClean="0"/>
          </a:p>
          <a:p>
            <a:pPr eaLnBrk="1" hangingPunct="1"/>
            <a:r>
              <a:rPr lang="cs-CZ" altLang="cs-CZ" sz="2400" smtClean="0"/>
              <a:t>zmenšení moci stavů </a:t>
            </a:r>
          </a:p>
          <a:p>
            <a:pPr eaLnBrk="1" hangingPunct="1"/>
            <a:r>
              <a:rPr lang="cs-CZ" altLang="cs-CZ" sz="2400" smtClean="0"/>
              <a:t>Habsburkové dědiční čeští králové </a:t>
            </a:r>
          </a:p>
          <a:p>
            <a:pPr eaLnBrk="1" hangingPunct="1"/>
            <a:r>
              <a:rPr lang="cs-CZ" altLang="cs-CZ" sz="2400" smtClean="0"/>
              <a:t>zrovnoprávnění češtiny s němčinou </a:t>
            </a:r>
          </a:p>
          <a:p>
            <a:pPr eaLnBrk="1" hangingPunct="1"/>
            <a:r>
              <a:rPr lang="cs-CZ" altLang="cs-CZ" sz="2400" smtClean="0"/>
              <a:t>jediné povolené náboženství – katolictví</a:t>
            </a:r>
          </a:p>
          <a:p>
            <a:pPr eaLnBrk="1" hangingPunct="1"/>
            <a:r>
              <a:rPr lang="cs-CZ" altLang="cs-CZ" sz="2400" smtClean="0"/>
              <a:t>odchod kališníků do zahraničí= emigrace</a:t>
            </a:r>
          </a:p>
          <a:p>
            <a:pPr eaLnBrk="1" hangingPunct="1"/>
            <a:endParaRPr lang="cs-CZ" altLang="cs-CZ" sz="2400" smtClean="0"/>
          </a:p>
        </p:txBody>
      </p:sp>
      <p:pic>
        <p:nvPicPr>
          <p:cNvPr id="9220" name="Picture 7" descr="OBNOVE~1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90638" y="1600200"/>
            <a:ext cx="3057525" cy="4530725"/>
          </a:xfrm>
          <a:noFill/>
        </p:spPr>
      </p:pic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4284663" y="5949950"/>
            <a:ext cx="565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Přiřaď správně k letopočtu událost:</a:t>
            </a:r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457200" indent="-457200" eaLnBrk="1" hangingPunct="1">
              <a:buFont typeface="Wingdings" pitchFamily="2" charset="2"/>
              <a:buAutoNum type="arabicParenR"/>
            </a:pPr>
            <a:r>
              <a:rPr lang="cs-CZ" altLang="cs-CZ" sz="2400" smtClean="0"/>
              <a:t>1620</a:t>
            </a:r>
          </a:p>
          <a:p>
            <a:pPr marL="457200" indent="-457200" eaLnBrk="1" hangingPunct="1">
              <a:buFont typeface="Wingdings" pitchFamily="2" charset="2"/>
              <a:buAutoNum type="arabicParenR"/>
            </a:pPr>
            <a:endParaRPr lang="cs-CZ" altLang="cs-CZ" sz="2400" smtClean="0"/>
          </a:p>
          <a:p>
            <a:pPr marL="457200" indent="-457200" eaLnBrk="1" hangingPunct="1">
              <a:buFont typeface="Wingdings" pitchFamily="2" charset="2"/>
              <a:buAutoNum type="arabicParenR"/>
            </a:pPr>
            <a:r>
              <a:rPr lang="cs-CZ" altLang="cs-CZ" sz="2400" smtClean="0"/>
              <a:t>1621</a:t>
            </a:r>
          </a:p>
          <a:p>
            <a:pPr marL="457200" indent="-457200" eaLnBrk="1" hangingPunct="1">
              <a:buFont typeface="Wingdings" pitchFamily="2" charset="2"/>
              <a:buAutoNum type="arabicParenR"/>
            </a:pPr>
            <a:endParaRPr lang="cs-CZ" altLang="cs-CZ" sz="2400" smtClean="0"/>
          </a:p>
          <a:p>
            <a:pPr marL="457200" indent="-457200" eaLnBrk="1" hangingPunct="1">
              <a:buFont typeface="Wingdings" pitchFamily="2" charset="2"/>
              <a:buAutoNum type="arabicParenR"/>
            </a:pPr>
            <a:r>
              <a:rPr lang="cs-CZ" altLang="cs-CZ" sz="2400" smtClean="0"/>
              <a:t>1627</a:t>
            </a:r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marL="457200" indent="-457200" eaLnBrk="1" hangingPunct="1">
              <a:buFont typeface="Wingdings" pitchFamily="2" charset="2"/>
              <a:buAutoNum type="alphaLcParenR"/>
            </a:pPr>
            <a:r>
              <a:rPr lang="cs-CZ" altLang="cs-CZ" sz="2400" smtClean="0"/>
              <a:t>poprava 27 českých pánů </a:t>
            </a:r>
          </a:p>
          <a:p>
            <a:pPr marL="457200" indent="-457200" eaLnBrk="1" hangingPunct="1">
              <a:buFont typeface="Wingdings" pitchFamily="2" charset="2"/>
              <a:buAutoNum type="alphaLcParenR"/>
            </a:pPr>
            <a:r>
              <a:rPr lang="cs-CZ" altLang="cs-CZ" sz="2400" smtClean="0"/>
              <a:t>Obnovené zřízení zemské </a:t>
            </a:r>
          </a:p>
          <a:p>
            <a:pPr marL="457200" indent="-457200" eaLnBrk="1" hangingPunct="1">
              <a:buFont typeface="Wingdings" pitchFamily="2" charset="2"/>
              <a:buAutoNum type="alphaLcParenR"/>
            </a:pPr>
            <a:r>
              <a:rPr lang="cs-CZ" altLang="cs-CZ" sz="2400" smtClean="0"/>
              <a:t>bitva na Bílé hoře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/>
              <a:t>Řešení: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cs-CZ" altLang="cs-CZ" sz="2400" dirty="0" smtClean="0">
                <a:solidFill>
                  <a:schemeClr val="accent2"/>
                </a:solidFill>
              </a:rPr>
              <a:t>1 c, 2 a, 3 b</a:t>
            </a:r>
          </a:p>
          <a:p>
            <a:pPr algn="ctr" eaLnBrk="1" hangingPunct="1">
              <a:lnSpc>
                <a:spcPct val="80000"/>
              </a:lnSpc>
            </a:pPr>
            <a:endParaRPr lang="cs-CZ" altLang="cs-CZ" sz="2000" dirty="0" smtClean="0">
              <a:solidFill>
                <a:schemeClr val="accent2"/>
              </a:solidFill>
            </a:endParaRPr>
          </a:p>
          <a:p>
            <a:pPr algn="ctr" eaLnBrk="1" hangingPunct="1">
              <a:lnSpc>
                <a:spcPct val="80000"/>
              </a:lnSpc>
            </a:pPr>
            <a:endParaRPr lang="cs-CZ" altLang="cs-CZ" sz="2000" dirty="0" smtClean="0">
              <a:solidFill>
                <a:schemeClr val="accent2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dirty="0" smtClean="0">
                <a:solidFill>
                  <a:schemeClr val="tx2"/>
                </a:solidFill>
              </a:rPr>
              <a:t>Další úkol: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000" dirty="0" smtClean="0"/>
              <a:t>Zjisti na příští hodinu další podrobnosti o popravě 27 českých pánů na Staroměstském náměstí. </a:t>
            </a:r>
            <a:r>
              <a:rPr lang="cs-CZ" altLang="cs-CZ" sz="2000" dirty="0" smtClean="0"/>
              <a:t>Např</a:t>
            </a:r>
            <a:r>
              <a:rPr lang="cs-CZ" altLang="cs-CZ" sz="2000" dirty="0" smtClean="0"/>
              <a:t>. </a:t>
            </a:r>
            <a:r>
              <a:rPr lang="cs-CZ" altLang="cs-CZ" sz="2000" dirty="0" smtClean="0"/>
              <a:t>kolik </a:t>
            </a:r>
            <a:r>
              <a:rPr lang="cs-CZ" altLang="cs-CZ" sz="2000" dirty="0" smtClean="0"/>
              <a:t>z popravených bylo skutečně pánů, kolik rytířů a kolik měšťanů? Jaké významné osobnosti mezi nimi byly? Kdo je popravoval? Co se stalo s mrtvolami popravených? apod</a:t>
            </a:r>
            <a:r>
              <a:rPr lang="cs-CZ" altLang="cs-CZ" sz="2000" dirty="0" smtClean="0">
                <a:solidFill>
                  <a:schemeClr val="accent2"/>
                </a:solidFill>
              </a:rPr>
              <a:t>.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000" dirty="0" smtClean="0">
                <a:solidFill>
                  <a:schemeClr val="accent2"/>
                </a:solidFill>
              </a:rPr>
              <a:t>Tři páni, sedm rytířů, 17 měšťanů.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000" dirty="0" smtClean="0">
                <a:solidFill>
                  <a:schemeClr val="accent2"/>
                </a:solidFill>
              </a:rPr>
              <a:t> např. Kryštof Harant z </a:t>
            </a:r>
            <a:r>
              <a:rPr lang="cs-CZ" altLang="cs-CZ" sz="2000" dirty="0" err="1" smtClean="0">
                <a:solidFill>
                  <a:schemeClr val="accent2"/>
                </a:solidFill>
              </a:rPr>
              <a:t>Polžic</a:t>
            </a:r>
            <a:r>
              <a:rPr lang="cs-CZ" altLang="cs-CZ" sz="2000" dirty="0" smtClean="0">
                <a:solidFill>
                  <a:schemeClr val="accent2"/>
                </a:solidFill>
              </a:rPr>
              <a:t> a Bezdružic, Václav </a:t>
            </a:r>
            <a:r>
              <a:rPr lang="cs-CZ" altLang="cs-CZ" sz="2000" dirty="0" err="1" smtClean="0">
                <a:solidFill>
                  <a:schemeClr val="accent2"/>
                </a:solidFill>
              </a:rPr>
              <a:t>Budovec</a:t>
            </a:r>
            <a:r>
              <a:rPr lang="cs-CZ" altLang="cs-CZ" sz="2000" dirty="0" smtClean="0">
                <a:solidFill>
                  <a:schemeClr val="accent2"/>
                </a:solidFill>
              </a:rPr>
              <a:t> z Budova, Jan </a:t>
            </a:r>
            <a:r>
              <a:rPr lang="cs-CZ" altLang="cs-CZ" sz="2000" dirty="0" err="1" smtClean="0">
                <a:solidFill>
                  <a:schemeClr val="accent2"/>
                </a:solidFill>
              </a:rPr>
              <a:t>Jesenius</a:t>
            </a:r>
            <a:r>
              <a:rPr lang="cs-CZ" altLang="cs-CZ" sz="2000" dirty="0" smtClean="0">
                <a:solidFill>
                  <a:schemeClr val="accent2"/>
                </a:solidFill>
              </a:rPr>
              <a:t>.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000" dirty="0" smtClean="0">
                <a:solidFill>
                  <a:schemeClr val="accent2"/>
                </a:solidFill>
              </a:rPr>
              <a:t>Kat Jan </a:t>
            </a:r>
            <a:r>
              <a:rPr lang="cs-CZ" altLang="cs-CZ" sz="2000" dirty="0" err="1" smtClean="0">
                <a:solidFill>
                  <a:schemeClr val="accent2"/>
                </a:solidFill>
              </a:rPr>
              <a:t>Mydlář</a:t>
            </a:r>
            <a:r>
              <a:rPr lang="cs-CZ" altLang="cs-CZ" sz="2000" dirty="0" smtClean="0">
                <a:solidFill>
                  <a:schemeClr val="accent2"/>
                </a:solidFill>
              </a:rPr>
              <a:t>.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000" dirty="0" smtClean="0">
                <a:solidFill>
                  <a:schemeClr val="accent2"/>
                </a:solidFill>
              </a:rPr>
              <a:t>Pro výstrahu byly vystaveny na veřejnosti</a:t>
            </a:r>
            <a:r>
              <a:rPr lang="cs-CZ" altLang="cs-CZ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Zdroje a citace: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cs-CZ" altLang="cs-CZ" sz="2400" smtClean="0"/>
              <a:t>Obrázky: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cs-CZ" altLang="cs-CZ" sz="1200" smtClean="0"/>
              <a:t>MATTHIASKABEL. </a:t>
            </a:r>
            <a:r>
              <a:rPr lang="cs-CZ" altLang="cs-CZ" sz="1200" i="1" smtClean="0"/>
              <a:t>Wikipedia</a:t>
            </a:r>
            <a:r>
              <a:rPr lang="cs-CZ" altLang="cs-CZ" sz="1200" smtClean="0"/>
              <a:t> [online]. [cit. 23.4.2014]. Dostupný na WWW: </a:t>
            </a:r>
            <a:r>
              <a:rPr lang="cs-CZ" altLang="cs-CZ" sz="1200" smtClean="0">
                <a:hlinkClick r:id="rId2"/>
              </a:rPr>
              <a:t>http://upload.wikimedia.org/wikipedia/commons/0/0e/Battle_of_White_Mountain.jpg</a:t>
            </a:r>
            <a:endParaRPr lang="cs-CZ" altLang="cs-CZ" sz="1200" smtClean="0"/>
          </a:p>
          <a:p>
            <a:pPr marL="609600" indent="-609600" eaLnBrk="1" hangingPunct="1">
              <a:buFontTx/>
              <a:buAutoNum type="arabicParenR"/>
            </a:pPr>
            <a:r>
              <a:rPr lang="cs-CZ" altLang="cs-CZ" sz="1400" smtClean="0"/>
              <a:t>MIAOW MIAOW. </a:t>
            </a:r>
            <a:r>
              <a:rPr lang="cs-CZ" altLang="cs-CZ" sz="1400" i="1" smtClean="0"/>
              <a:t>Wikipedia</a:t>
            </a:r>
            <a:r>
              <a:rPr lang="cs-CZ" altLang="cs-CZ" sz="1400" smtClean="0"/>
              <a:t> [online]. [cit. 23.4.2014]. Dostupný na WWW: </a:t>
            </a:r>
            <a:r>
              <a:rPr lang="cs-CZ" altLang="cs-CZ" sz="1400" smtClean="0">
                <a:hlinkClick r:id="rId3"/>
              </a:rPr>
              <a:t>http://upload.wikimedia.org/wikipedia/commons/8/8b/Wite_Mountain_-_the_tumulus.JPG</a:t>
            </a:r>
            <a:endParaRPr lang="cs-CZ" altLang="cs-CZ" sz="1400" smtClean="0"/>
          </a:p>
          <a:p>
            <a:pPr marL="609600" indent="-609600" eaLnBrk="1" hangingPunct="1">
              <a:buFontTx/>
              <a:buAutoNum type="arabicParenR"/>
            </a:pPr>
            <a:r>
              <a:rPr lang="cs-CZ" altLang="cs-CZ" sz="1400" smtClean="0"/>
              <a:t>AUTOR NEUVEDEN. </a:t>
            </a:r>
            <a:r>
              <a:rPr lang="cs-CZ" altLang="cs-CZ" sz="1400" i="1" smtClean="0"/>
              <a:t>Wikipedia</a:t>
            </a:r>
            <a:r>
              <a:rPr lang="cs-CZ" altLang="cs-CZ" sz="1400" smtClean="0"/>
              <a:t> [online]. [cit. 23.4.2014]. Dostupný na WWW: </a:t>
            </a:r>
            <a:r>
              <a:rPr lang="cs-CZ" altLang="cs-CZ" sz="1400" smtClean="0">
                <a:hlinkClick r:id="rId4"/>
              </a:rPr>
              <a:t>http://upload.wikimedia.org/wikipedia/commons/8/89/Hinrichtung_auf_dem_Altst%C3%A4dter_Ring.JPG</a:t>
            </a:r>
            <a:endParaRPr lang="cs-CZ" altLang="cs-CZ" sz="1400" smtClean="0"/>
          </a:p>
          <a:p>
            <a:pPr marL="609600" indent="-609600" eaLnBrk="1" hangingPunct="1">
              <a:buFontTx/>
              <a:buAutoNum type="arabicParenR"/>
            </a:pPr>
            <a:r>
              <a:rPr lang="cs-CZ" altLang="cs-CZ" sz="1400" smtClean="0"/>
              <a:t>BEAO. </a:t>
            </a:r>
            <a:r>
              <a:rPr lang="cs-CZ" altLang="cs-CZ" sz="1400" i="1" smtClean="0"/>
              <a:t>Wikipedia</a:t>
            </a:r>
            <a:r>
              <a:rPr lang="cs-CZ" altLang="cs-CZ" sz="1400" smtClean="0"/>
              <a:t> [online]. [cit. 23.4.2014]. Dostupný na WWW: </a:t>
            </a:r>
            <a:r>
              <a:rPr lang="cs-CZ" altLang="cs-CZ" sz="1400" smtClean="0">
                <a:hlinkClick r:id="rId5"/>
              </a:rPr>
              <a:t>http://upload.wikimedia.org/wikipedia/commons/a/ac/Tribute_to_the_27_victims.jpg</a:t>
            </a:r>
            <a:endParaRPr lang="cs-CZ" altLang="cs-CZ" sz="1400" smtClean="0"/>
          </a:p>
          <a:p>
            <a:pPr marL="609600" indent="-609600" eaLnBrk="1" hangingPunct="1">
              <a:buFontTx/>
              <a:buAutoNum type="arabicParenR"/>
            </a:pPr>
            <a:r>
              <a:rPr lang="cs-CZ" altLang="cs-CZ" sz="1400" smtClean="0"/>
              <a:t>AUTOR NEUVEDEN. </a:t>
            </a:r>
            <a:r>
              <a:rPr lang="cs-CZ" altLang="cs-CZ" sz="1400" i="1" smtClean="0"/>
              <a:t>Wikipedia</a:t>
            </a:r>
            <a:r>
              <a:rPr lang="cs-CZ" altLang="cs-CZ" sz="1400" smtClean="0"/>
              <a:t> [online]. [cit. 23.4.2014]. Dostupný na WWW: </a:t>
            </a:r>
            <a:r>
              <a:rPr lang="cs-CZ" altLang="cs-CZ" sz="1400" smtClean="0">
                <a:hlinkClick r:id="rId6"/>
              </a:rPr>
              <a:t>http://upload.wikimedia.org/wikipedia/commons/8/81/Obnoven%C3%A9_z%C5%99%C3%ADzen%C3%AD_zemsk%C3%A9.gif</a:t>
            </a:r>
            <a:endParaRPr lang="cs-CZ" altLang="cs-CZ" sz="1400" smtClean="0"/>
          </a:p>
          <a:p>
            <a:pPr marL="609600" indent="-609600" eaLnBrk="1" hangingPunct="1">
              <a:buFontTx/>
              <a:buNone/>
            </a:pPr>
            <a:endParaRPr lang="cs-CZ" altLang="cs-CZ" sz="1400" smtClean="0"/>
          </a:p>
          <a:p>
            <a:pPr marL="609600" indent="-609600" eaLnBrk="1" hangingPunct="1">
              <a:buFontTx/>
              <a:buNone/>
            </a:pPr>
            <a:r>
              <a:rPr lang="cs-CZ" altLang="cs-CZ" sz="2400" smtClean="0"/>
              <a:t>Ilustrace</a:t>
            </a:r>
            <a:r>
              <a:rPr lang="cs-CZ" altLang="cs-CZ" sz="1400" smtClean="0"/>
              <a:t> – kliparty MS Office</a:t>
            </a:r>
          </a:p>
          <a:p>
            <a:pPr marL="609600" indent="-609600" eaLnBrk="1" hangingPunct="1">
              <a:buFontTx/>
              <a:buNone/>
            </a:pPr>
            <a:endParaRPr lang="cs-CZ" altLang="cs-CZ" sz="1400" smtClean="0"/>
          </a:p>
          <a:p>
            <a:pPr marL="609600" indent="-609600" eaLnBrk="1" hangingPunct="1">
              <a:buFontTx/>
              <a:buNone/>
            </a:pPr>
            <a:r>
              <a:rPr lang="cs-CZ" altLang="cs-CZ" sz="1400" smtClean="0"/>
              <a:t>Autorem materiálu a všech jeho částí, není-li uvedeno jinak, je Mgr. Hana Kafková.</a:t>
            </a:r>
          </a:p>
          <a:p>
            <a:pPr marL="609600" indent="-609600" eaLnBrk="1" hangingPunct="1">
              <a:buFontTx/>
              <a:buAutoNum type="arabicParenR"/>
            </a:pPr>
            <a:endParaRPr lang="cs-CZ" altLang="cs-CZ" sz="1400" smtClean="0"/>
          </a:p>
          <a:p>
            <a:pPr marL="609600" indent="-609600" eaLnBrk="1" hangingPunct="1">
              <a:buFontTx/>
              <a:buAutoNum type="arabicParenR"/>
            </a:pPr>
            <a:endParaRPr lang="cs-CZ" altLang="cs-CZ" sz="1400" smtClean="0"/>
          </a:p>
          <a:p>
            <a:pPr marL="609600" indent="-609600" eaLnBrk="1" hangingPunct="1">
              <a:buFontTx/>
              <a:buAutoNum type="arabicParenR"/>
            </a:pPr>
            <a:endParaRPr lang="cs-CZ" alt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46</TotalTime>
  <Words>439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Wingdings</vt:lpstr>
      <vt:lpstr>Calibri</vt:lpstr>
      <vt:lpstr>Vrstvy</vt:lpstr>
      <vt:lpstr>Snímek 1</vt:lpstr>
      <vt:lpstr>Bitva na Bílé hoře</vt:lpstr>
      <vt:lpstr>1620 – bitva na Bílé hoře </vt:lpstr>
      <vt:lpstr>Snímek 4</vt:lpstr>
      <vt:lpstr>1621 – poprava 27 českých pánů na Staroměstském náměstí </vt:lpstr>
      <vt:lpstr>27 křížů na paměť popravy</vt:lpstr>
      <vt:lpstr>1627 – Obnovené zřízení zemské </vt:lpstr>
      <vt:lpstr>Přiřaď správně k letopočtu událost:</vt:lpstr>
      <vt:lpstr>Řešení:</vt:lpstr>
      <vt:lpstr>Zdroje a citace: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Bitva na Bílé hoře</dc:title>
  <dc:creator>Hana Kafkova</dc:creator>
  <cp:lastModifiedBy>Dum</cp:lastModifiedBy>
  <cp:revision>7</cp:revision>
  <dcterms:created xsi:type="dcterms:W3CDTF">2013-07-23T14:19:33Z</dcterms:created>
  <dcterms:modified xsi:type="dcterms:W3CDTF">2014-06-14T19:15:31Z</dcterms:modified>
</cp:coreProperties>
</file>