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1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2" r:id="rId15"/>
    <p:sldId id="273" r:id="rId16"/>
    <p:sldId id="274" r:id="rId17"/>
    <p:sldId id="259" r:id="rId18"/>
    <p:sldId id="270" r:id="rId19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194650"/>
          </a:xfrm>
        </p:spPr>
        <p:txBody>
          <a:bodyPr wrap="none" anchor="t"/>
          <a:lstStyle>
            <a:lvl1pPr algn="r">
              <a:defRPr sz="7200" b="0" spc="-225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829878"/>
            <a:ext cx="6858000" cy="618523"/>
          </a:xfrm>
        </p:spPr>
        <p:txBody>
          <a:bodyPr anchor="b"/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lvl="0"/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34C2D1-7AA2-4C22-B94E-B5FDA4C6F83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8429BB-35B0-400B-BC2B-BD4FB439D4C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194650"/>
          </a:xfrm>
        </p:spPr>
        <p:txBody>
          <a:bodyPr wrap="none" anchor="t"/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829878"/>
            <a:ext cx="6858000" cy="617822"/>
          </a:xfrm>
        </p:spPr>
        <p:txBody>
          <a:bodyPr anchor="b"/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BB24F-FD73-4F7F-8FEE-31D3BC9F67E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CF771-1FB2-4047-A19E-4738DE7F26F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/>
          <a:lstStyle>
            <a:lvl1pPr marL="0" indent="0">
              <a:buNone/>
              <a:defRPr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anchor="b"/>
          <a:lstStyle>
            <a:lvl1pPr>
              <a:buNone/>
              <a:defRPr lang="en-US"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FE39FF-D473-4ACF-821C-6D6974C74AB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5C38AA-2814-443D-8711-0567C48351E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0713B9-28ED-4CAC-A8BB-5D58104565F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/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D4A2C6-B783-4349-91FE-10F14A95F01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/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124785-9B13-4620-8B29-AB68C385571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B0E484-9205-4AB8-84E6-049B330977B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37F6EA-6646-4EDF-84BF-660136D3E85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833438" y="787400"/>
            <a:ext cx="457200" cy="584200"/>
          </a:xfrm>
          <a:prstGeom prst="rect">
            <a:avLst/>
          </a:prstGeom>
        </p:spPr>
        <p:txBody>
          <a:bodyPr lIns="68580" tIns="34290" rIns="68580" bIns="34290"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6000" dirty="0">
                <a:effectLst/>
              </a:rPr>
              <a:t>“</a:t>
            </a:r>
          </a:p>
        </p:txBody>
      </p:sp>
      <p:sp>
        <p:nvSpPr>
          <p:cNvPr id="6" name="TextBox 9"/>
          <p:cNvSpPr txBox="1"/>
          <p:nvPr/>
        </p:nvSpPr>
        <p:spPr>
          <a:xfrm>
            <a:off x="7827963" y="2743200"/>
            <a:ext cx="457200" cy="584200"/>
          </a:xfrm>
          <a:prstGeom prst="rect">
            <a:avLst/>
          </a:prstGeom>
        </p:spPr>
        <p:txBody>
          <a:bodyPr lIns="68580" tIns="34290" rIns="68580" bIns="34290"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>
              <a:defRPr/>
            </a:pPr>
            <a:r>
              <a:rPr lang="en-US" sz="6000" dirty="0"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/>
          <a:lstStyle>
            <a:lvl1pPr>
              <a:defRPr sz="33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/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C53BCCA-3A76-4D91-8A62-B89CDF6DC94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/>
          <a:lstStyle>
            <a:lvl1pPr>
              <a:defRPr sz="405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B36B33-6955-4063-87D2-8A98900BA9E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75E3CDE4-0CB5-4ADE-9957-3AEF5548D82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74D40919-5744-4D5A-AE5A-1480927641D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DB255F-203D-4F28-89CE-29F93FF1C54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9AF8-B5CC-4E78-B304-B76442E2891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E2AC75-FCFB-4288-BF1F-57C5A3210B1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3B8745-A4C5-472F-B5EC-C88CE5A8AAB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825625"/>
            <a:ext cx="767556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/>
            </a:lvl1pPr>
          </a:lstStyle>
          <a:p>
            <a:fld id="{9C87E761-B66F-483A-BDF6-02AEF21EC756}" type="slidenum">
              <a:rPr lang="cs-CZ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34" r:id="rId1"/>
    <p:sldLayoutId id="2147483935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  <p:sldLayoutId id="2147483952" r:id="rId12"/>
    <p:sldLayoutId id="2147483945" r:id="rId13"/>
    <p:sldLayoutId id="2147483946" r:id="rId14"/>
    <p:sldLayoutId id="2147483947" r:id="rId15"/>
    <p:sldLayoutId id="2147483948" r:id="rId16"/>
    <p:sldLayoutId id="2147483949" r:id="rId17"/>
    <p:sldLayoutId id="2147483950" r:id="rId18"/>
    <p:sldLayoutId id="2147483951" r:id="rId19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8/8c/PompeiiStreet.jpg" TargetMode="External"/><Relationship Id="rId3" Type="http://schemas.openxmlformats.org/officeDocument/2006/relationships/hyperlink" Target="http://upload.wikimedia.org/wikipedia/commons/0/07/RomanVirgilFolio078r.jpg" TargetMode="External"/><Relationship Id="rId7" Type="http://schemas.openxmlformats.org/officeDocument/2006/relationships/hyperlink" Target="http://upload.wikimedia.org/wikipedia/commons/2/23/Pont_du_gard.jpg" TargetMode="External"/><Relationship Id="rId2" Type="http://schemas.openxmlformats.org/officeDocument/2006/relationships/hyperlink" Target="http://upload.wikimedia.org/wikipedia/commons/f/f8/DianaLouvr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b/bb/Publius_Ovidius_Naso.jpg" TargetMode="External"/><Relationship Id="rId5" Type="http://schemas.openxmlformats.org/officeDocument/2006/relationships/hyperlink" Target="http://upload.wikimedia.org/wikipedia/commons/1/1b/Vergilius.jpg" TargetMode="External"/><Relationship Id="rId4" Type="http://schemas.openxmlformats.org/officeDocument/2006/relationships/hyperlink" Target="http://upload.wikimedia.org/wikipedia/commons/1/16/Roman_numerals_Bungus_1584-1585.pn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0/0d/Arc_de_titus_frontal.jpg" TargetMode="External"/><Relationship Id="rId2" Type="http://schemas.openxmlformats.org/officeDocument/2006/relationships/hyperlink" Target="http://upload.wikimedia.org/wikipedia/commons/4/40/Roman_baths_in_the_Musee_de_Cluny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9/99/Rome_Colosseum_interior.jpg" TargetMode="External"/><Relationship Id="rId5" Type="http://schemas.openxmlformats.org/officeDocument/2006/relationships/hyperlink" Target="http://upload.wikimedia.org/wikipedia/commons/a/a5/Colosseum_at_night.jpg" TargetMode="External"/><Relationship Id="rId4" Type="http://schemas.openxmlformats.org/officeDocument/2006/relationships/hyperlink" Target="http://upload.wikimedia.org/wikipedia/commons/a/a5/Italien_Rom_Trajansaeule_sb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26035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116" name="Group 44"/>
          <p:cNvGraphicFramePr>
            <a:graphicFrameLocks noGrp="1"/>
          </p:cNvGraphicFramePr>
          <p:nvPr/>
        </p:nvGraphicFramePr>
        <p:xfrm>
          <a:off x="1333500" y="1628775"/>
          <a:ext cx="6767513" cy="5160964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Základní škola a mateřská škola Bohdalov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ŠABLONA: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III/2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VZDĚLÁVACÍ OBLAST: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Člověk a společnost, Dějepis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NÁZEV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VY_32_INOVACE_17_2D-Římská kultura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Mgr. Hana Kafková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93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DATUM TVORBY: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Květen 2014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OVĚŘENÍ: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14. května 2014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3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</a:rPr>
                        <a:t>Prezentace seznamuje žáky s římskou kulturou, se základními typy staveb, autory a písmem. Slouží k vizualizaci učiva a jako zápis do sešitu. Úkoly upevní získané znalosti a dále rozvíjí samostatný zájem žáka o tématiku.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043608" y="2780928"/>
            <a:ext cx="6858000" cy="294975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u="sng" dirty="0" smtClean="0"/>
              <a:t>Římská kultura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657350" y="3830638"/>
            <a:ext cx="6858000" cy="6175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5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smtClean="0"/>
          </a:p>
        </p:txBody>
      </p:sp>
      <p:sp>
        <p:nvSpPr>
          <p:cNvPr id="22536" name="Rectangle 8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smtClean="0"/>
              <a:t>zpočátku přebírali umění od Řeků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smtClean="0"/>
              <a:t>také bohové stejní, jen jiná jména </a:t>
            </a:r>
          </a:p>
        </p:txBody>
      </p:sp>
      <p:pic>
        <p:nvPicPr>
          <p:cNvPr id="5124" name="Picture 10" descr="DianaLouvr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725" y="2060575"/>
            <a:ext cx="2808288" cy="3600450"/>
          </a:xfrm>
          <a:noFill/>
        </p:spPr>
      </p:pic>
      <p:sp>
        <p:nvSpPr>
          <p:cNvPr id="5125" name="Text Box 11"/>
          <p:cNvSpPr txBox="1">
            <a:spLocks noChangeArrowheads="1"/>
          </p:cNvSpPr>
          <p:nvPr/>
        </p:nvSpPr>
        <p:spPr bwMode="auto">
          <a:xfrm>
            <a:off x="4643438" y="5373688"/>
            <a:ext cx="5619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5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/>
      <p:bldP spid="2253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3200" smtClean="0"/>
              <a:t>jazyk – latina</a:t>
            </a:r>
            <a:r>
              <a:rPr lang="cs-CZ" smtClean="0"/>
              <a:t> 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smtClean="0"/>
              <a:t>písmo – latinka </a:t>
            </a:r>
          </a:p>
        </p:txBody>
      </p:sp>
      <p:pic>
        <p:nvPicPr>
          <p:cNvPr id="6148" name="Picture 7" descr="RomanVirgilFolio078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4900" y="2212975"/>
            <a:ext cx="3695700" cy="3651250"/>
          </a:xfrm>
          <a:noFill/>
        </p:spPr>
      </p:pic>
      <p:sp>
        <p:nvSpPr>
          <p:cNvPr id="6149" name="Text Box 8"/>
          <p:cNvSpPr txBox="1">
            <a:spLocks noChangeArrowheads="1"/>
          </p:cNvSpPr>
          <p:nvPr/>
        </p:nvSpPr>
        <p:spPr bwMode="auto">
          <a:xfrm>
            <a:off x="4211638" y="5516563"/>
            <a:ext cx="5619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7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3200" smtClean="0"/>
              <a:t>římské číslice</a:t>
            </a:r>
            <a:r>
              <a:rPr lang="cs-CZ" smtClean="0"/>
              <a:t> </a:t>
            </a:r>
          </a:p>
        </p:txBody>
      </p:sp>
      <p:pic>
        <p:nvPicPr>
          <p:cNvPr id="7171" name="Picture 6" descr="334px-Roman_numerals_Bungus_1584-158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5300" y="1981200"/>
            <a:ext cx="2298700" cy="4114800"/>
          </a:xfrm>
          <a:noFill/>
        </p:spPr>
      </p:pic>
      <p:sp>
        <p:nvSpPr>
          <p:cNvPr id="27658" name="Rectangle 10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cs-CZ" sz="2800" smtClean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2800" smtClean="0"/>
              <a:t>Kde se používají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2800" smtClean="0"/>
              <a:t>římské číslice dodnes?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cs-CZ" sz="2800" smtClean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2800" smtClean="0">
                <a:solidFill>
                  <a:schemeClr val="folHlink"/>
                </a:solidFill>
              </a:rPr>
              <a:t>U jmen panovníků</a:t>
            </a:r>
          </a:p>
        </p:txBody>
      </p:sp>
      <p:sp>
        <p:nvSpPr>
          <p:cNvPr id="7173" name="Text Box 11"/>
          <p:cNvSpPr txBox="1">
            <a:spLocks noChangeArrowheads="1"/>
          </p:cNvSpPr>
          <p:nvPr/>
        </p:nvSpPr>
        <p:spPr bwMode="auto">
          <a:xfrm>
            <a:off x="4119563" y="5824538"/>
            <a:ext cx="5619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7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7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/>
      <p:bldP spid="2765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5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mtClean="0"/>
              <a:t>literatura: Vergilius </a:t>
            </a:r>
          </a:p>
        </p:txBody>
      </p:sp>
      <p:sp>
        <p:nvSpPr>
          <p:cNvPr id="32776" name="Rectangle 8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smtClean="0"/>
              <a:t>báseň Aeneas</a:t>
            </a:r>
          </a:p>
        </p:txBody>
      </p:sp>
      <p:pic>
        <p:nvPicPr>
          <p:cNvPr id="8196" name="Picture 6" descr="Vergiliu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263" y="2205038"/>
            <a:ext cx="3024187" cy="3240087"/>
          </a:xfrm>
          <a:noFill/>
        </p:spPr>
      </p:pic>
      <p:sp>
        <p:nvSpPr>
          <p:cNvPr id="8197" name="Text Box 9"/>
          <p:cNvSpPr txBox="1">
            <a:spLocks noChangeArrowheads="1"/>
          </p:cNvSpPr>
          <p:nvPr/>
        </p:nvSpPr>
        <p:spPr bwMode="auto">
          <a:xfrm>
            <a:off x="4500563" y="5157788"/>
            <a:ext cx="5619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mtClean="0"/>
              <a:t>Ovidius </a:t>
            </a:r>
          </a:p>
        </p:txBody>
      </p:sp>
      <p:pic>
        <p:nvPicPr>
          <p:cNvPr id="9219" name="Picture 7" descr="286px-Publius_Ovidius_Naso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989138"/>
            <a:ext cx="2374900" cy="4103687"/>
          </a:xfrm>
          <a:noFill/>
        </p:spPr>
      </p:pic>
      <p:sp>
        <p:nvSpPr>
          <p:cNvPr id="35846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800" smtClean="0"/>
              <a:t>básně</a:t>
            </a:r>
          </a:p>
        </p:txBody>
      </p:sp>
      <p:sp>
        <p:nvSpPr>
          <p:cNvPr id="9221" name="Text Box 8"/>
          <p:cNvSpPr txBox="1">
            <a:spLocks noChangeArrowheads="1"/>
          </p:cNvSpPr>
          <p:nvPr/>
        </p:nvSpPr>
        <p:spPr bwMode="auto">
          <a:xfrm>
            <a:off x="4264025" y="5608638"/>
            <a:ext cx="5619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5"/>
          <p:cNvSpPr>
            <a:spLocks noGrp="1" noChangeArrowheads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3200" smtClean="0"/>
              <a:t>Stavitelství: vodovody = akvadukty</a:t>
            </a:r>
            <a:r>
              <a:rPr lang="cs-CZ" smtClean="0"/>
              <a:t> </a:t>
            </a:r>
          </a:p>
        </p:txBody>
      </p:sp>
      <p:pic>
        <p:nvPicPr>
          <p:cNvPr id="10243" name="Picture 7" descr="Pont_du_gar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0863" y="1858963"/>
            <a:ext cx="5715000" cy="4286250"/>
          </a:xfrm>
          <a:noFill/>
        </p:spPr>
      </p:pic>
      <p:sp>
        <p:nvSpPr>
          <p:cNvPr id="10244" name="Text Box 8"/>
          <p:cNvSpPr txBox="1">
            <a:spLocks noChangeArrowheads="1"/>
          </p:cNvSpPr>
          <p:nvPr/>
        </p:nvSpPr>
        <p:spPr bwMode="auto">
          <a:xfrm>
            <a:off x="7648575" y="5824538"/>
            <a:ext cx="5619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3200" smtClean="0"/>
              <a:t>římské silnice</a:t>
            </a:r>
          </a:p>
        </p:txBody>
      </p:sp>
      <p:pic>
        <p:nvPicPr>
          <p:cNvPr id="11267" name="Picture 8" descr="448px-PompeiiStree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0125" y="2478088"/>
            <a:ext cx="2274888" cy="3048000"/>
          </a:xfrm>
          <a:noFill/>
        </p:spPr>
      </p:pic>
      <p:sp>
        <p:nvSpPr>
          <p:cNvPr id="11268" name="Text Box 9"/>
          <p:cNvSpPr txBox="1">
            <a:spLocks noChangeArrowheads="1"/>
          </p:cNvSpPr>
          <p:nvPr/>
        </p:nvSpPr>
        <p:spPr bwMode="auto">
          <a:xfrm>
            <a:off x="6496050" y="5680075"/>
            <a:ext cx="5619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800px-Roman_baths_in_the_Musee_de_Clu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476250"/>
            <a:ext cx="762000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2124075" y="5805488"/>
            <a:ext cx="4756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3200"/>
              <a:t>pozůstatky římských lázní</a:t>
            </a:r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8367713" y="5537200"/>
            <a:ext cx="5619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510px-Arc_de_titus_front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1844675"/>
            <a:ext cx="4103688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Rectangle 5"/>
          <p:cNvSpPr>
            <a:spLocks noGrp="1" noChangeArrowheads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3200" smtClean="0"/>
              <a:t>vítězné oblouky</a:t>
            </a:r>
          </a:p>
        </p:txBody>
      </p:sp>
      <p:sp>
        <p:nvSpPr>
          <p:cNvPr id="13316" name="Text Box 7"/>
          <p:cNvSpPr txBox="1">
            <a:spLocks noChangeArrowheads="1"/>
          </p:cNvSpPr>
          <p:nvPr/>
        </p:nvSpPr>
        <p:spPr bwMode="auto">
          <a:xfrm>
            <a:off x="6948488" y="5949950"/>
            <a:ext cx="5619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3200" smtClean="0"/>
              <a:t>vítězné sloupy</a:t>
            </a:r>
          </a:p>
        </p:txBody>
      </p:sp>
      <p:pic>
        <p:nvPicPr>
          <p:cNvPr id="14339" name="Picture 7" descr="195px-Italien_Rom_Trajansaeule_sb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2133600"/>
            <a:ext cx="1655763" cy="4103688"/>
          </a:xfrm>
          <a:noFill/>
        </p:spPr>
      </p:pic>
      <p:sp>
        <p:nvSpPr>
          <p:cNvPr id="46086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cs-CZ" sz="2800" smtClean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2800" smtClean="0"/>
              <a:t>Proč byly asi vítězné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2800" smtClean="0"/>
              <a:t>oblouky a sloupy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2800" smtClean="0"/>
              <a:t>stavěny?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cs-CZ" sz="2800" smtClean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2800" smtClean="0">
                <a:solidFill>
                  <a:schemeClr val="folHlink"/>
                </a:solidFill>
              </a:rPr>
              <a:t>Na oslavu vítězství</a:t>
            </a:r>
          </a:p>
        </p:txBody>
      </p:sp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3759200" y="6040438"/>
            <a:ext cx="6445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60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4608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Grp="1" noChangeArrowheads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3200" smtClean="0"/>
              <a:t>Koloseum</a:t>
            </a:r>
          </a:p>
        </p:txBody>
      </p:sp>
      <p:pic>
        <p:nvPicPr>
          <p:cNvPr id="15363" name="Picture 6" descr="800px-Colosseum_at_nigh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1125" y="1825625"/>
            <a:ext cx="6592888" cy="4351338"/>
          </a:xfrm>
          <a:noFill/>
        </p:spPr>
      </p:pic>
      <p:sp>
        <p:nvSpPr>
          <p:cNvPr id="15364" name="Text Box 7"/>
          <p:cNvSpPr txBox="1">
            <a:spLocks noChangeArrowheads="1"/>
          </p:cNvSpPr>
          <p:nvPr/>
        </p:nvSpPr>
        <p:spPr bwMode="auto">
          <a:xfrm>
            <a:off x="8080375" y="5895975"/>
            <a:ext cx="6445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1200"/>
              <a:t>Obr 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4"/>
          <p:cNvSpPr>
            <a:spLocks noGrp="1" noChangeArrowheads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cs-CZ" altLang="cs-CZ" smtClean="0">
                <a:solidFill>
                  <a:schemeClr val="tx1"/>
                </a:solidFill>
              </a:rPr>
              <a:t>vnitřek Kolosea</a:t>
            </a:r>
          </a:p>
        </p:txBody>
      </p:sp>
      <p:pic>
        <p:nvPicPr>
          <p:cNvPr id="16387" name="Picture 7" descr="800px-Rome_Colosseum_interio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2276475"/>
            <a:ext cx="4248150" cy="3290888"/>
          </a:xfrm>
          <a:noFill/>
        </p:spPr>
      </p:pic>
      <p:sp>
        <p:nvSpPr>
          <p:cNvPr id="51206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z="2800" smtClean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2800" smtClean="0"/>
              <a:t>   K čemu Koloseum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2800" smtClean="0"/>
              <a:t>   sloužilo?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cs-CZ" sz="2800" smtClean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2800" smtClean="0"/>
              <a:t>   </a:t>
            </a:r>
            <a:r>
              <a:rPr lang="cs-CZ" sz="2800" smtClean="0">
                <a:solidFill>
                  <a:schemeClr val="folHlink"/>
                </a:solidFill>
              </a:rPr>
              <a:t>Jako aréna ke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2800" smtClean="0">
                <a:solidFill>
                  <a:schemeClr val="folHlink"/>
                </a:solidFill>
              </a:rPr>
              <a:t>   gladiátorským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2800" smtClean="0">
                <a:solidFill>
                  <a:schemeClr val="folHlink"/>
                </a:solidFill>
              </a:rPr>
              <a:t>   zápasům</a:t>
            </a:r>
          </a:p>
        </p:txBody>
      </p:sp>
      <p:sp>
        <p:nvSpPr>
          <p:cNvPr id="16389" name="Text Box 8"/>
          <p:cNvSpPr txBox="1">
            <a:spLocks noChangeArrowheads="1"/>
          </p:cNvSpPr>
          <p:nvPr/>
        </p:nvSpPr>
        <p:spPr bwMode="auto">
          <a:xfrm>
            <a:off x="2555875" y="5661025"/>
            <a:ext cx="29178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cs-CZ" altLang="cs-CZ" sz="1200"/>
              <a:t>Obr 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1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2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12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12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mtClean="0"/>
              <a:t>Úkoly:</a:t>
            </a:r>
            <a:br>
              <a:rPr lang="cs-CZ" smtClean="0"/>
            </a:br>
            <a:r>
              <a:rPr lang="cs-CZ" sz="3200" smtClean="0"/>
              <a:t>(na příští hodinu)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840000" y="1825625"/>
            <a:ext cx="7675350" cy="43513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Zkus </a:t>
            </a:r>
            <a:r>
              <a:rPr lang="cs-CZ" dirty="0" smtClean="0"/>
              <a:t>vyhledat, </a:t>
            </a:r>
            <a:r>
              <a:rPr lang="cs-CZ" dirty="0" smtClean="0"/>
              <a:t>o čem pojednává báseň Aeneas a jak souvisí se starověkým Řeckem.</a:t>
            </a: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Kde bychom nalezli napodobeninu římského vítězného oblouku, která byla také postavena na oslavu vítězství, ale až mnohem později?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mtClean="0"/>
              <a:t>Řešení: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840000" y="1825625"/>
            <a:ext cx="7675350" cy="43513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mtClean="0"/>
              <a:t>O hrdinovi Aeneovi, který uprchl z hořící Tróje.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mtClean="0"/>
              <a:t>Vítězný oblouk v Paříži, nechal ho postavit Napoleon v 19. století na oslavu svého vítězství v bitvě u Slavkova.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mtClean="0"/>
              <a:t>Zdroje a citace: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7543800" cy="4543425"/>
          </a:xfrm>
        </p:spPr>
        <p:txBody>
          <a:bodyPr/>
          <a:lstStyle/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1400" dirty="0" smtClean="0"/>
              <a:t>Obrázky:</a:t>
            </a:r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/>
              <a:defRPr/>
            </a:pPr>
            <a:r>
              <a:rPr lang="cs-CZ" sz="1600" dirty="0" smtClean="0"/>
              <a:t>AUTOR NEUVEDEN.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3.5.2014]. Dostupný na WWW: </a:t>
            </a:r>
            <a:r>
              <a:rPr lang="cs-CZ" sz="1600" dirty="0" smtClean="0">
                <a:hlinkClick r:id="rId2"/>
              </a:rPr>
              <a:t>http://upload.wikimedia.org/wikipedia/commons/f/f8/DianaLouvre.jpg</a:t>
            </a:r>
            <a:endParaRPr lang="cs-CZ" sz="16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/>
              <a:defRPr/>
            </a:pPr>
            <a:r>
              <a:rPr lang="cs-CZ" sz="1600" dirty="0" smtClean="0"/>
              <a:t>AUTOR NEUVEDEN.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3.5.2014]. Dostupný na WWW: </a:t>
            </a:r>
            <a:r>
              <a:rPr lang="cs-CZ" sz="1600" dirty="0" smtClean="0">
                <a:hlinkClick r:id="rId3"/>
              </a:rPr>
              <a:t>http://upload.wikimedia.org/wikipedia/commons/0/07/RomanVirgilFolio078r.jpg</a:t>
            </a:r>
            <a:endParaRPr lang="cs-CZ" sz="16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/>
              <a:defRPr/>
            </a:pPr>
            <a:r>
              <a:rPr lang="cs-CZ" sz="1600" dirty="0" smtClean="0"/>
              <a:t>BONGO, </a:t>
            </a:r>
            <a:r>
              <a:rPr lang="cs-CZ" sz="1600" dirty="0" err="1" smtClean="0"/>
              <a:t>Pietro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3.5.2014]. Dostupný na WWW: </a:t>
            </a:r>
            <a:r>
              <a:rPr lang="cs-CZ" sz="1600" dirty="0" smtClean="0">
                <a:hlinkClick r:id="rId4"/>
              </a:rPr>
              <a:t>http://upload.wikimedia.org/wikipedia/commons/1/16/Roman_numerals_Bungus_1584-1585.png</a:t>
            </a:r>
            <a:endParaRPr lang="cs-CZ" sz="16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/>
              <a:defRPr/>
            </a:pPr>
            <a:r>
              <a:rPr lang="cs-CZ" sz="1600" dirty="0" smtClean="0"/>
              <a:t>AUTOR NEUVEDEN.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3.5.2014]. Dostupný na WWW: </a:t>
            </a:r>
            <a:r>
              <a:rPr lang="cs-CZ" sz="1600" dirty="0" smtClean="0">
                <a:hlinkClick r:id="rId5"/>
              </a:rPr>
              <a:t>http://upload.wikimedia.org/wikipedia/commons/1/1b/Vergilius.jpg</a:t>
            </a:r>
            <a:endParaRPr lang="cs-CZ" sz="16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/>
              <a:defRPr/>
            </a:pPr>
            <a:r>
              <a:rPr lang="cs-CZ" sz="1600" dirty="0" smtClean="0"/>
              <a:t>AUTOR NEUVEDEN.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3.5.2014]. Dostupný na WWW: </a:t>
            </a:r>
            <a:r>
              <a:rPr lang="cs-CZ" sz="1600" dirty="0" smtClean="0">
                <a:hlinkClick r:id="rId6"/>
              </a:rPr>
              <a:t>http://upload.wikimedia.org/wikipedia/commons/b/bb/Publius_Ovidius_Naso.jpg</a:t>
            </a:r>
            <a:endParaRPr lang="cs-CZ" sz="16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/>
              <a:defRPr/>
            </a:pPr>
            <a:r>
              <a:rPr lang="cs-CZ" sz="1600" dirty="0" smtClean="0"/>
              <a:t>BERNARD BILL5.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3.5.2014]. Dostupný na WWW: </a:t>
            </a:r>
            <a:r>
              <a:rPr lang="cs-CZ" sz="1600" dirty="0" smtClean="0">
                <a:hlinkClick r:id="rId7"/>
              </a:rPr>
              <a:t>http://upload.wikimedia.org/wikipedia/commons/2/23/Pont_du_gard.jpg</a:t>
            </a:r>
            <a:endParaRPr lang="cs-CZ" sz="16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/>
              <a:defRPr/>
            </a:pPr>
            <a:r>
              <a:rPr lang="cs-CZ" sz="1600" dirty="0" smtClean="0"/>
              <a:t>VLAAR, Paul.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3.5.2014]. Dostupný na WWW: </a:t>
            </a:r>
            <a:r>
              <a:rPr lang="cs-CZ" sz="1600" dirty="0" smtClean="0">
                <a:hlinkClick r:id="rId8"/>
              </a:rPr>
              <a:t>http://upload.wikimedia.org/wikipedia/commons/8/8c/PompeiiStreet.jpg</a:t>
            </a:r>
            <a:endParaRPr lang="cs-CZ" sz="16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cs-CZ" sz="10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/>
              <a:defRPr/>
            </a:pPr>
            <a:endParaRPr lang="cs-CZ" sz="10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/>
              <a:defRPr/>
            </a:pPr>
            <a:endParaRPr lang="cs-CZ" sz="7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/>
              <a:defRPr/>
            </a:pPr>
            <a:endParaRPr lang="cs-CZ" sz="4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/>
              <a:defRPr/>
            </a:pPr>
            <a:endParaRPr lang="cs-CZ" sz="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1042988" y="1916113"/>
            <a:ext cx="7543800" cy="4114800"/>
          </a:xfrm>
        </p:spPr>
        <p:txBody>
          <a:bodyPr/>
          <a:lstStyle/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 startAt="8"/>
              <a:defRPr/>
            </a:pPr>
            <a:r>
              <a:rPr lang="cs-CZ" sz="1600" dirty="0" smtClean="0"/>
              <a:t>PHGCOM.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3.5.2014]. Dostupný na WWW: </a:t>
            </a:r>
            <a:r>
              <a:rPr lang="cs-CZ" sz="1600" dirty="0" smtClean="0">
                <a:hlinkClick r:id="rId2"/>
              </a:rPr>
              <a:t>http://upload.wikimedia.org/wikipedia/commons/4/40/Roman_baths_in_the_Musee_de_Cluny.jpg</a:t>
            </a:r>
            <a:endParaRPr lang="cs-CZ" sz="16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 startAt="8"/>
              <a:defRPr/>
            </a:pPr>
            <a:r>
              <a:rPr lang="cs-CZ" sz="1600" dirty="0" smtClean="0"/>
              <a:t>STEINER, Hubert.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3.5.2014]. Dostupný na WWW: </a:t>
            </a:r>
            <a:r>
              <a:rPr lang="cs-CZ" sz="1600" dirty="0" smtClean="0">
                <a:hlinkClick r:id="rId3"/>
              </a:rPr>
              <a:t>http://upload.wikimedia.org/wikipedia/commons/0/0d/Arc_de_titus_frontal.jpg</a:t>
            </a:r>
            <a:endParaRPr lang="cs-CZ" sz="16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 startAt="8"/>
              <a:defRPr/>
            </a:pPr>
            <a:r>
              <a:rPr lang="cs-CZ" sz="1600" dirty="0" err="1" smtClean="0"/>
              <a:t>SÜßBRICH</a:t>
            </a:r>
            <a:r>
              <a:rPr lang="cs-CZ" sz="1600" dirty="0" smtClean="0"/>
              <a:t>, Rolf.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3.5.2014]. Dostupný na WWW: </a:t>
            </a:r>
            <a:r>
              <a:rPr lang="cs-CZ" sz="1600" dirty="0" smtClean="0">
                <a:hlinkClick r:id="rId4"/>
              </a:rPr>
              <a:t>http://upload.wikimedia.org/wikipedia/commons/a/a5/Italien_Rom_Trajansaeule_sb1.JPG</a:t>
            </a:r>
            <a:endParaRPr lang="cs-CZ" sz="16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 startAt="8"/>
              <a:defRPr/>
            </a:pPr>
            <a:r>
              <a:rPr lang="cs-CZ" sz="1600" dirty="0" smtClean="0"/>
              <a:t>ROSINO.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3.5.2014]. Dostupný na WWW: </a:t>
            </a:r>
            <a:r>
              <a:rPr lang="cs-CZ" sz="1600" dirty="0" smtClean="0">
                <a:hlinkClick r:id="rId5"/>
              </a:rPr>
              <a:t>http://upload.wikimedia.org/wikipedia/commons/a/a5/Colosseum_at_night.jpg</a:t>
            </a:r>
            <a:endParaRPr lang="cs-CZ" sz="16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AutoNum type="arabicParenR" startAt="8"/>
              <a:defRPr/>
            </a:pPr>
            <a:r>
              <a:rPr lang="cs-CZ" sz="1600" dirty="0" smtClean="0"/>
              <a:t>WKNIGHT94. </a:t>
            </a:r>
            <a:r>
              <a:rPr lang="cs-CZ" sz="1600" i="1" dirty="0" err="1" smtClean="0"/>
              <a:t>Wikipedia</a:t>
            </a:r>
            <a:r>
              <a:rPr lang="cs-CZ" sz="1600" dirty="0" smtClean="0"/>
              <a:t> [online]. [cit. </a:t>
            </a:r>
            <a:r>
              <a:rPr lang="cs-CZ" sz="1600" dirty="0"/>
              <a:t>3</a:t>
            </a:r>
            <a:r>
              <a:rPr lang="cs-CZ" sz="1600" dirty="0" smtClean="0"/>
              <a:t>.5.2014]. Dostupný na WWW: </a:t>
            </a:r>
            <a:r>
              <a:rPr lang="cs-CZ" sz="1600" dirty="0" smtClean="0">
                <a:hlinkClick r:id="rId6"/>
              </a:rPr>
              <a:t>http://upload.wikimedia.org/wikipedia/commons/9/99/Rome_Colosseum_interior.jpg</a:t>
            </a:r>
            <a:endParaRPr lang="cs-CZ" sz="16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cs-CZ" sz="1800" dirty="0" smtClean="0"/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cs-CZ" sz="1600" dirty="0" smtClean="0"/>
              <a:t>Autorem materiálu a všech jeho částí, není-li uvedeno jinak, je Mgr. Hana Kafková. </a:t>
            </a:r>
          </a:p>
          <a:p>
            <a:pPr marL="609600" indent="-609600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cs-CZ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loubka">
  <a:themeElements>
    <a:clrScheme name="Hloubka">
      <a:dk1>
        <a:sysClr val="windowText" lastClr="000000"/>
      </a:dk1>
      <a:lt1>
        <a:sysClr val="window" lastClr="FFFFFF"/>
      </a:lt1>
      <a:dk2>
        <a:srgbClr val="454551"/>
      </a:dk2>
      <a:lt2>
        <a:srgbClr val="F2ACD2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Hloubka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loubk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epth" id="{7BEAFC2A-325C-49C4-AC08-2B765DA903F9}" vid="{3016C5A4-E631-4977-A608-ACFB4755262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TC104033923[[fn=Hloubka]]</Template>
  <TotalTime>80</TotalTime>
  <Words>523</Words>
  <Application>Microsoft Office PowerPoint</Application>
  <PresentationFormat>Předvádění na obrazovce (4:3)</PresentationFormat>
  <Paragraphs>96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5" baseType="lpstr">
      <vt:lpstr>Tahoma</vt:lpstr>
      <vt:lpstr>Arial</vt:lpstr>
      <vt:lpstr>Corbel</vt:lpstr>
      <vt:lpstr>Calibri</vt:lpstr>
      <vt:lpstr>Times New Roman</vt:lpstr>
      <vt:lpstr>Wingdings</vt:lpstr>
      <vt:lpstr>Hloubka</vt:lpstr>
      <vt:lpstr>Snímek 1</vt:lpstr>
      <vt:lpstr>Římská kultura</vt:lpstr>
      <vt:lpstr>Snímek 3</vt:lpstr>
      <vt:lpstr>jazyk – latina </vt:lpstr>
      <vt:lpstr>římské číslice </vt:lpstr>
      <vt:lpstr>literatura: Vergilius </vt:lpstr>
      <vt:lpstr>Ovidius </vt:lpstr>
      <vt:lpstr>Stavitelství: vodovody = akvadukty </vt:lpstr>
      <vt:lpstr>římské silnice</vt:lpstr>
      <vt:lpstr>Snímek 10</vt:lpstr>
      <vt:lpstr>vítězné oblouky</vt:lpstr>
      <vt:lpstr>vítězné sloupy</vt:lpstr>
      <vt:lpstr>Koloseum</vt:lpstr>
      <vt:lpstr>vnitřek Kolosea</vt:lpstr>
      <vt:lpstr>Úkoly: (na příští hodinu)</vt:lpstr>
      <vt:lpstr>Řešení:</vt:lpstr>
      <vt:lpstr>Zdroje a citace:</vt:lpstr>
      <vt:lpstr>Snímek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Římská kultura</dc:title>
  <dc:creator>Hana Kafkova</dc:creator>
  <cp:lastModifiedBy>Dum</cp:lastModifiedBy>
  <cp:revision>8</cp:revision>
  <dcterms:created xsi:type="dcterms:W3CDTF">2013-07-23T19:28:11Z</dcterms:created>
  <dcterms:modified xsi:type="dcterms:W3CDTF">2014-06-14T19:14:12Z</dcterms:modified>
</cp:coreProperties>
</file>