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64" r:id="rId2"/>
    <p:sldId id="256" r:id="rId3"/>
    <p:sldId id="257" r:id="rId4"/>
    <p:sldId id="258" r:id="rId5"/>
    <p:sldId id="259" r:id="rId6"/>
    <p:sldId id="269" r:id="rId7"/>
    <p:sldId id="266" r:id="rId8"/>
    <p:sldId id="270" r:id="rId9"/>
    <p:sldId id="271" r:id="rId10"/>
    <p:sldId id="260" r:id="rId11"/>
    <p:sldId id="261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80AD2-72F7-42F6-8077-F3C6232C3F2E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CDE89F-9409-4083-A2E2-5223631B38B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5626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02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DE89F-9409-4083-A2E2-5223631B38B5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871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Zaoblený obdélník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0" name="Podnadpis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aoblený obdélník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Zaoblený obdélník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s jedním zakulaceným roh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Zaoblený obdélník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A6C8200-8CA6-4B6F-95FC-128DC32D03E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A82ECCA-BE3D-4A10-B353-911FFB954BF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dum.rvp.cz/vyhledavani/vyhledavani.html?e15=Empedokl%C3%A9s" TargetMode="External"/><Relationship Id="rId13" Type="http://schemas.openxmlformats.org/officeDocument/2006/relationships/hyperlink" Target="http://dum.rvp.cz/vyhledavani/vyhledavani.html?e15=Faraday" TargetMode="External"/><Relationship Id="rId1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http://dum.rvp.cz/vyhledavani/vyhledavani.html?e15=H%C3%A9rakleitos" TargetMode="External"/><Relationship Id="rId12" Type="http://schemas.openxmlformats.org/officeDocument/2006/relationships/hyperlink" Target="http://dum.rvp.cz/vyhledavani/vyhledavani.html?e15=Nobel" TargetMode="External"/><Relationship Id="rId17" Type="http://schemas.openxmlformats.org/officeDocument/2006/relationships/hyperlink" Target="http://dum.rvp.cz/vyhledavani/vyhledavani.html?e15=Wichterle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dum.rvp.cz/vyhledavani/vyhledavani.html?e15=Heyrovsk%C3%B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um.rvp.cz/vyhledavani/vyhledavani.html?e15=filozofie" TargetMode="External"/><Relationship Id="rId11" Type="http://schemas.openxmlformats.org/officeDocument/2006/relationships/hyperlink" Target="http://dum.rvp.cz/vyhledavani/vyhledavani.html?e15=Lavoisier" TargetMode="External"/><Relationship Id="rId5" Type="http://schemas.openxmlformats.org/officeDocument/2006/relationships/hyperlink" Target="http://dum.rvp.cz/vyhledavani/vyhledavani.html?e15=starov%C4%9Bk" TargetMode="External"/><Relationship Id="rId15" Type="http://schemas.openxmlformats.org/officeDocument/2006/relationships/hyperlink" Target="http://dum.rvp.cz/vyhledavani/vyhledavani.html?e15=Marie+Curie" TargetMode="External"/><Relationship Id="rId10" Type="http://schemas.openxmlformats.org/officeDocument/2006/relationships/hyperlink" Target="http://dum.rvp.cz/vyhledavani/vyhledavani.html?e15=Aristoteles" TargetMode="External"/><Relationship Id="rId4" Type="http://schemas.openxmlformats.org/officeDocument/2006/relationships/hyperlink" Target="http://dum.rvp.cz/vyhledavani/vyhledavani.html?e15=d%C4%9Bjiny+chemie" TargetMode="External"/><Relationship Id="rId9" Type="http://schemas.openxmlformats.org/officeDocument/2006/relationships/hyperlink" Target="http://dum.rvp.cz/vyhledavani/vyhledavani.html?e15=atomist%C3%A9" TargetMode="External"/><Relationship Id="rId14" Type="http://schemas.openxmlformats.org/officeDocument/2006/relationships/hyperlink" Target="http://dum.rvp.cz/vyhledavani/vyhledavani.html?e15=Rutherford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172866"/>
              </p:ext>
            </p:extLst>
          </p:nvPr>
        </p:nvGraphicFramePr>
        <p:xfrm>
          <a:off x="474492" y="1927027"/>
          <a:ext cx="8195016" cy="3627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????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Mgr.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Iva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Hamadová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</a:t>
                      </a:r>
                      <a:r>
                        <a:rPr lang="cs-CZ" sz="900" baseline="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prostřednictvým</a:t>
                      </a:r>
                      <a:r>
                        <a:rPr lang="cs-CZ" sz="900" baseline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ICT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9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SSHS_KM_NEJ_ROC_1_HS_DUM_01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G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ymnaziální 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Člověk a příroda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jazyk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Historie chemie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komplexně seznamuje žáky s historickým vývojem chemie coby studia látek a jejich přeměn (starověk, alchymie, iatrochemie, technická a současná chemie). Z každého období jsou vybráni filozofové či vědci, kteří pomohli utvářet dějiny. Prezentaci je možné rozdělit do více hodin, po úpravě je vhodná i pro žáky základní školy.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4"/>
                        </a:rPr>
                        <a:t>Dějiny, chemie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5"/>
                        </a:rPr>
                        <a:t>starověk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</a:t>
                      </a: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6"/>
                        </a:rPr>
                        <a:t>filozofie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7"/>
                        </a:rPr>
                        <a:t>Hérakleitos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8"/>
                        </a:rPr>
                        <a:t>Empedoklés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9"/>
                        </a:rPr>
                        <a:t>atomisté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0"/>
                        </a:rPr>
                        <a:t>Aristoteles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1"/>
                        </a:rPr>
                        <a:t>Lavoisier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2"/>
                        </a:rPr>
                        <a:t>Nobel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3"/>
                        </a:rPr>
                        <a:t>Faraday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4"/>
                        </a:rPr>
                        <a:t>Rutherford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Marie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 Curie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6"/>
                        </a:rPr>
                        <a:t>Heyrovský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7"/>
                        </a:rPr>
                        <a:t>Wichterle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11.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3.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2012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2314802" y="1484784"/>
            <a:ext cx="451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CHEMIE - </a:t>
            </a:r>
            <a:r>
              <a:rPr lang="cs-CZ" sz="2400" b="1" dirty="0" smtClean="0">
                <a:solidFill>
                  <a:schemeClr val="tx1"/>
                </a:solidFill>
                <a:effectLst/>
              </a:rPr>
              <a:t> Historický vývoj chemie</a:t>
            </a:r>
            <a:endParaRPr lang="cs-CZ" sz="24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222517"/>
              </p:ext>
            </p:extLst>
          </p:nvPr>
        </p:nvGraphicFramePr>
        <p:xfrm>
          <a:off x="467544" y="1484784"/>
          <a:ext cx="8195016" cy="4238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CZ.1.07/1.5.00/34.0911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Mgr. Iva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Hamadová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5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VY_32_INOVACE 35_NEJ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5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5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NEJ.3505.4S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Cizí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jazyky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jazyk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průvodce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Prezentace, list, test….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kumimoji="0" lang="cs-CZ" sz="1050" kern="1200" dirty="0" smtClean="0">
                          <a:solidFill>
                            <a:schemeClr val="dk1"/>
                          </a:solidFill>
                          <a:effectLst/>
                          <a:latin typeface="Arial CE" panose="020B0604020202020204" pitchFamily="34" charset="0"/>
                          <a:ea typeface="+mn-ea"/>
                          <a:cs typeface="Arial CE" panose="020B0604020202020204" pitchFamily="34" charset="0"/>
                        </a:rPr>
                        <a:t>Prezentace seznamuje žáky s obsahem práce průvodce a žáci si své znalosti ověřují formou doplňování slovní zásoby do křížovky. Prezentaci je možné rozdělit do více hodin.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anose="020B0604020202020204" pitchFamily="34" charset="0"/>
                        <a:ea typeface="Calibri"/>
                        <a:cs typeface="Arial CE" panose="020B0604020202020204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85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u="sng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Slovní zásoba,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14.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11.  </a:t>
                      </a: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Nadpis 1"/>
          <p:cNvSpPr txBox="1">
            <a:spLocks/>
          </p:cNvSpPr>
          <p:nvPr/>
        </p:nvSpPr>
        <p:spPr>
          <a:xfrm>
            <a:off x="395536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97" y="6245696"/>
            <a:ext cx="9138606" cy="72008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343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93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Wortschatz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/>
              <a:t>r </a:t>
            </a:r>
            <a:r>
              <a:rPr lang="cs-CZ" dirty="0" err="1"/>
              <a:t>Tod</a:t>
            </a:r>
            <a:r>
              <a:rPr lang="cs-CZ" dirty="0"/>
              <a:t>		</a:t>
            </a:r>
            <a:r>
              <a:rPr lang="cs-CZ" dirty="0" smtClean="0"/>
              <a:t> smrt</a:t>
            </a:r>
            <a:endParaRPr lang="cs-CZ" dirty="0"/>
          </a:p>
          <a:p>
            <a:r>
              <a:rPr lang="cs-CZ" dirty="0" err="1"/>
              <a:t>tot</a:t>
            </a:r>
            <a:r>
              <a:rPr lang="cs-CZ" dirty="0"/>
              <a:t>			</a:t>
            </a:r>
            <a:r>
              <a:rPr lang="cs-CZ" dirty="0" smtClean="0"/>
              <a:t> mrtvý</a:t>
            </a:r>
            <a:endParaRPr lang="cs-CZ" dirty="0"/>
          </a:p>
          <a:p>
            <a:r>
              <a:rPr lang="cs-CZ" dirty="0"/>
              <a:t>r </a:t>
            </a:r>
            <a:r>
              <a:rPr lang="cs-CZ" dirty="0" err="1"/>
              <a:t>Diebstahl</a:t>
            </a:r>
            <a:r>
              <a:rPr lang="cs-CZ" dirty="0"/>
              <a:t>		</a:t>
            </a:r>
            <a:r>
              <a:rPr lang="cs-CZ" dirty="0" smtClean="0"/>
              <a:t> krádež</a:t>
            </a:r>
            <a:endParaRPr lang="cs-CZ" dirty="0"/>
          </a:p>
          <a:p>
            <a:r>
              <a:rPr lang="cs-CZ" dirty="0"/>
              <a:t>e </a:t>
            </a:r>
            <a:r>
              <a:rPr lang="cs-CZ" dirty="0" err="1"/>
              <a:t>Verletzung</a:t>
            </a:r>
            <a:r>
              <a:rPr lang="cs-CZ" dirty="0"/>
              <a:t>	</a:t>
            </a:r>
            <a:r>
              <a:rPr lang="cs-CZ" dirty="0" smtClean="0"/>
              <a:t> zranění</a:t>
            </a:r>
            <a:endParaRPr lang="cs-CZ" dirty="0"/>
          </a:p>
          <a:p>
            <a:r>
              <a:rPr lang="cs-CZ" dirty="0"/>
              <a:t>e </a:t>
            </a:r>
            <a:r>
              <a:rPr lang="cs-CZ" dirty="0" err="1"/>
              <a:t>Erkrankung</a:t>
            </a:r>
            <a:r>
              <a:rPr lang="cs-CZ" dirty="0"/>
              <a:t>	</a:t>
            </a:r>
            <a:r>
              <a:rPr lang="cs-CZ" dirty="0" smtClean="0"/>
              <a:t> onemocnění</a:t>
            </a:r>
            <a:endParaRPr lang="cs-CZ" dirty="0"/>
          </a:p>
          <a:p>
            <a:r>
              <a:rPr lang="cs-CZ" dirty="0"/>
              <a:t>r </a:t>
            </a:r>
            <a:r>
              <a:rPr lang="cs-CZ" dirty="0" err="1"/>
              <a:t>Unfall</a:t>
            </a:r>
            <a:r>
              <a:rPr lang="cs-CZ" dirty="0"/>
              <a:t>		</a:t>
            </a:r>
            <a:r>
              <a:rPr lang="cs-CZ" dirty="0" smtClean="0"/>
              <a:t> nehoda</a:t>
            </a:r>
            <a:endParaRPr lang="cs-CZ" dirty="0"/>
          </a:p>
          <a:p>
            <a:r>
              <a:rPr lang="cs-CZ" dirty="0"/>
              <a:t>e </a:t>
            </a:r>
            <a:r>
              <a:rPr lang="cs-CZ" dirty="0" err="1"/>
              <a:t>Verlust</a:t>
            </a:r>
            <a:r>
              <a:rPr lang="cs-CZ" dirty="0"/>
              <a:t>		</a:t>
            </a:r>
            <a:r>
              <a:rPr lang="cs-CZ" dirty="0" smtClean="0"/>
              <a:t> ztráta</a:t>
            </a:r>
            <a:endParaRPr lang="cs-CZ" dirty="0"/>
          </a:p>
          <a:p>
            <a:r>
              <a:rPr lang="cs-CZ" dirty="0" err="1"/>
              <a:t>verlieren</a:t>
            </a:r>
            <a:r>
              <a:rPr lang="cs-CZ" dirty="0"/>
              <a:t> (</a:t>
            </a:r>
            <a:r>
              <a:rPr lang="cs-CZ" dirty="0" err="1"/>
              <a:t>o,h.o</a:t>
            </a:r>
            <a:r>
              <a:rPr lang="cs-CZ" dirty="0"/>
              <a:t>)	</a:t>
            </a:r>
            <a:r>
              <a:rPr lang="cs-CZ" dirty="0" smtClean="0"/>
              <a:t> ztratit</a:t>
            </a:r>
            <a:endParaRPr lang="cs-CZ" dirty="0"/>
          </a:p>
          <a:p>
            <a:r>
              <a:rPr lang="cs-CZ" dirty="0" err="1"/>
              <a:t>anmelden</a:t>
            </a:r>
            <a:r>
              <a:rPr lang="cs-CZ" dirty="0"/>
              <a:t>		</a:t>
            </a:r>
            <a:r>
              <a:rPr lang="cs-CZ" dirty="0" smtClean="0"/>
              <a:t> nahlásit</a:t>
            </a:r>
            <a:endParaRPr lang="cs-CZ" dirty="0"/>
          </a:p>
          <a:p>
            <a:r>
              <a:rPr lang="cs-CZ" dirty="0"/>
              <a:t>r </a:t>
            </a:r>
            <a:r>
              <a:rPr lang="cs-CZ" dirty="0" err="1"/>
              <a:t>Zeuge</a:t>
            </a:r>
            <a:r>
              <a:rPr lang="cs-CZ" dirty="0"/>
              <a:t>, n, n	</a:t>
            </a:r>
            <a:r>
              <a:rPr lang="cs-CZ" dirty="0" smtClean="0"/>
              <a:t> svědek</a:t>
            </a:r>
            <a:endParaRPr lang="cs-CZ" dirty="0"/>
          </a:p>
          <a:p>
            <a:r>
              <a:rPr lang="cs-CZ" dirty="0"/>
              <a:t>e </a:t>
            </a:r>
            <a:r>
              <a:rPr lang="cs-CZ" dirty="0" err="1"/>
              <a:t>Versicherung</a:t>
            </a:r>
            <a:r>
              <a:rPr lang="cs-CZ" dirty="0"/>
              <a:t>	</a:t>
            </a:r>
            <a:r>
              <a:rPr lang="cs-CZ" dirty="0" smtClean="0"/>
              <a:t> pojištění</a:t>
            </a:r>
            <a:endParaRPr lang="cs-CZ" dirty="0"/>
          </a:p>
          <a:p>
            <a:r>
              <a:rPr lang="cs-CZ" dirty="0" err="1"/>
              <a:t>erste</a:t>
            </a:r>
            <a:r>
              <a:rPr lang="cs-CZ" dirty="0"/>
              <a:t> </a:t>
            </a:r>
            <a:r>
              <a:rPr lang="cs-CZ" dirty="0" err="1"/>
              <a:t>Hilfe</a:t>
            </a:r>
            <a:r>
              <a:rPr lang="cs-CZ" dirty="0"/>
              <a:t> </a:t>
            </a:r>
            <a:r>
              <a:rPr lang="cs-CZ" dirty="0" err="1"/>
              <a:t>leisten</a:t>
            </a:r>
            <a:r>
              <a:rPr lang="cs-CZ" dirty="0"/>
              <a:t>	</a:t>
            </a:r>
            <a:r>
              <a:rPr lang="cs-CZ" dirty="0" smtClean="0"/>
              <a:t> poskytnout </a:t>
            </a:r>
            <a:r>
              <a:rPr lang="cs-CZ" dirty="0"/>
              <a:t>první pomoc</a:t>
            </a:r>
          </a:p>
          <a:p>
            <a:r>
              <a:rPr lang="cs-CZ" dirty="0"/>
              <a:t>s </a:t>
            </a:r>
            <a:r>
              <a:rPr lang="cs-CZ" dirty="0" err="1"/>
              <a:t>Gepäck</a:t>
            </a:r>
            <a:r>
              <a:rPr lang="cs-CZ" dirty="0"/>
              <a:t>, </a:t>
            </a:r>
            <a:r>
              <a:rPr lang="cs-CZ" dirty="0" err="1"/>
              <a:t>Gepäckstücke</a:t>
            </a:r>
            <a:r>
              <a:rPr lang="cs-CZ" dirty="0"/>
              <a:t>	</a:t>
            </a:r>
            <a:r>
              <a:rPr lang="cs-CZ" dirty="0" smtClean="0"/>
              <a:t>zavazadlo, zavazadla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3074" name="Picture 2" descr="C:\Documents and Settings\iva.hamadova\Local Settings\Temporary Internet Files\Content.IE5\IBG3MXSD\MC9004041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40768"/>
            <a:ext cx="15589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83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err="1"/>
              <a:t>Aufgabe</a:t>
            </a:r>
            <a:r>
              <a:rPr lang="cs-CZ" sz="2000" b="1" dirty="0"/>
              <a:t>:</a:t>
            </a:r>
            <a:r>
              <a:rPr lang="cs-CZ" sz="2000" dirty="0"/>
              <a:t> </a:t>
            </a:r>
            <a:r>
              <a:rPr lang="cs-CZ" sz="2000" dirty="0" err="1"/>
              <a:t>Erklären</a:t>
            </a:r>
            <a:r>
              <a:rPr lang="cs-CZ" sz="2000" dirty="0"/>
              <a:t> </a:t>
            </a:r>
            <a:r>
              <a:rPr lang="cs-CZ" sz="2000" dirty="0" err="1"/>
              <a:t>Sie</a:t>
            </a:r>
            <a:r>
              <a:rPr lang="cs-CZ" sz="2000" dirty="0"/>
              <a:t>, </a:t>
            </a:r>
            <a:r>
              <a:rPr lang="cs-CZ" sz="2000" dirty="0" err="1"/>
              <a:t>welche</a:t>
            </a:r>
            <a:r>
              <a:rPr lang="cs-CZ" sz="2000" dirty="0"/>
              <a:t> </a:t>
            </a:r>
            <a:r>
              <a:rPr lang="cs-CZ" sz="2000" dirty="0" err="1"/>
              <a:t>Maßnahmen</a:t>
            </a:r>
            <a:r>
              <a:rPr lang="cs-CZ" sz="2000" dirty="0"/>
              <a:t> </a:t>
            </a:r>
            <a:r>
              <a:rPr lang="cs-CZ" sz="2000" dirty="0" err="1"/>
              <a:t>ein</a:t>
            </a:r>
            <a:r>
              <a:rPr lang="cs-CZ" sz="2000" dirty="0"/>
              <a:t> </a:t>
            </a:r>
            <a:r>
              <a:rPr lang="cs-CZ" sz="2000" dirty="0" err="1"/>
              <a:t>Reiseführer</a:t>
            </a:r>
            <a:r>
              <a:rPr lang="cs-CZ" sz="2000" dirty="0"/>
              <a:t> machen </a:t>
            </a:r>
            <a:r>
              <a:rPr lang="cs-CZ" sz="2000" dirty="0" err="1"/>
              <a:t>muss</a:t>
            </a:r>
            <a:r>
              <a:rPr lang="cs-CZ" sz="2000" dirty="0"/>
              <a:t>, </a:t>
            </a:r>
            <a:r>
              <a:rPr lang="cs-CZ" sz="2000" dirty="0" err="1"/>
              <a:t>wenn</a:t>
            </a:r>
            <a:r>
              <a:rPr lang="cs-CZ" sz="2000" dirty="0"/>
              <a:t>:</a:t>
            </a:r>
            <a:br>
              <a:rPr lang="cs-CZ" sz="2000" dirty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/>
              <a:t>a) </a:t>
            </a:r>
            <a:r>
              <a:rPr lang="cs-CZ" dirty="0" err="1"/>
              <a:t>jemand</a:t>
            </a:r>
            <a:r>
              <a:rPr lang="cs-CZ" dirty="0"/>
              <a:t> </a:t>
            </a:r>
            <a:r>
              <a:rPr lang="cs-CZ" dirty="0" err="1"/>
              <a:t>verletzt</a:t>
            </a:r>
            <a:r>
              <a:rPr lang="cs-CZ" dirty="0"/>
              <a:t> </a:t>
            </a:r>
            <a:r>
              <a:rPr lang="cs-CZ" dirty="0" err="1"/>
              <a:t>wird</a:t>
            </a:r>
            <a:endParaRPr lang="cs-CZ" dirty="0"/>
          </a:p>
          <a:p>
            <a:r>
              <a:rPr lang="cs-CZ" dirty="0"/>
              <a:t>b) </a:t>
            </a:r>
            <a:r>
              <a:rPr lang="cs-CZ" dirty="0" err="1"/>
              <a:t>ein</a:t>
            </a:r>
            <a:r>
              <a:rPr lang="cs-CZ" dirty="0"/>
              <a:t> </a:t>
            </a:r>
            <a:r>
              <a:rPr lang="cs-CZ" dirty="0" err="1"/>
              <a:t>Teilnehmer</a:t>
            </a:r>
            <a:r>
              <a:rPr lang="cs-CZ" dirty="0"/>
              <a:t> </a:t>
            </a:r>
            <a:r>
              <a:rPr lang="cs-CZ" dirty="0" err="1"/>
              <a:t>zur</a:t>
            </a:r>
            <a:r>
              <a:rPr lang="cs-CZ" dirty="0"/>
              <a:t> </a:t>
            </a:r>
            <a:r>
              <a:rPr lang="cs-CZ" dirty="0" err="1"/>
              <a:t>Abfahrt</a:t>
            </a:r>
            <a:r>
              <a:rPr lang="cs-CZ" dirty="0"/>
              <a:t> </a:t>
            </a:r>
            <a:r>
              <a:rPr lang="cs-CZ" dirty="0" err="1"/>
              <a:t>nicht</a:t>
            </a:r>
            <a:r>
              <a:rPr lang="cs-CZ" dirty="0"/>
              <a:t> </a:t>
            </a:r>
            <a:r>
              <a:rPr lang="cs-CZ" dirty="0" err="1"/>
              <a:t>rechtzeitig</a:t>
            </a:r>
            <a:r>
              <a:rPr lang="cs-CZ" dirty="0"/>
              <a:t> </a:t>
            </a:r>
            <a:r>
              <a:rPr lang="cs-CZ" dirty="0" err="1"/>
              <a:t>kommt</a:t>
            </a:r>
            <a:endParaRPr lang="cs-CZ" dirty="0"/>
          </a:p>
          <a:p>
            <a:r>
              <a:rPr lang="cs-CZ" dirty="0"/>
              <a:t>c) </a:t>
            </a:r>
            <a:r>
              <a:rPr lang="cs-CZ" dirty="0" err="1" smtClean="0"/>
              <a:t>jemand</a:t>
            </a:r>
            <a:r>
              <a:rPr lang="cs-CZ" dirty="0"/>
              <a:t> </a:t>
            </a:r>
            <a:r>
              <a:rPr lang="cs-CZ" dirty="0" err="1" smtClean="0"/>
              <a:t>gestorben</a:t>
            </a:r>
            <a:r>
              <a:rPr lang="cs-CZ" dirty="0" smtClean="0"/>
              <a:t> </a:t>
            </a:r>
            <a:r>
              <a:rPr lang="cs-CZ" dirty="0" err="1" smtClean="0"/>
              <a:t>ist</a:t>
            </a:r>
            <a:endParaRPr lang="cs-CZ" dirty="0" smtClean="0"/>
          </a:p>
          <a:p>
            <a:r>
              <a:rPr lang="cs-CZ" dirty="0"/>
              <a:t>d) </a:t>
            </a:r>
            <a:r>
              <a:rPr lang="cs-CZ" dirty="0" err="1" smtClean="0"/>
              <a:t>Verlust</a:t>
            </a:r>
            <a:r>
              <a:rPr lang="cs-CZ" dirty="0" smtClean="0"/>
              <a:t> </a:t>
            </a:r>
            <a:r>
              <a:rPr lang="cs-CZ" dirty="0" err="1" smtClean="0"/>
              <a:t>von</a:t>
            </a:r>
            <a:r>
              <a:rPr lang="cs-CZ" dirty="0" smtClean="0"/>
              <a:t> </a:t>
            </a:r>
            <a:r>
              <a:rPr lang="cs-CZ" dirty="0" err="1" smtClean="0"/>
              <a:t>Reisedokumenten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CIESLAROVÁ, Marta. LIPUS, Bronislav. </a:t>
            </a:r>
            <a:r>
              <a:rPr lang="cs-CZ" i="1" dirty="0" smtClean="0"/>
              <a:t>Konverzační učebnice němčiny. </a:t>
            </a:r>
            <a:r>
              <a:rPr lang="cs-CZ" dirty="0" smtClean="0"/>
              <a:t>3. dotisk . Český Těšín: Word, 1998. 215 s. ISBN 80-900625-4-7</a:t>
            </a:r>
          </a:p>
          <a:p>
            <a:r>
              <a:rPr lang="cs-CZ" dirty="0" smtClean="0"/>
              <a:t>Všechny obrázky jsou z Klipartu společnosti Microsoft.</a:t>
            </a:r>
          </a:p>
          <a:p>
            <a:r>
              <a:rPr lang="cs-CZ" dirty="0" smtClean="0"/>
              <a:t>Autorem materiálu a všech jeho částí, není- li uvedeno jinak je Mgr. Iva </a:t>
            </a:r>
            <a:r>
              <a:rPr lang="cs-CZ" dirty="0" err="1" smtClean="0"/>
              <a:t>Hamadová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 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1026" name="Picture 2" descr="C:\Documents and Settings\iva.hamadova\Local Settings\Temporary Internet Files\Content.IE5\WBWZ43O9\MP90034172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40768"/>
            <a:ext cx="2016224" cy="128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81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REISEFÜHRER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PFLICHTEN DES REISEFÜHRERS BEI EINER </a:t>
            </a:r>
            <a:r>
              <a:rPr lang="cs-CZ" dirty="0" smtClean="0"/>
              <a:t>REISEVORBEREITUNG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920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Reiseführer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err="1"/>
              <a:t>Zuordnung</a:t>
            </a:r>
            <a:r>
              <a:rPr lang="cs-CZ" dirty="0"/>
              <a:t> </a:t>
            </a:r>
            <a:r>
              <a:rPr lang="cs-CZ" dirty="0" err="1"/>
              <a:t>einer</a:t>
            </a:r>
            <a:r>
              <a:rPr lang="cs-CZ" dirty="0"/>
              <a:t> </a:t>
            </a:r>
            <a:r>
              <a:rPr lang="cs-CZ" dirty="0" err="1"/>
              <a:t>Pauschalreise</a:t>
            </a:r>
            <a:r>
              <a:rPr lang="cs-CZ" dirty="0"/>
              <a:t> dem </a:t>
            </a:r>
            <a:r>
              <a:rPr lang="cs-CZ" dirty="0" err="1"/>
              <a:t>Reiseführer</a:t>
            </a:r>
            <a:endParaRPr lang="cs-CZ" dirty="0"/>
          </a:p>
          <a:p>
            <a:r>
              <a:rPr lang="cs-CZ" dirty="0" err="1"/>
              <a:t>Verarbeitung</a:t>
            </a:r>
            <a:r>
              <a:rPr lang="cs-CZ" dirty="0"/>
              <a:t> </a:t>
            </a:r>
            <a:r>
              <a:rPr lang="cs-CZ" dirty="0" err="1"/>
              <a:t>eines</a:t>
            </a:r>
            <a:r>
              <a:rPr lang="cs-CZ" dirty="0"/>
              <a:t> </a:t>
            </a:r>
            <a:r>
              <a:rPr lang="cs-CZ" dirty="0" err="1"/>
              <a:t>Informationsminimums</a:t>
            </a:r>
            <a:endParaRPr lang="cs-CZ" dirty="0"/>
          </a:p>
          <a:p>
            <a:r>
              <a:rPr lang="cs-CZ" dirty="0" err="1"/>
              <a:t>topographische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chronologische</a:t>
            </a:r>
            <a:r>
              <a:rPr lang="cs-CZ" dirty="0"/>
              <a:t> </a:t>
            </a:r>
            <a:r>
              <a:rPr lang="cs-CZ" dirty="0" err="1"/>
              <a:t>Vorbereitung</a:t>
            </a:r>
            <a:endParaRPr lang="cs-CZ" dirty="0"/>
          </a:p>
          <a:p>
            <a:r>
              <a:rPr lang="cs-CZ" dirty="0" err="1"/>
              <a:t>psychologische</a:t>
            </a:r>
            <a:r>
              <a:rPr lang="cs-CZ" dirty="0"/>
              <a:t> </a:t>
            </a:r>
            <a:r>
              <a:rPr lang="cs-CZ" dirty="0" err="1"/>
              <a:t>Vorbereitung</a:t>
            </a:r>
            <a:endParaRPr lang="cs-CZ" dirty="0"/>
          </a:p>
          <a:p>
            <a:r>
              <a:rPr lang="cs-CZ" dirty="0" err="1"/>
              <a:t>Vorbereitung</a:t>
            </a:r>
            <a:r>
              <a:rPr lang="cs-CZ" dirty="0"/>
              <a:t> </a:t>
            </a:r>
            <a:r>
              <a:rPr lang="cs-CZ" dirty="0" err="1"/>
              <a:t>einer</a:t>
            </a:r>
            <a:r>
              <a:rPr lang="cs-CZ" dirty="0"/>
              <a:t> </a:t>
            </a:r>
            <a:r>
              <a:rPr lang="cs-CZ" dirty="0" err="1"/>
              <a:t>Darlegung</a:t>
            </a:r>
            <a:r>
              <a:rPr lang="cs-CZ" dirty="0"/>
              <a:t> (výkladu pro turisty)</a:t>
            </a:r>
          </a:p>
          <a:p>
            <a:r>
              <a:rPr lang="cs-CZ" dirty="0" err="1"/>
              <a:t>Übernahme</a:t>
            </a:r>
            <a:r>
              <a:rPr lang="cs-CZ" dirty="0"/>
              <a:t> der </a:t>
            </a:r>
            <a:r>
              <a:rPr lang="cs-CZ" dirty="0" err="1"/>
              <a:t>Pauschalreise</a:t>
            </a:r>
            <a:endParaRPr lang="cs-CZ" dirty="0"/>
          </a:p>
          <a:p>
            <a:r>
              <a:rPr lang="cs-CZ" dirty="0" err="1"/>
              <a:t>Personale</a:t>
            </a:r>
            <a:r>
              <a:rPr lang="cs-CZ" dirty="0"/>
              <a:t> </a:t>
            </a:r>
            <a:r>
              <a:rPr lang="cs-CZ" dirty="0" err="1"/>
              <a:t>Ausrüstung</a:t>
            </a:r>
            <a:r>
              <a:rPr lang="cs-CZ" dirty="0"/>
              <a:t> des </a:t>
            </a:r>
            <a:r>
              <a:rPr lang="cs-CZ" dirty="0" err="1"/>
              <a:t>Reiseführers</a:t>
            </a:r>
            <a:endParaRPr lang="cs-CZ" dirty="0"/>
          </a:p>
        </p:txBody>
      </p:sp>
      <p:pic>
        <p:nvPicPr>
          <p:cNvPr id="5122" name="Picture 2" descr="C:\Documents and Settings\iva.hamadova\Local Settings\Temporary Internet Files\Content.IE5\WBWZ43O9\MC9002164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1826971" cy="102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55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PFLICHTEN NACH DEM REISESCHLUSS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schriftlicher</a:t>
            </a:r>
            <a:r>
              <a:rPr lang="cs-CZ" dirty="0"/>
              <a:t> </a:t>
            </a:r>
            <a:r>
              <a:rPr lang="cs-CZ" dirty="0" err="1"/>
              <a:t>Bericht</a:t>
            </a:r>
            <a:endParaRPr lang="cs-CZ" dirty="0"/>
          </a:p>
          <a:p>
            <a:r>
              <a:rPr lang="cs-CZ" dirty="0" err="1"/>
              <a:t>Abrechnung</a:t>
            </a:r>
            <a:r>
              <a:rPr lang="cs-CZ" dirty="0"/>
              <a:t> von </a:t>
            </a:r>
            <a:r>
              <a:rPr lang="cs-CZ" dirty="0" err="1"/>
              <a:t>außerordentlichen</a:t>
            </a:r>
            <a:r>
              <a:rPr lang="cs-CZ" dirty="0"/>
              <a:t> </a:t>
            </a:r>
            <a:r>
              <a:rPr lang="cs-CZ" dirty="0" err="1"/>
              <a:t>Ausgaben</a:t>
            </a:r>
            <a:endParaRPr lang="cs-CZ" dirty="0"/>
          </a:p>
          <a:p>
            <a:r>
              <a:rPr lang="cs-CZ" dirty="0" err="1"/>
              <a:t>Abrechnung</a:t>
            </a:r>
            <a:r>
              <a:rPr lang="cs-CZ" dirty="0"/>
              <a:t> der </a:t>
            </a:r>
            <a:r>
              <a:rPr lang="cs-CZ" dirty="0" err="1"/>
              <a:t>Reiseführerbelohnung</a:t>
            </a:r>
            <a:endParaRPr lang="cs-CZ" dirty="0"/>
          </a:p>
          <a:p>
            <a:r>
              <a:rPr lang="cs-CZ" dirty="0" err="1"/>
              <a:t>Abrechnung</a:t>
            </a:r>
            <a:r>
              <a:rPr lang="cs-CZ" dirty="0"/>
              <a:t> von </a:t>
            </a:r>
            <a:r>
              <a:rPr lang="cs-CZ" dirty="0" err="1"/>
              <a:t>Reiseausgaben</a:t>
            </a:r>
            <a:r>
              <a:rPr lang="cs-CZ" dirty="0"/>
              <a:t> (</a:t>
            </a:r>
            <a:r>
              <a:rPr lang="cs-CZ" dirty="0" err="1"/>
              <a:t>Fahrgeld</a:t>
            </a:r>
            <a:r>
              <a:rPr lang="cs-CZ" dirty="0"/>
              <a:t>, </a:t>
            </a:r>
            <a:r>
              <a:rPr lang="cs-CZ" dirty="0" err="1"/>
              <a:t>Schlafgeld</a:t>
            </a:r>
            <a:r>
              <a:rPr lang="cs-CZ" dirty="0"/>
              <a:t>, </a:t>
            </a:r>
            <a:r>
              <a:rPr lang="cs-CZ" dirty="0" err="1"/>
              <a:t>Kostgeld</a:t>
            </a:r>
            <a:r>
              <a:rPr lang="cs-CZ" dirty="0"/>
              <a:t>, </a:t>
            </a:r>
            <a:r>
              <a:rPr lang="cs-CZ" dirty="0" err="1"/>
              <a:t>nötige</a:t>
            </a:r>
            <a:r>
              <a:rPr lang="cs-CZ" dirty="0"/>
              <a:t> </a:t>
            </a:r>
            <a:r>
              <a:rPr lang="cs-CZ" dirty="0" err="1"/>
              <a:t>Nebenausgaben</a:t>
            </a:r>
            <a:r>
              <a:rPr lang="cs-CZ" dirty="0"/>
              <a:t>)</a:t>
            </a:r>
          </a:p>
        </p:txBody>
      </p:sp>
      <p:pic>
        <p:nvPicPr>
          <p:cNvPr id="4098" name="Picture 2" descr="C:\Documents and Settings\iva.hamadova\Local Settings\Temporary Internet Files\Content.IE5\IBG3MXSD\MC900339396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882085"/>
            <a:ext cx="904342" cy="90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1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dirty="0"/>
              <a:t>PFLICHTEN DES REISEFÜHRERS IN </a:t>
            </a:r>
            <a:r>
              <a:rPr lang="cs-CZ" sz="3200" dirty="0" err="1"/>
              <a:t>AUßERORDENTLICHEN</a:t>
            </a:r>
            <a:r>
              <a:rPr lang="cs-CZ" sz="3200" dirty="0"/>
              <a:t> SITUATIONEN</a:t>
            </a:r>
            <a:br>
              <a:rPr lang="cs-CZ" sz="3200" dirty="0"/>
            </a:br>
            <a:endParaRPr lang="cs-CZ" sz="3200" dirty="0"/>
          </a:p>
        </p:txBody>
      </p:sp>
      <p:pic>
        <p:nvPicPr>
          <p:cNvPr id="3074" name="Picture 2" descr="C:\Documents and Settings\iva.hamadova\Local Settings\Temporary Internet Files\Content.IE5\S5A38PAN\MC90035524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84784"/>
            <a:ext cx="1669634" cy="182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21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a) </a:t>
            </a:r>
            <a:r>
              <a:rPr lang="cs-CZ" dirty="0" err="1" smtClean="0"/>
              <a:t>bei</a:t>
            </a:r>
            <a:r>
              <a:rPr lang="cs-CZ" dirty="0" smtClean="0"/>
              <a:t> der </a:t>
            </a:r>
            <a:r>
              <a:rPr lang="cs-CZ" dirty="0" err="1" smtClean="0"/>
              <a:t>Verletzung</a:t>
            </a:r>
            <a:r>
              <a:rPr lang="cs-CZ" dirty="0" smtClean="0"/>
              <a:t> oder </a:t>
            </a:r>
            <a:r>
              <a:rPr lang="cs-CZ" dirty="0" err="1" smtClean="0"/>
              <a:t>Erkrankung</a:t>
            </a:r>
            <a:r>
              <a:rPr lang="cs-CZ" dirty="0" smtClean="0"/>
              <a:t>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Erste</a:t>
            </a:r>
            <a:r>
              <a:rPr lang="cs-CZ" dirty="0" smtClean="0"/>
              <a:t> </a:t>
            </a:r>
            <a:r>
              <a:rPr lang="cs-CZ" dirty="0" err="1" smtClean="0"/>
              <a:t>Hilfe</a:t>
            </a:r>
            <a:r>
              <a:rPr lang="cs-CZ" dirty="0" smtClean="0"/>
              <a:t> </a:t>
            </a:r>
            <a:r>
              <a:rPr lang="cs-CZ" dirty="0" err="1" smtClean="0"/>
              <a:t>leisten</a:t>
            </a:r>
            <a:r>
              <a:rPr lang="cs-CZ" dirty="0" smtClean="0"/>
              <a:t>, </a:t>
            </a:r>
            <a:r>
              <a:rPr lang="cs-CZ" dirty="0" err="1" smtClean="0"/>
              <a:t>beziehungsweise</a:t>
            </a:r>
            <a:r>
              <a:rPr lang="cs-CZ" dirty="0" smtClean="0"/>
              <a:t> </a:t>
            </a:r>
            <a:r>
              <a:rPr lang="cs-CZ" dirty="0" err="1" smtClean="0"/>
              <a:t>Arzt</a:t>
            </a:r>
            <a:r>
              <a:rPr lang="cs-CZ" dirty="0" smtClean="0"/>
              <a:t> </a:t>
            </a:r>
            <a:r>
              <a:rPr lang="cs-CZ" dirty="0" err="1" smtClean="0"/>
              <a:t>rufen</a:t>
            </a:r>
            <a:r>
              <a:rPr lang="cs-CZ" dirty="0" smtClean="0"/>
              <a:t>, </a:t>
            </a:r>
            <a:r>
              <a:rPr lang="cs-CZ" dirty="0" err="1" smtClean="0"/>
              <a:t>im</a:t>
            </a:r>
            <a:r>
              <a:rPr lang="cs-CZ" dirty="0" smtClean="0"/>
              <a:t> </a:t>
            </a:r>
            <a:r>
              <a:rPr lang="cs-CZ" dirty="0" err="1" smtClean="0"/>
              <a:t>Falle</a:t>
            </a:r>
            <a:r>
              <a:rPr lang="cs-CZ" dirty="0" smtClean="0"/>
              <a:t>, </a:t>
            </a:r>
            <a:r>
              <a:rPr lang="cs-CZ" dirty="0" err="1" smtClean="0"/>
              <a:t>dass</a:t>
            </a:r>
            <a:r>
              <a:rPr lang="cs-CZ" dirty="0" smtClean="0"/>
              <a:t> </a:t>
            </a:r>
            <a:r>
              <a:rPr lang="cs-CZ" dirty="0" err="1" smtClean="0"/>
              <a:t>jemand</a:t>
            </a:r>
            <a:r>
              <a:rPr lang="cs-CZ" dirty="0" smtClean="0"/>
              <a:t> </a:t>
            </a:r>
            <a:r>
              <a:rPr lang="cs-CZ" dirty="0" err="1" smtClean="0"/>
              <a:t>hospitalisiert</a:t>
            </a:r>
            <a:r>
              <a:rPr lang="cs-CZ" dirty="0" smtClean="0"/>
              <a:t> </a:t>
            </a:r>
            <a:r>
              <a:rPr lang="cs-CZ" dirty="0" err="1" smtClean="0"/>
              <a:t>wird</a:t>
            </a:r>
            <a:r>
              <a:rPr lang="cs-CZ" dirty="0" smtClean="0"/>
              <a:t>,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das</a:t>
            </a:r>
            <a:r>
              <a:rPr lang="cs-CZ" dirty="0" smtClean="0"/>
              <a:t> </a:t>
            </a:r>
            <a:r>
              <a:rPr lang="cs-CZ" dirty="0" err="1" smtClean="0"/>
              <a:t>Reisebüro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 smtClean="0"/>
              <a:t>Versicherungsanstallt</a:t>
            </a:r>
            <a:r>
              <a:rPr lang="cs-CZ" dirty="0" smtClean="0"/>
              <a:t> </a:t>
            </a:r>
            <a:r>
              <a:rPr lang="cs-CZ" dirty="0" err="1" smtClean="0"/>
              <a:t>informieren</a:t>
            </a:r>
            <a:r>
              <a:rPr lang="cs-CZ" dirty="0" smtClean="0"/>
              <a:t> .</a:t>
            </a:r>
            <a:r>
              <a:rPr lang="cs-CZ" dirty="0" err="1" smtClean="0"/>
              <a:t>Dann</a:t>
            </a:r>
            <a:r>
              <a:rPr lang="cs-CZ" dirty="0" smtClean="0"/>
              <a:t>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Gepäckstücke</a:t>
            </a:r>
            <a:r>
              <a:rPr lang="cs-CZ" dirty="0" smtClean="0"/>
              <a:t> in der </a:t>
            </a:r>
            <a:r>
              <a:rPr lang="cs-CZ" dirty="0" err="1" smtClean="0"/>
              <a:t>Anwesenheit</a:t>
            </a:r>
            <a:r>
              <a:rPr lang="cs-CZ" dirty="0" smtClean="0"/>
              <a:t> von </a:t>
            </a:r>
            <a:r>
              <a:rPr lang="cs-CZ" dirty="0" err="1" smtClean="0"/>
              <a:t>zwei</a:t>
            </a:r>
            <a:r>
              <a:rPr lang="cs-CZ" dirty="0" smtClean="0"/>
              <a:t> </a:t>
            </a:r>
            <a:r>
              <a:rPr lang="cs-CZ" dirty="0" err="1" smtClean="0"/>
              <a:t>Zeugen</a:t>
            </a:r>
            <a:r>
              <a:rPr lang="cs-CZ" dirty="0" smtClean="0"/>
              <a:t> </a:t>
            </a:r>
            <a:r>
              <a:rPr lang="cs-CZ" dirty="0" err="1" smtClean="0"/>
              <a:t>einpacken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 smtClean="0"/>
              <a:t>Inhalt</a:t>
            </a:r>
            <a:r>
              <a:rPr lang="cs-CZ" dirty="0" smtClean="0"/>
              <a:t> </a:t>
            </a:r>
            <a:r>
              <a:rPr lang="cs-CZ" dirty="0" err="1" smtClean="0"/>
              <a:t>unterschreiben</a:t>
            </a:r>
            <a:r>
              <a:rPr lang="cs-CZ" dirty="0" smtClean="0"/>
              <a:t> </a:t>
            </a:r>
            <a:r>
              <a:rPr lang="cs-CZ" dirty="0" err="1" smtClean="0"/>
              <a:t>lassen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098" name="Picture 2" descr="C:\Documents and Settings\iva.hamadova\Local Settings\Temporary Internet Files\Content.IE5\4DMF4L6F\MC90035903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1820570" cy="100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63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cs-CZ" dirty="0" smtClean="0"/>
              <a:t>b) man </a:t>
            </a:r>
            <a:r>
              <a:rPr lang="cs-CZ" dirty="0" err="1" smtClean="0"/>
              <a:t>muss</a:t>
            </a:r>
            <a:r>
              <a:rPr lang="cs-CZ" dirty="0" smtClean="0"/>
              <a:t> </a:t>
            </a:r>
            <a:r>
              <a:rPr lang="cs-CZ" dirty="0" err="1"/>
              <a:t>G</a:t>
            </a:r>
            <a:r>
              <a:rPr lang="cs-CZ" dirty="0" err="1" smtClean="0"/>
              <a:t>epäckstücke</a:t>
            </a:r>
            <a:r>
              <a:rPr lang="cs-CZ" dirty="0" smtClean="0"/>
              <a:t> </a:t>
            </a:r>
            <a:r>
              <a:rPr lang="cs-CZ" dirty="0" err="1" smtClean="0"/>
              <a:t>einpacken</a:t>
            </a:r>
            <a:endParaRPr lang="cs-CZ" dirty="0" smtClean="0"/>
          </a:p>
          <a:p>
            <a:pPr marL="0" indent="0">
              <a:buNone/>
            </a:pPr>
            <a:r>
              <a:rPr lang="cs-CZ" dirty="0" err="1" smtClean="0"/>
              <a:t>lassen</a:t>
            </a:r>
            <a:r>
              <a:rPr lang="cs-CZ" dirty="0" smtClean="0"/>
              <a:t>, </a:t>
            </a:r>
            <a:r>
              <a:rPr lang="cs-CZ" dirty="0" err="1" smtClean="0"/>
              <a:t>die</a:t>
            </a:r>
            <a:r>
              <a:rPr lang="cs-CZ" dirty="0" smtClean="0"/>
              <a:t> </a:t>
            </a:r>
            <a:r>
              <a:rPr lang="cs-CZ" dirty="0" err="1" smtClean="0"/>
              <a:t>Polizei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 smtClean="0"/>
              <a:t>Auslandsbehörde</a:t>
            </a:r>
            <a:endParaRPr lang="cs-CZ" dirty="0" smtClean="0"/>
          </a:p>
          <a:p>
            <a:pPr marL="0" indent="0">
              <a:buNone/>
            </a:pPr>
            <a:r>
              <a:rPr lang="cs-CZ" dirty="0" err="1" smtClean="0"/>
              <a:t>informieren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</a:t>
            </a:r>
            <a:endParaRPr lang="cs-CZ" dirty="0"/>
          </a:p>
        </p:txBody>
      </p:sp>
      <p:pic>
        <p:nvPicPr>
          <p:cNvPr id="1026" name="Picture 2" descr="C:\Documents and Settings\iva.hamadova\Local Settings\Temporary Internet Files\Content.IE5\IBG3MXSD\MC90043033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04114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7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cs-CZ" dirty="0" smtClean="0"/>
              <a:t>c) </a:t>
            </a:r>
            <a:r>
              <a:rPr lang="cs-CZ" dirty="0" err="1" smtClean="0"/>
              <a:t>im</a:t>
            </a:r>
            <a:r>
              <a:rPr lang="cs-CZ" dirty="0" smtClean="0"/>
              <a:t> </a:t>
            </a:r>
            <a:r>
              <a:rPr lang="cs-CZ" dirty="0" err="1" smtClean="0"/>
              <a:t>Falle</a:t>
            </a:r>
            <a:r>
              <a:rPr lang="cs-CZ" dirty="0" smtClean="0"/>
              <a:t> des </a:t>
            </a:r>
            <a:r>
              <a:rPr lang="cs-CZ" dirty="0" err="1" smtClean="0"/>
              <a:t>Todes</a:t>
            </a:r>
            <a:r>
              <a:rPr lang="cs-CZ" dirty="0" smtClean="0"/>
              <a:t>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Arzt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Polizei</a:t>
            </a:r>
            <a:r>
              <a:rPr lang="cs-CZ" dirty="0"/>
              <a:t> </a:t>
            </a:r>
            <a:r>
              <a:rPr lang="cs-CZ" dirty="0" err="1" smtClean="0"/>
              <a:t>rufen</a:t>
            </a:r>
            <a:r>
              <a:rPr lang="cs-CZ" dirty="0" smtClean="0"/>
              <a:t>, </a:t>
            </a:r>
            <a:r>
              <a:rPr lang="cs-CZ" dirty="0" err="1" smtClean="0"/>
              <a:t>die</a:t>
            </a:r>
            <a:r>
              <a:rPr lang="cs-CZ" dirty="0" smtClean="0"/>
              <a:t> </a:t>
            </a:r>
            <a:r>
              <a:rPr lang="cs-CZ" dirty="0" err="1" smtClean="0"/>
              <a:t>Auslandsbehörde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dirty="0" err="1" smtClean="0"/>
              <a:t>Versicherungsanstallt</a:t>
            </a:r>
            <a:r>
              <a:rPr lang="cs-CZ" dirty="0" smtClean="0"/>
              <a:t> </a:t>
            </a:r>
            <a:r>
              <a:rPr lang="cs-CZ" dirty="0" err="1" smtClean="0"/>
              <a:t>informieren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dirty="0" err="1" smtClean="0"/>
              <a:t>Natürlich</a:t>
            </a:r>
            <a:r>
              <a:rPr lang="cs-CZ" dirty="0" smtClean="0"/>
              <a:t> </a:t>
            </a:r>
            <a:r>
              <a:rPr lang="cs-CZ" dirty="0" err="1" smtClean="0"/>
              <a:t>auch</a:t>
            </a:r>
            <a:r>
              <a:rPr lang="cs-CZ" dirty="0" smtClean="0"/>
              <a:t> </a:t>
            </a:r>
            <a:r>
              <a:rPr lang="cs-CZ" dirty="0" err="1" smtClean="0"/>
              <a:t>Reisebüro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 smtClean="0"/>
              <a:t>Gepäck</a:t>
            </a:r>
            <a:r>
              <a:rPr lang="cs-CZ" dirty="0" smtClean="0"/>
              <a:t>-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dirty="0" err="1" smtClean="0"/>
              <a:t>stücke</a:t>
            </a:r>
            <a:r>
              <a:rPr lang="cs-CZ" dirty="0" smtClean="0"/>
              <a:t> </a:t>
            </a:r>
            <a:r>
              <a:rPr lang="cs-CZ" dirty="0" err="1" smtClean="0"/>
              <a:t>wieder</a:t>
            </a:r>
            <a:r>
              <a:rPr lang="cs-CZ" dirty="0" smtClean="0"/>
              <a:t> </a:t>
            </a:r>
            <a:r>
              <a:rPr lang="cs-CZ" dirty="0" err="1" smtClean="0"/>
              <a:t>wie</a:t>
            </a:r>
            <a:r>
              <a:rPr lang="cs-CZ" dirty="0" smtClean="0"/>
              <a:t> </a:t>
            </a:r>
            <a:r>
              <a:rPr lang="cs-CZ" dirty="0" err="1" smtClean="0"/>
              <a:t>im</a:t>
            </a:r>
            <a:r>
              <a:rPr lang="cs-CZ" dirty="0" smtClean="0"/>
              <a:t> Punkt b) </a:t>
            </a:r>
            <a:r>
              <a:rPr lang="cs-CZ" dirty="0" err="1" smtClean="0"/>
              <a:t>versichern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3074" name="Picture 2" descr="C:\Documents and Settings\iva.hamadova\Local Settings\Temporary Internet Files\Content.IE5\WBWZ43O9\MC900281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21088"/>
            <a:ext cx="1853489" cy="13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iva.hamadova\Local Settings\Temporary Internet Files\Content.IE5\WBWZ43O9\MP90032107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77072"/>
            <a:ext cx="2448272" cy="174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78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cs-CZ" dirty="0" smtClean="0"/>
              <a:t>d) </a:t>
            </a:r>
            <a:r>
              <a:rPr lang="cs-CZ" dirty="0" err="1" smtClean="0"/>
              <a:t>im</a:t>
            </a:r>
            <a:r>
              <a:rPr lang="cs-CZ" dirty="0" smtClean="0"/>
              <a:t> </a:t>
            </a:r>
            <a:r>
              <a:rPr lang="cs-CZ" dirty="0" err="1" smtClean="0"/>
              <a:t>Falle</a:t>
            </a:r>
            <a:r>
              <a:rPr lang="cs-CZ" dirty="0" smtClean="0"/>
              <a:t> der </a:t>
            </a:r>
            <a:r>
              <a:rPr lang="cs-CZ" dirty="0" err="1" smtClean="0"/>
              <a:t>Reisedokumenteverlust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Polizei</a:t>
            </a:r>
            <a:r>
              <a:rPr lang="cs-CZ" dirty="0" smtClean="0"/>
              <a:t> </a:t>
            </a:r>
            <a:r>
              <a:rPr lang="cs-CZ" dirty="0" err="1" smtClean="0"/>
              <a:t>anrufen</a:t>
            </a:r>
            <a:r>
              <a:rPr lang="cs-CZ" dirty="0" smtClean="0"/>
              <a:t>, </a:t>
            </a:r>
            <a:r>
              <a:rPr lang="cs-CZ" dirty="0" err="1" smtClean="0"/>
              <a:t>weil</a:t>
            </a:r>
            <a:r>
              <a:rPr lang="cs-CZ" dirty="0" smtClean="0"/>
              <a:t> </a:t>
            </a:r>
            <a:r>
              <a:rPr lang="cs-CZ" dirty="0" err="1" smtClean="0"/>
              <a:t>sie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Dokumente </a:t>
            </a:r>
            <a:r>
              <a:rPr lang="cs-CZ" dirty="0" err="1" smtClean="0"/>
              <a:t>über</a:t>
            </a:r>
            <a:r>
              <a:rPr lang="cs-CZ" dirty="0" smtClean="0"/>
              <a:t> </a:t>
            </a:r>
            <a:r>
              <a:rPr lang="cs-CZ" dirty="0" err="1" smtClean="0"/>
              <a:t>Verlust</a:t>
            </a:r>
            <a:r>
              <a:rPr lang="cs-CZ" dirty="0" smtClean="0"/>
              <a:t> </a:t>
            </a:r>
            <a:r>
              <a:rPr lang="cs-CZ" dirty="0" err="1" smtClean="0"/>
              <a:t>schreiben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</a:t>
            </a:r>
            <a:r>
              <a:rPr lang="cs-CZ" dirty="0" err="1" smtClean="0"/>
              <a:t>muss</a:t>
            </a:r>
            <a:r>
              <a:rPr lang="cs-CZ" dirty="0" smtClean="0"/>
              <a:t>. </a:t>
            </a:r>
            <a:r>
              <a:rPr lang="cs-CZ" dirty="0" err="1" smtClean="0"/>
              <a:t>Im</a:t>
            </a:r>
            <a:r>
              <a:rPr lang="cs-CZ" dirty="0" smtClean="0"/>
              <a:t> </a:t>
            </a:r>
            <a:r>
              <a:rPr lang="cs-CZ" dirty="0" err="1" smtClean="0"/>
              <a:t>Ausland</a:t>
            </a:r>
            <a:r>
              <a:rPr lang="cs-CZ" dirty="0" smtClean="0"/>
              <a:t>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Auslands</a:t>
            </a:r>
            <a:r>
              <a:rPr lang="cs-CZ" dirty="0" smtClean="0"/>
              <a:t>-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</a:t>
            </a:r>
            <a:r>
              <a:rPr lang="cs-CZ" dirty="0" err="1" smtClean="0"/>
              <a:t>behörde</a:t>
            </a:r>
            <a:r>
              <a:rPr lang="cs-CZ" dirty="0" smtClean="0"/>
              <a:t> </a:t>
            </a:r>
            <a:r>
              <a:rPr lang="cs-CZ" dirty="0" err="1" smtClean="0"/>
              <a:t>informieren</a:t>
            </a:r>
            <a:r>
              <a:rPr lang="cs-CZ" dirty="0" smtClean="0"/>
              <a:t>, </a:t>
            </a:r>
            <a:r>
              <a:rPr lang="cs-CZ" dirty="0" err="1" smtClean="0"/>
              <a:t>sie</a:t>
            </a:r>
            <a:r>
              <a:rPr lang="cs-CZ" dirty="0" smtClean="0"/>
              <a:t> </a:t>
            </a:r>
            <a:r>
              <a:rPr lang="cs-CZ" dirty="0" err="1" smtClean="0"/>
              <a:t>geben</a:t>
            </a:r>
            <a:r>
              <a:rPr lang="cs-CZ" dirty="0" smtClean="0"/>
              <a:t> </a:t>
            </a:r>
            <a:r>
              <a:rPr lang="cs-CZ" dirty="0" err="1" smtClean="0"/>
              <a:t>Ersatz</a:t>
            </a:r>
            <a:r>
              <a:rPr lang="cs-CZ" dirty="0" smtClean="0"/>
              <a:t>-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dokumente </a:t>
            </a:r>
            <a:r>
              <a:rPr lang="cs-CZ" dirty="0" err="1" smtClean="0"/>
              <a:t>aus</a:t>
            </a:r>
            <a:r>
              <a:rPr lang="cs-CZ" dirty="0" smtClean="0"/>
              <a:t>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 smtClean="0"/>
              <a:t>muss</a:t>
            </a:r>
            <a:r>
              <a:rPr lang="cs-CZ" dirty="0" smtClean="0"/>
              <a:t> man </a:t>
            </a:r>
            <a:r>
              <a:rPr lang="cs-CZ" dirty="0" err="1" smtClean="0"/>
              <a:t>auch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</a:t>
            </a:r>
            <a:r>
              <a:rPr lang="cs-CZ" dirty="0" err="1" smtClean="0"/>
              <a:t>Reisebüro</a:t>
            </a:r>
            <a:r>
              <a:rPr lang="cs-CZ" dirty="0" smtClean="0"/>
              <a:t> </a:t>
            </a:r>
            <a:r>
              <a:rPr lang="cs-CZ" dirty="0" err="1" smtClean="0"/>
              <a:t>informiert</a:t>
            </a:r>
            <a:r>
              <a:rPr lang="cs-CZ" dirty="0" smtClean="0"/>
              <a:t> </a:t>
            </a:r>
            <a:r>
              <a:rPr lang="cs-CZ" dirty="0" err="1" smtClean="0"/>
              <a:t>werden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2050" name="Picture 2" descr="C:\Documents and Settings\iva.hamadova\Local Settings\Temporary Internet Files\Content.IE5\4DMF4L6F\MC90029776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05064"/>
            <a:ext cx="1840687" cy="176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30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257</TotalTime>
  <Words>467</Words>
  <Application>Microsoft Office PowerPoint</Application>
  <PresentationFormat>Předvádění na obrazovce (4:3)</PresentationFormat>
  <Paragraphs>132</Paragraphs>
  <Slides>11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Arial CE</vt:lpstr>
      <vt:lpstr>Calibri</vt:lpstr>
      <vt:lpstr>Times New Roman</vt:lpstr>
      <vt:lpstr>Verdana</vt:lpstr>
      <vt:lpstr>Wingdings 2</vt:lpstr>
      <vt:lpstr>Aspekt</vt:lpstr>
      <vt:lpstr>Prezentace aplikace PowerPoint</vt:lpstr>
      <vt:lpstr>REISEFÜHRER </vt:lpstr>
      <vt:lpstr>Reiseführer</vt:lpstr>
      <vt:lpstr>PFLICHTEN NACH DEM REISESCHLUSS </vt:lpstr>
      <vt:lpstr>PFLICHTEN DES REISEFÜHRERS IN AUßERORDENTLICHEN SITUATIONEN </vt:lpstr>
      <vt:lpstr>Prezentace aplikace PowerPoint</vt:lpstr>
      <vt:lpstr>Prezentace aplikace PowerPoint</vt:lpstr>
      <vt:lpstr>Prezentace aplikace PowerPoint</vt:lpstr>
      <vt:lpstr>Prezentace aplikace PowerPoint</vt:lpstr>
      <vt:lpstr>Wortschatz</vt:lpstr>
      <vt:lpstr>Aufgabe: Erklären Sie, welche Maßnahmen ein Reiseführer machen muss, wenn: 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REISEFÜHRER</dc:title>
  <dc:creator>Your User Name</dc:creator>
  <cp:lastModifiedBy>Zdeněk Laski</cp:lastModifiedBy>
  <cp:revision>46</cp:revision>
  <dcterms:created xsi:type="dcterms:W3CDTF">2012-07-11T12:02:15Z</dcterms:created>
  <dcterms:modified xsi:type="dcterms:W3CDTF">2014-06-04T21:12:53Z</dcterms:modified>
</cp:coreProperties>
</file>