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66" r:id="rId2"/>
    <p:sldId id="256" r:id="rId3"/>
    <p:sldId id="257" r:id="rId4"/>
    <p:sldId id="258" r:id="rId5"/>
    <p:sldId id="259" r:id="rId6"/>
    <p:sldId id="261" r:id="rId7"/>
    <p:sldId id="260" r:id="rId8"/>
    <p:sldId id="262" r:id="rId9"/>
    <p:sldId id="263" r:id="rId10"/>
    <p:sldId id="264" r:id="rId11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60" autoAdjust="0"/>
    <p:restoredTop sz="94660"/>
  </p:normalViewPr>
  <p:slideViewPr>
    <p:cSldViewPr>
      <p:cViewPr varScale="1">
        <p:scale>
          <a:sx n="110" d="100"/>
          <a:sy n="110" d="100"/>
        </p:scale>
        <p:origin x="1650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AE29AD-B7D2-42C0-AF29-BB0B5E071143}" type="datetimeFigureOut">
              <a:rPr lang="cs-CZ" smtClean="0"/>
              <a:pPr/>
              <a:t>24.3.2014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CB4779-A491-4190-9569-1D38213F84AC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207600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CB4779-A491-4190-9569-1D38213F84AC}" type="slidenum">
              <a:rPr lang="cs-CZ" smtClean="0"/>
              <a:pPr/>
              <a:t>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761979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A6F69-6953-48B9-9A81-97DF03107BB8}" type="datetimeFigureOut">
              <a:rPr lang="cs-CZ" smtClean="0"/>
              <a:pPr/>
              <a:t>24.3.2014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3C161-A1F7-4823-9105-1ED522519161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A6F69-6953-48B9-9A81-97DF03107BB8}" type="datetimeFigureOut">
              <a:rPr lang="cs-CZ" smtClean="0"/>
              <a:pPr/>
              <a:t>24.3.2014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3C161-A1F7-4823-9105-1ED52251916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A6F69-6953-48B9-9A81-97DF03107BB8}" type="datetimeFigureOut">
              <a:rPr lang="cs-CZ" smtClean="0"/>
              <a:pPr/>
              <a:t>24.3.2014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3C161-A1F7-4823-9105-1ED52251916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A6F69-6953-48B9-9A81-97DF03107BB8}" type="datetimeFigureOut">
              <a:rPr lang="cs-CZ" smtClean="0"/>
              <a:pPr/>
              <a:t>24.3.2014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3C161-A1F7-4823-9105-1ED522519161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A6F69-6953-48B9-9A81-97DF03107BB8}" type="datetimeFigureOut">
              <a:rPr lang="cs-CZ" smtClean="0"/>
              <a:pPr/>
              <a:t>24.3.2014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3C161-A1F7-4823-9105-1ED52251916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A6F69-6953-48B9-9A81-97DF03107BB8}" type="datetimeFigureOut">
              <a:rPr lang="cs-CZ" smtClean="0"/>
              <a:pPr/>
              <a:t>24.3.2014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3C161-A1F7-4823-9105-1ED522519161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A6F69-6953-48B9-9A81-97DF03107BB8}" type="datetimeFigureOut">
              <a:rPr lang="cs-CZ" smtClean="0"/>
              <a:pPr/>
              <a:t>24.3.2014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3C161-A1F7-4823-9105-1ED522519161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A6F69-6953-48B9-9A81-97DF03107BB8}" type="datetimeFigureOut">
              <a:rPr lang="cs-CZ" smtClean="0"/>
              <a:pPr/>
              <a:t>24.3.2014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3C161-A1F7-4823-9105-1ED52251916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A6F69-6953-48B9-9A81-97DF03107BB8}" type="datetimeFigureOut">
              <a:rPr lang="cs-CZ" smtClean="0"/>
              <a:pPr/>
              <a:t>24.3.2014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3C161-A1F7-4823-9105-1ED52251916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A6F69-6953-48B9-9A81-97DF03107BB8}" type="datetimeFigureOut">
              <a:rPr lang="cs-CZ" smtClean="0"/>
              <a:pPr/>
              <a:t>24.3.2014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3C161-A1F7-4823-9105-1ED52251916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A6F69-6953-48B9-9A81-97DF03107BB8}" type="datetimeFigureOut">
              <a:rPr lang="cs-CZ" smtClean="0"/>
              <a:pPr/>
              <a:t>24.3.2014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3C161-A1F7-4823-9105-1ED522519161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4CA6F69-6953-48B9-9A81-97DF03107BB8}" type="datetimeFigureOut">
              <a:rPr lang="cs-CZ" smtClean="0"/>
              <a:pPr/>
              <a:t>24.3.2014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C73C161-A1F7-4823-9105-1ED522519161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 smtClean="0"/>
              <a:t>Německý jazyk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477173532"/>
              </p:ext>
            </p:extLst>
          </p:nvPr>
        </p:nvGraphicFramePr>
        <p:xfrm>
          <a:off x="1226285" y="693804"/>
          <a:ext cx="6234230" cy="39096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67805"/>
                <a:gridCol w="4366425"/>
              </a:tblGrid>
              <a:tr h="22757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100" dirty="0">
                          <a:effectLst/>
                        </a:rPr>
                        <a:t>Název školy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865" marR="33865" marT="20319" marB="20319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100">
                          <a:effectLst/>
                        </a:rPr>
                        <a:t>SŠHS Kroměříž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865" marR="33865" marT="20319" marB="20319"/>
                </a:tc>
              </a:tr>
              <a:tr h="22757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100">
                          <a:effectLst/>
                        </a:rPr>
                        <a:t>Číslo projektu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865" marR="33865" marT="20319" marB="20319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100">
                          <a:effectLst/>
                        </a:rPr>
                        <a:t>CZ.1.07/1.5.00/34.0911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865" marR="33865" marT="20319" marB="20319"/>
                </a:tc>
              </a:tr>
              <a:tr h="22757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100">
                          <a:effectLst/>
                        </a:rPr>
                        <a:t>Autor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865" marR="33865" marT="20319" marB="20319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100">
                          <a:effectLst/>
                        </a:rPr>
                        <a:t>Mgr. Iva Hamadová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865" marR="33865" marT="20319" marB="20319"/>
                </a:tc>
              </a:tr>
              <a:tr h="22757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100">
                          <a:effectLst/>
                        </a:rPr>
                        <a:t>Název šablony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865" marR="33865" marT="20319" marB="20319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05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VY_32_INOVACE 35_NEJ</a:t>
                      </a:r>
                      <a:endParaRPr lang="cs-CZ" sz="1050" dirty="0">
                        <a:effectLst/>
                        <a:latin typeface="Calibri" panose="020F0502020204030204" pitchFamily="34" charset="0"/>
                        <a:ea typeface="Calibri"/>
                        <a:cs typeface="Calibri" panose="020F0502020204030204" pitchFamily="34" charset="0"/>
                      </a:endParaRPr>
                    </a:p>
                  </a:txBody>
                  <a:tcPr marL="33865" marR="33865" marT="20319" marB="20319"/>
                </a:tc>
              </a:tr>
              <a:tr h="22757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100">
                          <a:effectLst/>
                        </a:rPr>
                        <a:t>Název DUMu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865" marR="33865" marT="20319" marB="20319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cs-CZ" sz="1100" dirty="0" smtClean="0">
                          <a:effectLst/>
                          <a:latin typeface="Calibri"/>
                          <a:cs typeface="Times New Roman"/>
                        </a:rPr>
                        <a:t>NEJ.3506.4S</a:t>
                      </a:r>
                      <a:endParaRPr lang="cs-CZ" sz="11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33865" marR="33865" marT="20319" marB="20319"/>
                </a:tc>
              </a:tr>
              <a:tr h="22757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100">
                          <a:effectLst/>
                        </a:rPr>
                        <a:t>Stupeň a typ vzdělávání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865" marR="33865" marT="20319" marB="20319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100" dirty="0">
                          <a:effectLst/>
                        </a:rPr>
                        <a:t>Odborné vzdělávání 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865" marR="33865" marT="20319" marB="20319"/>
                </a:tc>
              </a:tr>
              <a:tr h="22757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100">
                          <a:effectLst/>
                        </a:rPr>
                        <a:t>Vzdělávací oblast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865" marR="33865" marT="20319" marB="20319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100">
                          <a:effectLst/>
                        </a:rPr>
                        <a:t>Cizí jazyky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865" marR="33865" marT="20319" marB="20319"/>
                </a:tc>
              </a:tr>
              <a:tr h="22757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100">
                          <a:effectLst/>
                        </a:rPr>
                        <a:t>Vzdělávací obor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865" marR="33865" marT="20319" marB="20319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100">
                          <a:effectLst/>
                        </a:rPr>
                        <a:t>Německý jazyk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865" marR="33865" marT="20319" marB="20319"/>
                </a:tc>
              </a:tr>
              <a:tr h="22757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100">
                          <a:effectLst/>
                        </a:rPr>
                        <a:t>Vzdělávací okruh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865" marR="33865" marT="20319" marB="20319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100" smtClean="0">
                          <a:effectLst/>
                          <a:latin typeface="+mn-lt"/>
                          <a:ea typeface="+mn-ea"/>
                          <a:cs typeface="+mn-cs"/>
                        </a:rPr>
                        <a:t>Služby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865" marR="33865" marT="20319" marB="20319"/>
                </a:tc>
              </a:tr>
              <a:tr h="22757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100">
                          <a:effectLst/>
                        </a:rPr>
                        <a:t>Druh učebního materiálu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865" marR="33865" marT="20319" marB="20319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100" smtClean="0">
                          <a:effectLst/>
                        </a:rPr>
                        <a:t>Pracovní</a:t>
                      </a:r>
                      <a:r>
                        <a:rPr lang="cs-CZ" sz="1100" baseline="0" smtClean="0">
                          <a:effectLst/>
                        </a:rPr>
                        <a:t> list</a:t>
                      </a:r>
                      <a:r>
                        <a:rPr lang="cs-CZ" sz="1100" smtClean="0">
                          <a:effectLst/>
                        </a:rPr>
                        <a:t>,</a:t>
                      </a:r>
                      <a:r>
                        <a:rPr lang="cs-CZ" sz="1100" baseline="0" smtClean="0">
                          <a:effectLst/>
                        </a:rPr>
                        <a:t> </a:t>
                      </a:r>
                      <a:r>
                        <a:rPr lang="cs-CZ" sz="1100" dirty="0" err="1" smtClean="0">
                          <a:effectLst/>
                        </a:rPr>
                        <a:t>Power</a:t>
                      </a:r>
                      <a:r>
                        <a:rPr lang="cs-CZ" sz="1100" dirty="0" smtClean="0">
                          <a:effectLst/>
                        </a:rPr>
                        <a:t> Point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865" marR="33865" marT="20319" marB="20319"/>
                </a:tc>
              </a:tr>
              <a:tr h="22757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100">
                          <a:effectLst/>
                        </a:rPr>
                        <a:t>Cílová skupina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865" marR="33865" marT="20319" marB="20319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100">
                          <a:effectLst/>
                        </a:rPr>
                        <a:t>Žák, 16 - 19 let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865" marR="33865" marT="20319" marB="20319"/>
                </a:tc>
              </a:tr>
              <a:tr h="26045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100">
                          <a:effectLst/>
                        </a:rPr>
                        <a:t>Anotace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865" marR="33865" marT="20319" marB="20319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cs-CZ" sz="1100" dirty="0" smtClean="0">
                          <a:effectLst/>
                          <a:latin typeface="Calibri"/>
                          <a:cs typeface="Times New Roman"/>
                        </a:rPr>
                        <a:t>Žáci se seznamují se slovní zásobou  týkající se práce na letišti a  získané informace  by měli zodpovědět </a:t>
                      </a:r>
                      <a:r>
                        <a:rPr lang="cs-CZ" sz="1100" baseline="0" dirty="0" smtClean="0">
                          <a:effectLst/>
                          <a:latin typeface="Calibri"/>
                          <a:cs typeface="Times New Roman"/>
                        </a:rPr>
                        <a:t> v </a:t>
                      </a:r>
                      <a:r>
                        <a:rPr lang="cs-CZ" sz="1100" baseline="0" smtClean="0">
                          <a:effectLst/>
                          <a:latin typeface="Calibri"/>
                          <a:cs typeface="Times New Roman"/>
                        </a:rPr>
                        <a:t>závěru prezentace</a:t>
                      </a:r>
                      <a:endParaRPr lang="cs-CZ" sz="11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33865" marR="33865" marT="20319" marB="20319"/>
                </a:tc>
              </a:tr>
              <a:tr h="22757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100">
                          <a:effectLst/>
                        </a:rPr>
                        <a:t>Speciální vzdělávací potřeby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865" marR="33865" marT="20319" marB="20319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100">
                          <a:effectLst/>
                        </a:rPr>
                        <a:t>- žádné -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865" marR="33865" marT="20319" marB="20319"/>
                </a:tc>
              </a:tr>
              <a:tr h="25614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100">
                          <a:effectLst/>
                        </a:rPr>
                        <a:t>Klíčová slova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865" marR="33865" marT="20319" marB="20319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1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Letiště, odbavení, transport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865" marR="33865" marT="20319" marB="20319"/>
                </a:tc>
              </a:tr>
              <a:tr h="22757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100">
                          <a:effectLst/>
                        </a:rPr>
                        <a:t>Datum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865" marR="33865" marT="20319" marB="20319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100" dirty="0" smtClean="0">
                          <a:effectLst/>
                        </a:rPr>
                        <a:t>25.</a:t>
                      </a:r>
                      <a:r>
                        <a:rPr lang="cs-CZ" sz="1100" baseline="0" dirty="0" smtClean="0">
                          <a:effectLst/>
                        </a:rPr>
                        <a:t> 11. </a:t>
                      </a:r>
                      <a:r>
                        <a:rPr lang="cs-CZ" sz="1100" dirty="0" smtClean="0">
                          <a:effectLst/>
                        </a:rPr>
                        <a:t> 2013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865" marR="33865" marT="20319" marB="20319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00812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cs-CZ" b="1" dirty="0" err="1"/>
              <a:t>Aufgabe</a:t>
            </a:r>
            <a:r>
              <a:rPr lang="cs-CZ" b="1" dirty="0"/>
              <a:t>:</a:t>
            </a:r>
            <a:r>
              <a:rPr lang="cs-CZ" dirty="0"/>
              <a:t/>
            </a:r>
            <a:br>
              <a:rPr lang="cs-CZ" dirty="0"/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70000" lnSpcReduction="20000"/>
          </a:bodyPr>
          <a:lstStyle/>
          <a:p>
            <a:r>
              <a:rPr lang="cs-CZ" dirty="0" err="1"/>
              <a:t>Erklären</a:t>
            </a:r>
            <a:r>
              <a:rPr lang="cs-CZ" dirty="0"/>
              <a:t> </a:t>
            </a:r>
            <a:r>
              <a:rPr lang="cs-CZ" dirty="0" err="1"/>
              <a:t>Sie</a:t>
            </a:r>
            <a:r>
              <a:rPr lang="cs-CZ" dirty="0"/>
              <a:t> kurz, </a:t>
            </a:r>
            <a:r>
              <a:rPr lang="cs-CZ" dirty="0" err="1"/>
              <a:t>wie</a:t>
            </a:r>
            <a:r>
              <a:rPr lang="cs-CZ" dirty="0"/>
              <a:t> </a:t>
            </a:r>
            <a:r>
              <a:rPr lang="cs-CZ" dirty="0" err="1"/>
              <a:t>eine</a:t>
            </a:r>
            <a:r>
              <a:rPr lang="cs-CZ" dirty="0"/>
              <a:t> </a:t>
            </a:r>
            <a:r>
              <a:rPr lang="cs-CZ" dirty="0" err="1"/>
              <a:t>Abfertigung</a:t>
            </a:r>
            <a:r>
              <a:rPr lang="cs-CZ" dirty="0"/>
              <a:t> </a:t>
            </a:r>
            <a:r>
              <a:rPr lang="cs-CZ" dirty="0" err="1"/>
              <a:t>verläuft</a:t>
            </a:r>
            <a:r>
              <a:rPr lang="cs-CZ" dirty="0"/>
              <a:t>.</a:t>
            </a:r>
            <a:r>
              <a:rPr lang="de-DE" dirty="0"/>
              <a:t> </a:t>
            </a:r>
            <a:endParaRPr lang="cs-CZ" dirty="0" smtClean="0"/>
          </a:p>
          <a:p>
            <a:pPr marL="45720" indent="0">
              <a:buNone/>
            </a:pPr>
            <a:r>
              <a:rPr lang="cs-CZ" dirty="0"/>
              <a:t> </a:t>
            </a:r>
            <a:r>
              <a:rPr lang="cs-CZ" dirty="0" smtClean="0"/>
              <a:t> (</a:t>
            </a:r>
            <a:r>
              <a:rPr lang="de-DE" dirty="0" smtClean="0"/>
              <a:t>Folgende </a:t>
            </a:r>
            <a:r>
              <a:rPr lang="de-DE" dirty="0"/>
              <a:t>Punkte können Ihnen dabei behilflich </a:t>
            </a:r>
            <a:endParaRPr lang="cs-CZ" dirty="0" smtClean="0"/>
          </a:p>
          <a:p>
            <a:pPr marL="45720" indent="0">
              <a:buNone/>
            </a:pPr>
            <a:r>
              <a:rPr lang="cs-CZ" dirty="0"/>
              <a:t> </a:t>
            </a:r>
            <a:r>
              <a:rPr lang="cs-CZ" dirty="0" smtClean="0"/>
              <a:t> </a:t>
            </a:r>
            <a:r>
              <a:rPr lang="cs-CZ" dirty="0" err="1" smtClean="0"/>
              <a:t>sein</a:t>
            </a:r>
            <a:r>
              <a:rPr lang="cs-CZ" dirty="0" smtClean="0">
                <a:sym typeface="Wingdings" pitchFamily="2" charset="2"/>
              </a:rPr>
              <a:t>)</a:t>
            </a:r>
            <a:r>
              <a:rPr lang="cs-CZ" dirty="0" smtClean="0"/>
              <a:t>    </a:t>
            </a:r>
          </a:p>
          <a:p>
            <a:r>
              <a:rPr lang="de-DE" dirty="0" smtClean="0"/>
              <a:t>Fluggastabfertigung </a:t>
            </a:r>
            <a:endParaRPr lang="cs-CZ" dirty="0" smtClean="0"/>
          </a:p>
          <a:p>
            <a:r>
              <a:rPr lang="de-DE" dirty="0" smtClean="0"/>
              <a:t>Gepäckabfertigung </a:t>
            </a:r>
            <a:endParaRPr lang="cs-CZ" dirty="0" smtClean="0"/>
          </a:p>
          <a:p>
            <a:r>
              <a:rPr lang="de-DE" dirty="0" smtClean="0"/>
              <a:t>Handgepäck </a:t>
            </a:r>
            <a:endParaRPr lang="cs-CZ" dirty="0" smtClean="0"/>
          </a:p>
          <a:p>
            <a:r>
              <a:rPr lang="de-DE" dirty="0" smtClean="0"/>
              <a:t>verbotene Sachen</a:t>
            </a:r>
            <a:endParaRPr lang="cs-CZ" dirty="0" smtClean="0"/>
          </a:p>
          <a:p>
            <a:endParaRPr lang="cs-CZ" dirty="0"/>
          </a:p>
          <a:p>
            <a:r>
              <a:rPr lang="cs-CZ" dirty="0" smtClean="0"/>
              <a:t>Všechny obrázky jsou z Klipartu společnosti Microsoft.</a:t>
            </a:r>
          </a:p>
          <a:p>
            <a:r>
              <a:rPr lang="cs-CZ" dirty="0" smtClean="0"/>
              <a:t>CIESLAROVÁ, Marta. LIPUS, Bronislav. </a:t>
            </a:r>
            <a:r>
              <a:rPr lang="cs-CZ" i="1" dirty="0" smtClean="0"/>
              <a:t>Konverzační učebnice němčiny. </a:t>
            </a:r>
            <a:r>
              <a:rPr lang="cs-CZ" dirty="0" smtClean="0"/>
              <a:t>3. dotisk . Český Těšín: Word, 1998. 215 s. ISBN 80-900625-4-7</a:t>
            </a:r>
          </a:p>
          <a:p>
            <a:r>
              <a:rPr lang="cs-CZ" dirty="0" smtClean="0"/>
              <a:t>Autorem materiálu a všech jeho částí, není- li uvedeno jinak je Mgr. Iva </a:t>
            </a:r>
            <a:r>
              <a:rPr lang="cs-CZ" dirty="0" err="1" smtClean="0"/>
              <a:t>Hamadová</a:t>
            </a:r>
            <a:endParaRPr lang="cs-CZ" dirty="0" smtClean="0"/>
          </a:p>
          <a:p>
            <a:pPr>
              <a:buNone/>
            </a:pPr>
            <a:endParaRPr lang="cs-CZ" dirty="0" smtClean="0"/>
          </a:p>
          <a:p>
            <a:endParaRPr lang="cs-CZ" dirty="0"/>
          </a:p>
        </p:txBody>
      </p:sp>
      <p:pic>
        <p:nvPicPr>
          <p:cNvPr id="9221" name="Picture 5" descr="C:\Documents and Settings\iva.hamadova\Local Settings\Temporary Internet Files\Content.IE5\WBWZ43O9\MC900388666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268760"/>
            <a:ext cx="1827886" cy="1420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1943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</p:txBody>
      </p:sp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cs-CZ" b="1" dirty="0" err="1"/>
              <a:t>Flughafen</a:t>
            </a:r>
            <a:r>
              <a:rPr lang="cs-CZ" b="1" dirty="0"/>
              <a:t/>
            </a:r>
            <a:br>
              <a:rPr lang="cs-CZ" b="1" dirty="0"/>
            </a:br>
            <a:endParaRPr lang="cs-CZ" dirty="0"/>
          </a:p>
        </p:txBody>
      </p:sp>
      <p:pic>
        <p:nvPicPr>
          <p:cNvPr id="1026" name="Picture 2" descr="C:\Documents and Settings\iva.hamadova\Local Settings\Temporary Internet Files\Content.IE5\S5A38PAN\MC900056186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4223" y="599457"/>
            <a:ext cx="1895551" cy="1887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7515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 rot="10800000" flipV="1">
            <a:off x="1811023" y="5302254"/>
            <a:ext cx="6512511" cy="360471"/>
          </a:xfrm>
        </p:spPr>
        <p:txBody>
          <a:bodyPr/>
          <a:lstStyle/>
          <a:p>
            <a:pPr algn="ctr"/>
            <a:r>
              <a:rPr lang="cs-CZ" dirty="0" err="1" smtClean="0"/>
              <a:t>Wortschatz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1043608" y="731520"/>
            <a:ext cx="6500192" cy="4497680"/>
          </a:xfrm>
        </p:spPr>
        <p:txBody>
          <a:bodyPr>
            <a:noAutofit/>
          </a:bodyPr>
          <a:lstStyle/>
          <a:p>
            <a:r>
              <a:rPr lang="cs-CZ" sz="1200" dirty="0" err="1"/>
              <a:t>Das</a:t>
            </a:r>
            <a:r>
              <a:rPr lang="cs-CZ" sz="1200" dirty="0"/>
              <a:t> Terminal </a:t>
            </a:r>
            <a:r>
              <a:rPr lang="cs-CZ" sz="1200" b="1" dirty="0"/>
              <a:t>(</a:t>
            </a:r>
            <a:r>
              <a:rPr lang="cs-CZ" sz="1200" b="1" dirty="0" err="1"/>
              <a:t>Abfertigungshalle</a:t>
            </a:r>
            <a:r>
              <a:rPr lang="cs-CZ" sz="1200" b="1" dirty="0"/>
              <a:t>) – </a:t>
            </a:r>
            <a:r>
              <a:rPr lang="cs-CZ" sz="1200" dirty="0"/>
              <a:t>odbavovací hala</a:t>
            </a:r>
          </a:p>
          <a:p>
            <a:r>
              <a:rPr lang="cs-CZ" sz="1200" dirty="0" err="1"/>
              <a:t>Serviceeinrichtungen</a:t>
            </a:r>
            <a:r>
              <a:rPr lang="cs-CZ" sz="1200" b="1" dirty="0"/>
              <a:t> – </a:t>
            </a:r>
            <a:r>
              <a:rPr lang="cs-CZ" sz="1200" dirty="0"/>
              <a:t>služby                           </a:t>
            </a:r>
          </a:p>
          <a:p>
            <a:r>
              <a:rPr lang="cs-CZ" sz="1200" dirty="0"/>
              <a:t>„ </a:t>
            </a:r>
            <a:r>
              <a:rPr lang="cs-CZ" sz="1200" dirty="0" err="1"/>
              <a:t>landseitigen</a:t>
            </a:r>
            <a:r>
              <a:rPr lang="cs-CZ" sz="1200" dirty="0"/>
              <a:t>“ </a:t>
            </a:r>
            <a:r>
              <a:rPr lang="cs-CZ" sz="1200" dirty="0" err="1"/>
              <a:t>Bereich</a:t>
            </a:r>
            <a:r>
              <a:rPr lang="cs-CZ" sz="1200" dirty="0"/>
              <a:t>                                                                 </a:t>
            </a:r>
          </a:p>
          <a:p>
            <a:r>
              <a:rPr lang="cs-CZ" sz="1200" dirty="0" err="1"/>
              <a:t>Landseite</a:t>
            </a:r>
            <a:r>
              <a:rPr lang="cs-CZ" sz="1200" dirty="0"/>
              <a:t>= </a:t>
            </a:r>
            <a:r>
              <a:rPr lang="cs-CZ" sz="1200" dirty="0" err="1"/>
              <a:t>Zufahrtswege</a:t>
            </a:r>
            <a:r>
              <a:rPr lang="cs-CZ" sz="1200" dirty="0"/>
              <a:t> </a:t>
            </a:r>
            <a:r>
              <a:rPr lang="cs-CZ" sz="1200" dirty="0" err="1"/>
              <a:t>und</a:t>
            </a:r>
            <a:r>
              <a:rPr lang="cs-CZ" sz="1200" dirty="0"/>
              <a:t> –</a:t>
            </a:r>
            <a:r>
              <a:rPr lang="cs-CZ" sz="1200" dirty="0" err="1"/>
              <a:t>straßen</a:t>
            </a:r>
            <a:r>
              <a:rPr lang="cs-CZ" sz="1200" dirty="0"/>
              <a:t>+ </a:t>
            </a:r>
            <a:r>
              <a:rPr lang="cs-CZ" sz="1200" dirty="0" err="1"/>
              <a:t>Haupthalle</a:t>
            </a:r>
            <a:r>
              <a:rPr lang="cs-CZ" sz="1200" dirty="0"/>
              <a:t> </a:t>
            </a:r>
            <a:r>
              <a:rPr lang="cs-CZ" sz="1200" dirty="0" err="1"/>
              <a:t>mit</a:t>
            </a:r>
            <a:r>
              <a:rPr lang="cs-CZ" sz="1200" dirty="0"/>
              <a:t> </a:t>
            </a:r>
            <a:r>
              <a:rPr lang="cs-CZ" sz="1200" dirty="0" err="1"/>
              <a:t>Ticketschaltern</a:t>
            </a:r>
            <a:r>
              <a:rPr lang="cs-CZ" sz="1200" dirty="0"/>
              <a:t> </a:t>
            </a:r>
            <a:r>
              <a:rPr lang="cs-CZ" sz="1200" dirty="0" err="1"/>
              <a:t>und</a:t>
            </a:r>
            <a:r>
              <a:rPr lang="cs-CZ" sz="1200" dirty="0"/>
              <a:t> </a:t>
            </a:r>
            <a:r>
              <a:rPr lang="cs-CZ" sz="1200" dirty="0" err="1"/>
              <a:t>Check</a:t>
            </a:r>
            <a:r>
              <a:rPr lang="cs-CZ" sz="1200" dirty="0"/>
              <a:t>-In</a:t>
            </a:r>
          </a:p>
          <a:p>
            <a:r>
              <a:rPr lang="cs-CZ" sz="1200" dirty="0"/>
              <a:t>„</a:t>
            </a:r>
            <a:r>
              <a:rPr lang="cs-CZ" sz="1200" dirty="0" err="1"/>
              <a:t>luftseitigen</a:t>
            </a:r>
            <a:r>
              <a:rPr lang="cs-CZ" sz="1200" dirty="0"/>
              <a:t>“ </a:t>
            </a:r>
            <a:r>
              <a:rPr lang="cs-CZ" sz="1200" dirty="0" err="1"/>
              <a:t>Bereich</a:t>
            </a:r>
            <a:r>
              <a:rPr lang="cs-CZ" sz="1200" dirty="0"/>
              <a:t> -</a:t>
            </a:r>
            <a:r>
              <a:rPr lang="cs-CZ" sz="1200" b="1" dirty="0"/>
              <a:t> </a:t>
            </a:r>
            <a:r>
              <a:rPr lang="cs-CZ" sz="1200" b="1" dirty="0" err="1"/>
              <a:t>zollfreier</a:t>
            </a:r>
            <a:r>
              <a:rPr lang="cs-CZ" sz="1200" dirty="0"/>
              <a:t> </a:t>
            </a:r>
            <a:r>
              <a:rPr lang="cs-CZ" sz="1200" dirty="0" err="1"/>
              <a:t>Einkauf</a:t>
            </a:r>
            <a:r>
              <a:rPr lang="cs-CZ" sz="1200" dirty="0"/>
              <a:t> („Duty Free-</a:t>
            </a:r>
            <a:r>
              <a:rPr lang="cs-CZ" sz="1200" dirty="0" err="1"/>
              <a:t>Shops</a:t>
            </a:r>
            <a:r>
              <a:rPr lang="cs-CZ" sz="1200" dirty="0"/>
              <a:t>“)</a:t>
            </a:r>
          </a:p>
          <a:p>
            <a:r>
              <a:rPr lang="cs-CZ" sz="1200" dirty="0"/>
              <a:t>r </a:t>
            </a:r>
            <a:r>
              <a:rPr lang="cs-CZ" sz="1200" dirty="0" err="1"/>
              <a:t>Fluggast</a:t>
            </a:r>
            <a:r>
              <a:rPr lang="cs-CZ" sz="1200" dirty="0"/>
              <a:t>	letecký cestující                          </a:t>
            </a:r>
          </a:p>
          <a:p>
            <a:r>
              <a:rPr lang="cs-CZ" sz="1200" dirty="0"/>
              <a:t>r </a:t>
            </a:r>
            <a:r>
              <a:rPr lang="cs-CZ" sz="1200" dirty="0" err="1"/>
              <a:t>Check</a:t>
            </a:r>
            <a:r>
              <a:rPr lang="cs-CZ" sz="1200" dirty="0"/>
              <a:t>-in-</a:t>
            </a:r>
            <a:r>
              <a:rPr lang="cs-CZ" sz="1200" dirty="0" err="1"/>
              <a:t>Schalter</a:t>
            </a:r>
            <a:r>
              <a:rPr lang="cs-CZ" sz="1200" dirty="0"/>
              <a:t>	přepážka </a:t>
            </a:r>
          </a:p>
          <a:p>
            <a:r>
              <a:rPr lang="cs-CZ" sz="1200" dirty="0"/>
              <a:t>r </a:t>
            </a:r>
            <a:r>
              <a:rPr lang="cs-CZ" sz="1200" dirty="0" err="1"/>
              <a:t>Reisende</a:t>
            </a:r>
            <a:r>
              <a:rPr lang="cs-CZ" sz="1200" dirty="0"/>
              <a:t>	cestující</a:t>
            </a:r>
          </a:p>
          <a:p>
            <a:r>
              <a:rPr lang="cs-CZ" sz="1200" dirty="0" err="1"/>
              <a:t>an</a:t>
            </a:r>
            <a:r>
              <a:rPr lang="cs-CZ" sz="1200" dirty="0"/>
              <a:t> </a:t>
            </a:r>
            <a:r>
              <a:rPr lang="cs-CZ" sz="1200" dirty="0" err="1"/>
              <a:t>Bord</a:t>
            </a:r>
            <a:r>
              <a:rPr lang="cs-CZ" sz="1200" dirty="0"/>
              <a:t>	</a:t>
            </a:r>
            <a:r>
              <a:rPr lang="cs-CZ" sz="1200" dirty="0" smtClean="0"/>
              <a:t>                    na </a:t>
            </a:r>
            <a:r>
              <a:rPr lang="cs-CZ" sz="1200" dirty="0"/>
              <a:t>palubě</a:t>
            </a:r>
          </a:p>
          <a:p>
            <a:r>
              <a:rPr lang="cs-CZ" sz="1200" dirty="0"/>
              <a:t>e </a:t>
            </a:r>
            <a:r>
              <a:rPr lang="cs-CZ" sz="1200" dirty="0" err="1"/>
              <a:t>Bordkarte</a:t>
            </a:r>
            <a:r>
              <a:rPr lang="cs-CZ" sz="1200" dirty="0"/>
              <a:t>	palubní místenka</a:t>
            </a:r>
          </a:p>
          <a:p>
            <a:r>
              <a:rPr lang="cs-CZ" sz="1200" dirty="0"/>
              <a:t>e </a:t>
            </a:r>
            <a:r>
              <a:rPr lang="cs-CZ" sz="1200" dirty="0" err="1"/>
              <a:t>Einrichtung</a:t>
            </a:r>
            <a:r>
              <a:rPr lang="cs-CZ" sz="1200" dirty="0"/>
              <a:t>	zařízení</a:t>
            </a:r>
          </a:p>
          <a:p>
            <a:r>
              <a:rPr lang="cs-CZ" sz="1200" dirty="0" err="1"/>
              <a:t>zollfrei</a:t>
            </a:r>
            <a:r>
              <a:rPr lang="cs-CZ" sz="1200" dirty="0"/>
              <a:t>		bez cla</a:t>
            </a:r>
          </a:p>
          <a:p>
            <a:r>
              <a:rPr lang="cs-CZ" sz="1200" dirty="0" err="1"/>
              <a:t>Einchecken</a:t>
            </a:r>
            <a:r>
              <a:rPr lang="cs-CZ" sz="1200" dirty="0"/>
              <a:t>	kontrola u přepážky </a:t>
            </a:r>
          </a:p>
          <a:p>
            <a:r>
              <a:rPr lang="cs-CZ" sz="1200" dirty="0" err="1"/>
              <a:t>Abfertigung</a:t>
            </a:r>
            <a:r>
              <a:rPr lang="cs-CZ" sz="1200" dirty="0"/>
              <a:t> </a:t>
            </a:r>
            <a:r>
              <a:rPr lang="cs-CZ" sz="1200" dirty="0" err="1"/>
              <a:t>im</a:t>
            </a:r>
            <a:r>
              <a:rPr lang="cs-CZ" sz="1200" dirty="0"/>
              <a:t> </a:t>
            </a:r>
            <a:r>
              <a:rPr lang="cs-CZ" sz="1200" dirty="0" err="1"/>
              <a:t>Passagierflugverkehr</a:t>
            </a:r>
            <a:endParaRPr lang="cs-CZ" sz="1200" dirty="0"/>
          </a:p>
          <a:p>
            <a:r>
              <a:rPr lang="de-DE" sz="1200" dirty="0" smtClean="0"/>
              <a:t>Fluggastabfertigung</a:t>
            </a:r>
            <a:r>
              <a:rPr lang="cs-CZ" sz="1200" dirty="0" smtClean="0"/>
              <a:t>   odbavení cestujícího</a:t>
            </a:r>
          </a:p>
          <a:p>
            <a:r>
              <a:rPr lang="de-DE" sz="1200" dirty="0" smtClean="0"/>
              <a:t>Gepäckabfertigung</a:t>
            </a:r>
            <a:r>
              <a:rPr lang="cs-CZ" sz="1200" dirty="0" smtClean="0"/>
              <a:t>   odbavení zavazadel</a:t>
            </a:r>
          </a:p>
          <a:p>
            <a:r>
              <a:rPr lang="de-DE" sz="1200" dirty="0" smtClean="0"/>
              <a:t>Handgepäck</a:t>
            </a:r>
            <a:r>
              <a:rPr lang="cs-CZ" sz="1200" dirty="0" smtClean="0"/>
              <a:t>  příruční zavazadlo</a:t>
            </a:r>
            <a:endParaRPr lang="cs-CZ" sz="1200" dirty="0"/>
          </a:p>
        </p:txBody>
      </p:sp>
      <p:pic>
        <p:nvPicPr>
          <p:cNvPr id="2050" name="Picture 2" descr="C:\Documents and Settings\iva.hamadova\Local Settings\Temporary Internet Files\Content.IE5\IBG3MXSD\MC900404397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2636912"/>
            <a:ext cx="1193800" cy="1825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8016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cs-CZ" sz="2000" dirty="0" err="1"/>
              <a:t>Jeder</a:t>
            </a:r>
            <a:r>
              <a:rPr lang="cs-CZ" sz="2000" dirty="0"/>
              <a:t> </a:t>
            </a:r>
            <a:r>
              <a:rPr lang="cs-CZ" sz="2000" dirty="0" err="1"/>
              <a:t>Passagier</a:t>
            </a:r>
            <a:r>
              <a:rPr lang="cs-CZ" sz="2000" dirty="0"/>
              <a:t> </a:t>
            </a:r>
            <a:r>
              <a:rPr lang="cs-CZ" sz="2000" dirty="0" err="1"/>
              <a:t>muss</a:t>
            </a:r>
            <a:r>
              <a:rPr lang="cs-CZ" sz="2000" dirty="0"/>
              <a:t> </a:t>
            </a:r>
            <a:r>
              <a:rPr lang="cs-CZ" sz="2000" dirty="0" err="1"/>
              <a:t>am</a:t>
            </a:r>
            <a:r>
              <a:rPr lang="cs-CZ" sz="2000" dirty="0"/>
              <a:t> </a:t>
            </a:r>
            <a:r>
              <a:rPr lang="cs-CZ" sz="2000" dirty="0" err="1"/>
              <a:t>Flughafen</a:t>
            </a:r>
            <a:r>
              <a:rPr lang="cs-CZ" sz="2000" dirty="0"/>
              <a:t> durch </a:t>
            </a:r>
            <a:r>
              <a:rPr lang="cs-CZ" sz="2000" dirty="0" err="1"/>
              <a:t>folgende</a:t>
            </a:r>
            <a:r>
              <a:rPr lang="cs-CZ" sz="2000" dirty="0"/>
              <a:t> </a:t>
            </a:r>
            <a:r>
              <a:rPr lang="cs-CZ" sz="2000" dirty="0" err="1"/>
              <a:t>Prozeduren</a:t>
            </a:r>
            <a:r>
              <a:rPr lang="cs-CZ" sz="2000" dirty="0"/>
              <a:t> </a:t>
            </a:r>
            <a:r>
              <a:rPr lang="cs-CZ" sz="2000" dirty="0" err="1"/>
              <a:t>durchgehen</a:t>
            </a:r>
            <a:r>
              <a:rPr lang="cs-CZ" sz="2000" dirty="0"/>
              <a:t>:</a:t>
            </a:r>
            <a:br>
              <a:rPr lang="cs-CZ" sz="2000" dirty="0"/>
            </a:br>
            <a:endParaRPr lang="cs-CZ" sz="20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85000" lnSpcReduction="20000"/>
          </a:bodyPr>
          <a:lstStyle/>
          <a:p>
            <a:r>
              <a:rPr lang="cs-CZ" dirty="0"/>
              <a:t>a) </a:t>
            </a:r>
            <a:r>
              <a:rPr lang="cs-CZ" dirty="0" err="1"/>
              <a:t>Am</a:t>
            </a:r>
            <a:r>
              <a:rPr lang="cs-CZ" dirty="0"/>
              <a:t> </a:t>
            </a:r>
            <a:r>
              <a:rPr lang="cs-CZ" b="1" dirty="0" err="1"/>
              <a:t>Check</a:t>
            </a:r>
            <a:r>
              <a:rPr lang="cs-CZ" b="1" dirty="0"/>
              <a:t>-in-</a:t>
            </a:r>
            <a:r>
              <a:rPr lang="cs-CZ" b="1" dirty="0" err="1"/>
              <a:t>Schalter</a:t>
            </a:r>
            <a:r>
              <a:rPr lang="cs-CZ" dirty="0"/>
              <a:t>, </a:t>
            </a:r>
            <a:r>
              <a:rPr lang="cs-CZ" dirty="0" err="1"/>
              <a:t>kontrolliert</a:t>
            </a:r>
            <a:r>
              <a:rPr lang="cs-CZ" dirty="0"/>
              <a:t> </a:t>
            </a:r>
            <a:r>
              <a:rPr lang="cs-CZ" dirty="0" err="1"/>
              <a:t>ein</a:t>
            </a:r>
            <a:r>
              <a:rPr lang="cs-CZ" dirty="0"/>
              <a:t> </a:t>
            </a:r>
            <a:r>
              <a:rPr lang="cs-CZ" dirty="0" err="1"/>
              <a:t>Beamter</a:t>
            </a:r>
            <a:r>
              <a:rPr lang="cs-CZ" dirty="0"/>
              <a:t> </a:t>
            </a:r>
            <a:r>
              <a:rPr lang="cs-CZ" dirty="0" err="1"/>
              <a:t>die</a:t>
            </a:r>
            <a:r>
              <a:rPr lang="cs-CZ" dirty="0"/>
              <a:t> </a:t>
            </a:r>
            <a:r>
              <a:rPr lang="cs-CZ" dirty="0" err="1"/>
              <a:t>Flugticketsdaten</a:t>
            </a:r>
            <a:r>
              <a:rPr lang="cs-CZ" dirty="0"/>
              <a:t> </a:t>
            </a:r>
            <a:r>
              <a:rPr lang="cs-CZ" dirty="0" err="1"/>
              <a:t>im</a:t>
            </a:r>
            <a:r>
              <a:rPr lang="cs-CZ" dirty="0"/>
              <a:t> </a:t>
            </a:r>
            <a:r>
              <a:rPr lang="cs-CZ" dirty="0" err="1"/>
              <a:t>Reservationssystem</a:t>
            </a:r>
            <a:r>
              <a:rPr lang="cs-CZ" dirty="0"/>
              <a:t>, </a:t>
            </a:r>
            <a:r>
              <a:rPr lang="cs-CZ" dirty="0" err="1"/>
              <a:t>führt</a:t>
            </a:r>
            <a:r>
              <a:rPr lang="cs-CZ" dirty="0"/>
              <a:t> </a:t>
            </a:r>
            <a:r>
              <a:rPr lang="cs-CZ" dirty="0" err="1"/>
              <a:t>eine</a:t>
            </a:r>
            <a:r>
              <a:rPr lang="cs-CZ" dirty="0"/>
              <a:t> </a:t>
            </a:r>
            <a:r>
              <a:rPr lang="cs-CZ" dirty="0" err="1"/>
              <a:t>Indentifizierung</a:t>
            </a:r>
            <a:r>
              <a:rPr lang="cs-CZ" dirty="0"/>
              <a:t> des </a:t>
            </a:r>
            <a:r>
              <a:rPr lang="cs-CZ" dirty="0" err="1"/>
              <a:t>Passagiers</a:t>
            </a:r>
            <a:r>
              <a:rPr lang="cs-CZ" dirty="0"/>
              <a:t> durch </a:t>
            </a:r>
            <a:r>
              <a:rPr lang="cs-CZ" dirty="0" err="1"/>
              <a:t>und</a:t>
            </a:r>
            <a:r>
              <a:rPr lang="cs-CZ" dirty="0"/>
              <a:t> </a:t>
            </a:r>
            <a:r>
              <a:rPr lang="cs-CZ" dirty="0" err="1"/>
              <a:t>reißt</a:t>
            </a:r>
            <a:r>
              <a:rPr lang="cs-CZ" dirty="0"/>
              <a:t> den Kupon </a:t>
            </a:r>
            <a:r>
              <a:rPr lang="cs-CZ" dirty="0" err="1"/>
              <a:t>vom</a:t>
            </a:r>
            <a:r>
              <a:rPr lang="cs-CZ" dirty="0"/>
              <a:t> </a:t>
            </a:r>
            <a:r>
              <a:rPr lang="cs-CZ" dirty="0" err="1"/>
              <a:t>Flugtickets</a:t>
            </a:r>
            <a:r>
              <a:rPr lang="cs-CZ" dirty="0"/>
              <a:t> ab</a:t>
            </a:r>
            <a:r>
              <a:rPr lang="cs-CZ" dirty="0" smtClean="0"/>
              <a:t>.</a:t>
            </a:r>
          </a:p>
          <a:p>
            <a:r>
              <a:rPr lang="cs-CZ" dirty="0"/>
              <a:t>b) </a:t>
            </a:r>
            <a:r>
              <a:rPr lang="cs-CZ" b="1" dirty="0"/>
              <a:t>Der </a:t>
            </a:r>
            <a:r>
              <a:rPr lang="cs-CZ" b="1" dirty="0" err="1"/>
              <a:t>Reisende</a:t>
            </a:r>
            <a:r>
              <a:rPr lang="cs-CZ" dirty="0"/>
              <a:t> </a:t>
            </a:r>
            <a:r>
              <a:rPr lang="cs-CZ" dirty="0" err="1"/>
              <a:t>und</a:t>
            </a:r>
            <a:r>
              <a:rPr lang="cs-CZ" dirty="0"/>
              <a:t> </a:t>
            </a:r>
            <a:r>
              <a:rPr lang="cs-CZ" dirty="0" err="1"/>
              <a:t>seine</a:t>
            </a:r>
            <a:r>
              <a:rPr lang="cs-CZ" dirty="0"/>
              <a:t> </a:t>
            </a:r>
            <a:r>
              <a:rPr lang="cs-CZ" dirty="0" err="1"/>
              <a:t>Gepäckstücke</a:t>
            </a:r>
            <a:r>
              <a:rPr lang="cs-CZ" dirty="0"/>
              <a:t> </a:t>
            </a:r>
            <a:r>
              <a:rPr lang="cs-CZ" dirty="0" err="1"/>
              <a:t>müssen</a:t>
            </a:r>
            <a:r>
              <a:rPr lang="cs-CZ" dirty="0"/>
              <a:t> durch </a:t>
            </a:r>
            <a:r>
              <a:rPr lang="cs-CZ" dirty="0" err="1"/>
              <a:t>eine</a:t>
            </a:r>
            <a:r>
              <a:rPr lang="cs-CZ" dirty="0"/>
              <a:t> </a:t>
            </a:r>
            <a:r>
              <a:rPr lang="cs-CZ" dirty="0" err="1"/>
              <a:t>Röntgenkontrolle</a:t>
            </a:r>
            <a:r>
              <a:rPr lang="cs-CZ" dirty="0"/>
              <a:t> </a:t>
            </a:r>
            <a:r>
              <a:rPr lang="cs-CZ" dirty="0" err="1"/>
              <a:t>durchgehen</a:t>
            </a:r>
            <a:r>
              <a:rPr lang="cs-CZ" dirty="0"/>
              <a:t>. Man </a:t>
            </a:r>
            <a:r>
              <a:rPr lang="cs-CZ" dirty="0" err="1"/>
              <a:t>darf</a:t>
            </a:r>
            <a:r>
              <a:rPr lang="cs-CZ" dirty="0"/>
              <a:t> </a:t>
            </a:r>
            <a:r>
              <a:rPr lang="cs-CZ" dirty="0" err="1"/>
              <a:t>aber</a:t>
            </a:r>
            <a:r>
              <a:rPr lang="cs-CZ" dirty="0"/>
              <a:t> </a:t>
            </a:r>
            <a:r>
              <a:rPr lang="cs-CZ" b="1" dirty="0" err="1"/>
              <a:t>an</a:t>
            </a:r>
            <a:r>
              <a:rPr lang="cs-CZ" b="1" dirty="0"/>
              <a:t> </a:t>
            </a:r>
            <a:r>
              <a:rPr lang="cs-CZ" b="1" dirty="0" err="1"/>
              <a:t>Bord</a:t>
            </a:r>
            <a:r>
              <a:rPr lang="cs-CZ" dirty="0"/>
              <a:t> </a:t>
            </a:r>
            <a:r>
              <a:rPr lang="cs-CZ" dirty="0" err="1"/>
              <a:t>nur</a:t>
            </a:r>
            <a:r>
              <a:rPr lang="cs-CZ" dirty="0"/>
              <a:t> </a:t>
            </a:r>
            <a:r>
              <a:rPr lang="cs-CZ" dirty="0" err="1"/>
              <a:t>ein</a:t>
            </a:r>
            <a:r>
              <a:rPr lang="cs-CZ" dirty="0"/>
              <a:t> </a:t>
            </a:r>
            <a:r>
              <a:rPr lang="cs-CZ" dirty="0" err="1"/>
              <a:t>Handgepäck</a:t>
            </a:r>
            <a:r>
              <a:rPr lang="cs-CZ" dirty="0"/>
              <a:t> </a:t>
            </a:r>
            <a:r>
              <a:rPr lang="cs-CZ" dirty="0" err="1"/>
              <a:t>mitnehmen</a:t>
            </a:r>
            <a:r>
              <a:rPr lang="cs-CZ" dirty="0"/>
              <a:t>, </a:t>
            </a:r>
            <a:r>
              <a:rPr lang="cs-CZ" dirty="0" err="1"/>
              <a:t>die</a:t>
            </a:r>
            <a:r>
              <a:rPr lang="cs-CZ" dirty="0"/>
              <a:t> </a:t>
            </a:r>
            <a:r>
              <a:rPr lang="cs-CZ" dirty="0" err="1"/>
              <a:t>anderen</a:t>
            </a:r>
            <a:r>
              <a:rPr lang="cs-CZ" dirty="0"/>
              <a:t> </a:t>
            </a:r>
            <a:r>
              <a:rPr lang="cs-CZ" dirty="0" err="1"/>
              <a:t>werden</a:t>
            </a:r>
            <a:r>
              <a:rPr lang="cs-CZ" dirty="0"/>
              <a:t> </a:t>
            </a:r>
            <a:r>
              <a:rPr lang="cs-CZ" dirty="0" err="1"/>
              <a:t>gewogen</a:t>
            </a:r>
            <a:r>
              <a:rPr lang="cs-CZ" dirty="0"/>
              <a:t> (</a:t>
            </a:r>
            <a:r>
              <a:rPr lang="cs-CZ" dirty="0" err="1"/>
              <a:t>Begrenzungen</a:t>
            </a:r>
            <a:r>
              <a:rPr lang="cs-CZ" dirty="0"/>
              <a:t> </a:t>
            </a:r>
            <a:r>
              <a:rPr lang="cs-CZ" dirty="0" err="1"/>
              <a:t>für</a:t>
            </a:r>
            <a:r>
              <a:rPr lang="cs-CZ" dirty="0"/>
              <a:t> </a:t>
            </a:r>
            <a:r>
              <a:rPr lang="cs-CZ" dirty="0" err="1"/>
              <a:t>Anzahl</a:t>
            </a:r>
            <a:r>
              <a:rPr lang="cs-CZ" dirty="0"/>
              <a:t>, </a:t>
            </a:r>
            <a:r>
              <a:rPr lang="cs-CZ" dirty="0" err="1"/>
              <a:t>Größe</a:t>
            </a:r>
            <a:r>
              <a:rPr lang="cs-CZ" dirty="0"/>
              <a:t> </a:t>
            </a:r>
            <a:r>
              <a:rPr lang="cs-CZ" dirty="0" err="1"/>
              <a:t>und</a:t>
            </a:r>
            <a:r>
              <a:rPr lang="cs-CZ" dirty="0"/>
              <a:t> </a:t>
            </a:r>
            <a:r>
              <a:rPr lang="cs-CZ" dirty="0" err="1"/>
              <a:t>Gewicht</a:t>
            </a:r>
            <a:r>
              <a:rPr lang="cs-CZ" dirty="0"/>
              <a:t> von </a:t>
            </a:r>
            <a:r>
              <a:rPr lang="cs-CZ" dirty="0" err="1"/>
              <a:t>Reisegepäck</a:t>
            </a:r>
            <a:r>
              <a:rPr lang="cs-CZ" dirty="0"/>
              <a:t> in </a:t>
            </a:r>
            <a:r>
              <a:rPr lang="cs-CZ" dirty="0" err="1"/>
              <a:t>Abhängigkeit</a:t>
            </a:r>
            <a:r>
              <a:rPr lang="cs-CZ" dirty="0"/>
              <a:t> von der </a:t>
            </a:r>
            <a:r>
              <a:rPr lang="cs-CZ" dirty="0" err="1"/>
              <a:t>Beförderungsklasse</a:t>
            </a:r>
            <a:r>
              <a:rPr lang="cs-CZ" dirty="0"/>
              <a:t>!!!!!!), </a:t>
            </a:r>
            <a:r>
              <a:rPr lang="cs-CZ" dirty="0" err="1"/>
              <a:t>bekommen</a:t>
            </a:r>
            <a:r>
              <a:rPr lang="cs-CZ" dirty="0"/>
              <a:t> </a:t>
            </a:r>
            <a:r>
              <a:rPr lang="cs-CZ" dirty="0" err="1"/>
              <a:t>eine</a:t>
            </a:r>
            <a:r>
              <a:rPr lang="cs-CZ" dirty="0"/>
              <a:t> </a:t>
            </a:r>
            <a:r>
              <a:rPr lang="cs-CZ" dirty="0" err="1"/>
              <a:t>Nummer</a:t>
            </a:r>
            <a:r>
              <a:rPr lang="cs-CZ" dirty="0"/>
              <a:t> </a:t>
            </a:r>
            <a:r>
              <a:rPr lang="cs-CZ" dirty="0" err="1"/>
              <a:t>und</a:t>
            </a:r>
            <a:r>
              <a:rPr lang="cs-CZ" dirty="0"/>
              <a:t> </a:t>
            </a:r>
            <a:r>
              <a:rPr lang="cs-CZ" dirty="0" err="1"/>
              <a:t>gehen</a:t>
            </a:r>
            <a:r>
              <a:rPr lang="cs-CZ" dirty="0"/>
              <a:t> in den </a:t>
            </a:r>
            <a:r>
              <a:rPr lang="cs-CZ" dirty="0" err="1"/>
              <a:t>Gepäckraum</a:t>
            </a:r>
            <a:r>
              <a:rPr lang="cs-CZ" dirty="0"/>
              <a:t> des </a:t>
            </a:r>
            <a:r>
              <a:rPr lang="cs-CZ" dirty="0" err="1"/>
              <a:t>Flugzeuges</a:t>
            </a:r>
            <a:r>
              <a:rPr lang="cs-CZ" dirty="0"/>
              <a:t>. Der </a:t>
            </a:r>
            <a:r>
              <a:rPr lang="cs-CZ" dirty="0" err="1"/>
              <a:t>Passagier</a:t>
            </a:r>
            <a:r>
              <a:rPr lang="cs-CZ" dirty="0"/>
              <a:t> </a:t>
            </a:r>
            <a:r>
              <a:rPr lang="cs-CZ" dirty="0" err="1"/>
              <a:t>erhält</a:t>
            </a:r>
            <a:r>
              <a:rPr lang="cs-CZ" dirty="0"/>
              <a:t> </a:t>
            </a:r>
            <a:r>
              <a:rPr lang="cs-CZ" b="1" dirty="0" err="1"/>
              <a:t>die</a:t>
            </a:r>
            <a:r>
              <a:rPr lang="cs-CZ" b="1" dirty="0"/>
              <a:t> </a:t>
            </a:r>
            <a:r>
              <a:rPr lang="cs-CZ" b="1" dirty="0" err="1"/>
              <a:t>Bordkarte</a:t>
            </a:r>
            <a:r>
              <a:rPr lang="cs-CZ" dirty="0"/>
              <a:t> („ </a:t>
            </a:r>
            <a:r>
              <a:rPr lang="cs-CZ" dirty="0" err="1"/>
              <a:t>Platzkarte</a:t>
            </a:r>
            <a:r>
              <a:rPr lang="cs-CZ" dirty="0"/>
              <a:t>“) </a:t>
            </a:r>
            <a:r>
              <a:rPr lang="cs-CZ" dirty="0" err="1"/>
              <a:t>sowie</a:t>
            </a:r>
            <a:r>
              <a:rPr lang="cs-CZ" dirty="0"/>
              <a:t> </a:t>
            </a:r>
            <a:r>
              <a:rPr lang="cs-CZ" dirty="0" err="1"/>
              <a:t>einen</a:t>
            </a:r>
            <a:r>
              <a:rPr lang="cs-CZ" dirty="0"/>
              <a:t> </a:t>
            </a:r>
            <a:r>
              <a:rPr lang="cs-CZ" dirty="0" err="1"/>
              <a:t>Nachweis</a:t>
            </a:r>
            <a:r>
              <a:rPr lang="cs-CZ" dirty="0"/>
              <a:t> der </a:t>
            </a:r>
            <a:r>
              <a:rPr lang="cs-CZ" dirty="0" err="1"/>
              <a:t>Gepäcknummer</a:t>
            </a:r>
            <a:r>
              <a:rPr lang="cs-CZ" dirty="0" smtClean="0"/>
              <a:t>.</a:t>
            </a:r>
          </a:p>
          <a:p>
            <a:endParaRPr lang="cs-CZ" dirty="0"/>
          </a:p>
          <a:p>
            <a:endParaRPr lang="cs-CZ" dirty="0"/>
          </a:p>
        </p:txBody>
      </p:sp>
      <p:pic>
        <p:nvPicPr>
          <p:cNvPr id="3074" name="Picture 2" descr="C:\Documents and Settings\iva.hamadova\Local Settings\Temporary Internet Files\Content.IE5\WBWZ43O9\MM900236444[1]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4725144"/>
            <a:ext cx="1219200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6246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 err="1" smtClean="0"/>
              <a:t>Kontrolle</a:t>
            </a:r>
            <a:r>
              <a:rPr lang="cs-CZ" dirty="0" smtClean="0"/>
              <a:t>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/>
        <p:txBody>
          <a:bodyPr anchor="ctr"/>
          <a:lstStyle/>
          <a:p>
            <a:pPr algn="ctr"/>
            <a:r>
              <a:rPr lang="de-DE" dirty="0" smtClean="0"/>
              <a:t>c) Die Reisenden absolvieren auch eine Pass- und Visumkontrolle.</a:t>
            </a:r>
            <a:endParaRPr lang="cs-CZ" dirty="0" smtClean="0"/>
          </a:p>
          <a:p>
            <a:pPr marL="45720" indent="0">
              <a:buNone/>
            </a:pPr>
            <a:endParaRPr lang="cs-CZ" dirty="0"/>
          </a:p>
        </p:txBody>
      </p:sp>
      <p:pic>
        <p:nvPicPr>
          <p:cNvPr id="4098" name="Picture 2" descr="C:\Documents and Settings\iva.hamadova\Local Settings\Temporary Internet Files\Content.IE5\4DMF4L6F\MC900410233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3429000"/>
            <a:ext cx="1892300" cy="2019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6707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 smtClean="0"/>
              <a:t>Terminal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cs-CZ" dirty="0" err="1"/>
              <a:t>Das</a:t>
            </a:r>
            <a:r>
              <a:rPr lang="cs-CZ" dirty="0"/>
              <a:t> </a:t>
            </a:r>
            <a:r>
              <a:rPr lang="cs-CZ" b="1" dirty="0"/>
              <a:t>Terminal (</a:t>
            </a:r>
            <a:r>
              <a:rPr lang="cs-CZ" b="1" dirty="0" err="1"/>
              <a:t>Abfertigungshalle</a:t>
            </a:r>
            <a:r>
              <a:rPr lang="cs-CZ" b="1" dirty="0"/>
              <a:t>)</a:t>
            </a:r>
            <a:r>
              <a:rPr lang="cs-CZ" dirty="0"/>
              <a:t> </a:t>
            </a:r>
            <a:r>
              <a:rPr lang="cs-CZ" dirty="0" err="1"/>
              <a:t>gliedert</a:t>
            </a:r>
            <a:r>
              <a:rPr lang="cs-CZ" dirty="0"/>
              <a:t> </a:t>
            </a:r>
            <a:r>
              <a:rPr lang="cs-CZ" dirty="0" err="1"/>
              <a:t>sich</a:t>
            </a:r>
            <a:r>
              <a:rPr lang="cs-CZ" dirty="0"/>
              <a:t> in </a:t>
            </a:r>
            <a:r>
              <a:rPr lang="cs-CZ" dirty="0" err="1"/>
              <a:t>einen</a:t>
            </a:r>
            <a:r>
              <a:rPr lang="cs-CZ" dirty="0"/>
              <a:t> „</a:t>
            </a:r>
            <a:r>
              <a:rPr lang="cs-CZ" dirty="0" err="1"/>
              <a:t>landseitigen</a:t>
            </a:r>
            <a:r>
              <a:rPr lang="cs-CZ" dirty="0"/>
              <a:t>“ </a:t>
            </a:r>
            <a:r>
              <a:rPr lang="cs-CZ" dirty="0" err="1"/>
              <a:t>Bereich</a:t>
            </a:r>
            <a:r>
              <a:rPr lang="cs-CZ" dirty="0"/>
              <a:t>, </a:t>
            </a:r>
            <a:r>
              <a:rPr lang="cs-CZ" dirty="0" err="1"/>
              <a:t>und</a:t>
            </a:r>
            <a:r>
              <a:rPr lang="cs-CZ" dirty="0"/>
              <a:t> </a:t>
            </a:r>
            <a:r>
              <a:rPr lang="cs-CZ" dirty="0" err="1"/>
              <a:t>einen</a:t>
            </a:r>
            <a:r>
              <a:rPr lang="cs-CZ" dirty="0"/>
              <a:t> „</a:t>
            </a:r>
            <a:r>
              <a:rPr lang="cs-CZ" dirty="0" err="1"/>
              <a:t>luftseitigen</a:t>
            </a:r>
            <a:r>
              <a:rPr lang="cs-CZ" dirty="0"/>
              <a:t>“ </a:t>
            </a:r>
            <a:r>
              <a:rPr lang="cs-CZ" dirty="0" err="1"/>
              <a:t>Bereich</a:t>
            </a:r>
            <a:r>
              <a:rPr lang="cs-CZ" dirty="0"/>
              <a:t>. </a:t>
            </a:r>
            <a:r>
              <a:rPr lang="cs-CZ" dirty="0" err="1"/>
              <a:t>Zur</a:t>
            </a:r>
            <a:r>
              <a:rPr lang="cs-CZ" dirty="0"/>
              <a:t> </a:t>
            </a:r>
            <a:r>
              <a:rPr lang="cs-CZ" dirty="0" err="1"/>
              <a:t>Landseite</a:t>
            </a:r>
            <a:r>
              <a:rPr lang="cs-CZ" dirty="0"/>
              <a:t> </a:t>
            </a:r>
            <a:r>
              <a:rPr lang="cs-CZ" dirty="0" err="1"/>
              <a:t>gehören</a:t>
            </a:r>
            <a:r>
              <a:rPr lang="cs-CZ" dirty="0"/>
              <a:t> </a:t>
            </a:r>
            <a:r>
              <a:rPr lang="cs-CZ" dirty="0" err="1"/>
              <a:t>Zufahrtswege</a:t>
            </a:r>
            <a:r>
              <a:rPr lang="cs-CZ" dirty="0"/>
              <a:t> </a:t>
            </a:r>
            <a:r>
              <a:rPr lang="cs-CZ" dirty="0" err="1"/>
              <a:t>und</a:t>
            </a:r>
            <a:r>
              <a:rPr lang="cs-CZ" dirty="0"/>
              <a:t> -</a:t>
            </a:r>
            <a:r>
              <a:rPr lang="cs-CZ" dirty="0" err="1"/>
              <a:t>straßen</a:t>
            </a:r>
            <a:r>
              <a:rPr lang="cs-CZ" dirty="0"/>
              <a:t> </a:t>
            </a:r>
            <a:r>
              <a:rPr lang="cs-CZ" dirty="0" err="1"/>
              <a:t>sowie</a:t>
            </a:r>
            <a:r>
              <a:rPr lang="cs-CZ" dirty="0"/>
              <a:t> </a:t>
            </a:r>
            <a:r>
              <a:rPr lang="cs-CZ" dirty="0" err="1"/>
              <a:t>die</a:t>
            </a:r>
            <a:r>
              <a:rPr lang="cs-CZ" dirty="0"/>
              <a:t> </a:t>
            </a:r>
            <a:r>
              <a:rPr lang="cs-CZ" dirty="0" err="1"/>
              <a:t>Haupthalle</a:t>
            </a:r>
            <a:r>
              <a:rPr lang="cs-CZ" dirty="0"/>
              <a:t> </a:t>
            </a:r>
            <a:r>
              <a:rPr lang="cs-CZ" dirty="0" err="1"/>
              <a:t>mit</a:t>
            </a:r>
            <a:r>
              <a:rPr lang="cs-CZ" dirty="0"/>
              <a:t> </a:t>
            </a:r>
            <a:r>
              <a:rPr lang="cs-CZ" dirty="0" err="1"/>
              <a:t>Ticketschaltern</a:t>
            </a:r>
            <a:r>
              <a:rPr lang="cs-CZ" dirty="0"/>
              <a:t> </a:t>
            </a:r>
            <a:r>
              <a:rPr lang="cs-CZ" dirty="0" err="1"/>
              <a:t>und</a:t>
            </a:r>
            <a:r>
              <a:rPr lang="cs-CZ" dirty="0"/>
              <a:t> </a:t>
            </a:r>
            <a:r>
              <a:rPr lang="cs-CZ" dirty="0" err="1"/>
              <a:t>Check</a:t>
            </a:r>
            <a:r>
              <a:rPr lang="cs-CZ" dirty="0"/>
              <a:t>-In.  </a:t>
            </a:r>
            <a:r>
              <a:rPr lang="cs-CZ" dirty="0" err="1"/>
              <a:t>Oft</a:t>
            </a:r>
            <a:r>
              <a:rPr lang="cs-CZ" dirty="0"/>
              <a:t> </a:t>
            </a:r>
            <a:r>
              <a:rPr lang="cs-CZ" dirty="0" err="1"/>
              <a:t>gibt</a:t>
            </a:r>
            <a:r>
              <a:rPr lang="cs-CZ" dirty="0"/>
              <a:t> es </a:t>
            </a:r>
            <a:r>
              <a:rPr lang="cs-CZ" dirty="0" err="1"/>
              <a:t>noch</a:t>
            </a:r>
            <a:r>
              <a:rPr lang="cs-CZ" dirty="0"/>
              <a:t> </a:t>
            </a:r>
            <a:r>
              <a:rPr lang="cs-CZ" dirty="0" err="1"/>
              <a:t>zahlreiche</a:t>
            </a:r>
            <a:r>
              <a:rPr lang="cs-CZ" dirty="0"/>
              <a:t> </a:t>
            </a:r>
            <a:r>
              <a:rPr lang="cs-CZ" dirty="0" err="1"/>
              <a:t>Service</a:t>
            </a:r>
            <a:r>
              <a:rPr lang="cs-CZ" b="1" dirty="0" err="1"/>
              <a:t>einrichtungen</a:t>
            </a:r>
            <a:r>
              <a:rPr lang="cs-CZ" dirty="0"/>
              <a:t> </a:t>
            </a:r>
            <a:r>
              <a:rPr lang="cs-CZ" dirty="0" err="1"/>
              <a:t>wie</a:t>
            </a:r>
            <a:r>
              <a:rPr lang="cs-CZ" dirty="0"/>
              <a:t> </a:t>
            </a:r>
            <a:r>
              <a:rPr lang="cs-CZ" dirty="0" err="1"/>
              <a:t>Banken</a:t>
            </a:r>
            <a:r>
              <a:rPr lang="cs-CZ" dirty="0"/>
              <a:t>, Gastronomie </a:t>
            </a:r>
            <a:r>
              <a:rPr lang="cs-CZ" dirty="0" err="1"/>
              <a:t>und</a:t>
            </a:r>
            <a:r>
              <a:rPr lang="cs-CZ" dirty="0"/>
              <a:t> </a:t>
            </a:r>
            <a:r>
              <a:rPr lang="cs-CZ" dirty="0" err="1"/>
              <a:t>Mietwagen-Firmen</a:t>
            </a:r>
            <a:r>
              <a:rPr lang="cs-CZ" dirty="0"/>
              <a:t>, </a:t>
            </a:r>
            <a:r>
              <a:rPr lang="cs-CZ" dirty="0" err="1"/>
              <a:t>Konferenzräume</a:t>
            </a:r>
            <a:r>
              <a:rPr lang="cs-CZ" dirty="0"/>
              <a:t> oder </a:t>
            </a:r>
            <a:r>
              <a:rPr lang="cs-CZ" dirty="0" err="1"/>
              <a:t>ein</a:t>
            </a:r>
            <a:r>
              <a:rPr lang="cs-CZ" dirty="0"/>
              <a:t> </a:t>
            </a:r>
            <a:r>
              <a:rPr lang="cs-CZ" dirty="0" err="1"/>
              <a:t>Flughafenhotel</a:t>
            </a:r>
            <a:r>
              <a:rPr lang="cs-CZ" dirty="0"/>
              <a:t>.</a:t>
            </a:r>
          </a:p>
        </p:txBody>
      </p:sp>
      <p:pic>
        <p:nvPicPr>
          <p:cNvPr id="5122" name="Picture 2" descr="C:\Documents and Settings\iva.hamadova\Local Settings\Temporary Internet Files\Content.IE5\S5A38PAN\MC900310588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4365104"/>
            <a:ext cx="1817827" cy="1414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7842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 err="1" smtClean="0"/>
              <a:t>Transitraum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cs-CZ" dirty="0"/>
              <a:t>d) </a:t>
            </a:r>
            <a:r>
              <a:rPr lang="cs-CZ" dirty="0" err="1"/>
              <a:t>Dann</a:t>
            </a:r>
            <a:r>
              <a:rPr lang="cs-CZ" dirty="0"/>
              <a:t> </a:t>
            </a:r>
            <a:r>
              <a:rPr lang="cs-CZ" dirty="0" err="1"/>
              <a:t>befinden</a:t>
            </a:r>
            <a:r>
              <a:rPr lang="cs-CZ" dirty="0"/>
              <a:t> </a:t>
            </a:r>
            <a:r>
              <a:rPr lang="cs-CZ" dirty="0" err="1"/>
              <a:t>sie</a:t>
            </a:r>
            <a:r>
              <a:rPr lang="cs-CZ" dirty="0"/>
              <a:t> </a:t>
            </a:r>
            <a:r>
              <a:rPr lang="cs-CZ" dirty="0" err="1"/>
              <a:t>sich</a:t>
            </a:r>
            <a:r>
              <a:rPr lang="cs-CZ" dirty="0"/>
              <a:t> in dem </a:t>
            </a:r>
            <a:r>
              <a:rPr lang="cs-CZ" dirty="0" err="1"/>
              <a:t>Transitraum</a:t>
            </a:r>
            <a:r>
              <a:rPr lang="cs-CZ" dirty="0"/>
              <a:t>, </a:t>
            </a:r>
            <a:r>
              <a:rPr lang="cs-CZ" dirty="0" err="1"/>
              <a:t>dann</a:t>
            </a:r>
            <a:r>
              <a:rPr lang="cs-CZ" dirty="0"/>
              <a:t> </a:t>
            </a:r>
            <a:r>
              <a:rPr lang="cs-CZ" dirty="0" err="1"/>
              <a:t>kommen</a:t>
            </a:r>
            <a:r>
              <a:rPr lang="cs-CZ" dirty="0"/>
              <a:t> </a:t>
            </a:r>
            <a:r>
              <a:rPr lang="cs-CZ" dirty="0" err="1"/>
              <a:t>sie</a:t>
            </a:r>
            <a:r>
              <a:rPr lang="cs-CZ" dirty="0"/>
              <a:t> durch </a:t>
            </a:r>
            <a:r>
              <a:rPr lang="cs-CZ" dirty="0" err="1"/>
              <a:t>ein</a:t>
            </a:r>
            <a:r>
              <a:rPr lang="cs-CZ" dirty="0"/>
              <a:t> </a:t>
            </a:r>
            <a:r>
              <a:rPr lang="cs-CZ" dirty="0" err="1"/>
              <a:t>Fluggate</a:t>
            </a:r>
            <a:r>
              <a:rPr lang="cs-CZ" dirty="0"/>
              <a:t> in den </a:t>
            </a:r>
            <a:r>
              <a:rPr lang="cs-CZ" dirty="0" err="1"/>
              <a:t>Wartesaal</a:t>
            </a:r>
            <a:r>
              <a:rPr lang="cs-CZ" dirty="0"/>
              <a:t>. </a:t>
            </a:r>
            <a:endParaRPr lang="cs-CZ" dirty="0" smtClean="0"/>
          </a:p>
          <a:p>
            <a:r>
              <a:rPr lang="cs-CZ" dirty="0" err="1" smtClean="0"/>
              <a:t>Davon</a:t>
            </a:r>
            <a:r>
              <a:rPr lang="cs-CZ" dirty="0" smtClean="0"/>
              <a:t> </a:t>
            </a:r>
            <a:r>
              <a:rPr lang="cs-CZ" dirty="0" err="1"/>
              <a:t>wird</a:t>
            </a:r>
            <a:r>
              <a:rPr lang="cs-CZ" dirty="0"/>
              <a:t> </a:t>
            </a:r>
            <a:r>
              <a:rPr lang="cs-CZ" dirty="0" err="1"/>
              <a:t>das</a:t>
            </a:r>
            <a:r>
              <a:rPr lang="cs-CZ" dirty="0"/>
              <a:t>  </a:t>
            </a:r>
            <a:r>
              <a:rPr lang="cs-CZ" dirty="0" err="1"/>
              <a:t>Einsteigen</a:t>
            </a:r>
            <a:r>
              <a:rPr lang="cs-CZ" dirty="0"/>
              <a:t> </a:t>
            </a:r>
            <a:r>
              <a:rPr lang="cs-CZ" dirty="0" err="1"/>
              <a:t>an</a:t>
            </a:r>
            <a:r>
              <a:rPr lang="cs-CZ" dirty="0"/>
              <a:t> </a:t>
            </a:r>
            <a:r>
              <a:rPr lang="cs-CZ" dirty="0" err="1"/>
              <a:t>Bord</a:t>
            </a:r>
            <a:r>
              <a:rPr lang="cs-CZ" dirty="0"/>
              <a:t> </a:t>
            </a:r>
            <a:r>
              <a:rPr lang="cs-CZ" dirty="0" err="1"/>
              <a:t>organisiert</a:t>
            </a:r>
            <a:r>
              <a:rPr lang="cs-CZ" dirty="0" smtClean="0"/>
              <a:t>.</a:t>
            </a:r>
          </a:p>
          <a:p>
            <a:r>
              <a:rPr lang="cs-CZ" dirty="0" smtClean="0"/>
              <a:t> </a:t>
            </a:r>
            <a:r>
              <a:rPr lang="cs-CZ" dirty="0" err="1"/>
              <a:t>Entweder</a:t>
            </a:r>
            <a:r>
              <a:rPr lang="cs-CZ" dirty="0"/>
              <a:t> durch ‚</a:t>
            </a:r>
            <a:r>
              <a:rPr lang="cs-CZ" dirty="0" err="1"/>
              <a:t>airbridge</a:t>
            </a:r>
            <a:r>
              <a:rPr lang="cs-CZ" dirty="0"/>
              <a:t>‘ (Finger) oder </a:t>
            </a:r>
            <a:r>
              <a:rPr lang="cs-CZ" dirty="0" err="1"/>
              <a:t>mit</a:t>
            </a:r>
            <a:r>
              <a:rPr lang="cs-CZ" dirty="0"/>
              <a:t> dem Bus.</a:t>
            </a:r>
          </a:p>
          <a:p>
            <a:pPr marL="45720" indent="0">
              <a:buNone/>
            </a:pPr>
            <a:endParaRPr lang="cs-CZ" dirty="0"/>
          </a:p>
        </p:txBody>
      </p:sp>
      <p:pic>
        <p:nvPicPr>
          <p:cNvPr id="6146" name="Picture 2" descr="C:\Documents and Settings\iva.hamadova\Local Settings\Temporary Internet Files\Content.IE5\IBG3MXSD\MC900383436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3789040"/>
            <a:ext cx="1297534" cy="1812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1688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 smtClean="0"/>
              <a:t>„</a:t>
            </a:r>
            <a:r>
              <a:rPr lang="cs-CZ" dirty="0" err="1" smtClean="0"/>
              <a:t>Luftseite</a:t>
            </a:r>
            <a:r>
              <a:rPr lang="cs-CZ" dirty="0" smtClean="0"/>
              <a:t>“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cs-CZ" dirty="0"/>
              <a:t>Nach der </a:t>
            </a:r>
            <a:r>
              <a:rPr lang="cs-CZ" dirty="0" err="1"/>
              <a:t>Sicherheitskontrolle</a:t>
            </a:r>
            <a:r>
              <a:rPr lang="cs-CZ" dirty="0"/>
              <a:t> </a:t>
            </a:r>
            <a:r>
              <a:rPr lang="cs-CZ" dirty="0" err="1"/>
              <a:t>betritt</a:t>
            </a:r>
            <a:r>
              <a:rPr lang="cs-CZ" dirty="0"/>
              <a:t> man </a:t>
            </a:r>
            <a:r>
              <a:rPr lang="cs-CZ" dirty="0" err="1"/>
              <a:t>die</a:t>
            </a:r>
            <a:r>
              <a:rPr lang="cs-CZ" dirty="0"/>
              <a:t> „</a:t>
            </a:r>
            <a:r>
              <a:rPr lang="cs-CZ" dirty="0" err="1"/>
              <a:t>Luftseite</a:t>
            </a:r>
            <a:r>
              <a:rPr lang="cs-CZ" dirty="0"/>
              <a:t>“ des </a:t>
            </a:r>
            <a:r>
              <a:rPr lang="cs-CZ" dirty="0" err="1"/>
              <a:t>Terminals</a:t>
            </a:r>
            <a:r>
              <a:rPr lang="cs-CZ" dirty="0"/>
              <a:t>. </a:t>
            </a:r>
            <a:r>
              <a:rPr lang="cs-CZ" dirty="0" err="1"/>
              <a:t>Hier</a:t>
            </a:r>
            <a:r>
              <a:rPr lang="cs-CZ" dirty="0"/>
              <a:t> </a:t>
            </a:r>
            <a:r>
              <a:rPr lang="cs-CZ" dirty="0" err="1"/>
              <a:t>findet</a:t>
            </a:r>
            <a:r>
              <a:rPr lang="cs-CZ" dirty="0"/>
              <a:t> der </a:t>
            </a:r>
            <a:r>
              <a:rPr lang="cs-CZ" dirty="0" err="1"/>
              <a:t>abfliegende</a:t>
            </a:r>
            <a:r>
              <a:rPr lang="cs-CZ" dirty="0"/>
              <a:t> </a:t>
            </a:r>
            <a:r>
              <a:rPr lang="cs-CZ" dirty="0" err="1"/>
              <a:t>Gast</a:t>
            </a:r>
            <a:r>
              <a:rPr lang="cs-CZ" dirty="0"/>
              <a:t> </a:t>
            </a:r>
            <a:r>
              <a:rPr lang="cs-CZ" dirty="0" err="1"/>
              <a:t>die</a:t>
            </a:r>
            <a:r>
              <a:rPr lang="cs-CZ" dirty="0"/>
              <a:t> </a:t>
            </a:r>
            <a:r>
              <a:rPr lang="cs-CZ" dirty="0" err="1"/>
              <a:t>Geschäfte</a:t>
            </a:r>
            <a:r>
              <a:rPr lang="cs-CZ" dirty="0"/>
              <a:t> </a:t>
            </a:r>
            <a:r>
              <a:rPr lang="cs-CZ" dirty="0" err="1"/>
              <a:t>für</a:t>
            </a:r>
            <a:r>
              <a:rPr lang="cs-CZ" dirty="0"/>
              <a:t> den </a:t>
            </a:r>
            <a:r>
              <a:rPr lang="cs-CZ" b="1" dirty="0" err="1"/>
              <a:t>zollfreien</a:t>
            </a:r>
            <a:r>
              <a:rPr lang="cs-CZ" dirty="0"/>
              <a:t> </a:t>
            </a:r>
            <a:r>
              <a:rPr lang="cs-CZ" dirty="0" err="1"/>
              <a:t>Einkauf</a:t>
            </a:r>
            <a:r>
              <a:rPr lang="cs-CZ" dirty="0"/>
              <a:t> („Duty Free-</a:t>
            </a:r>
            <a:r>
              <a:rPr lang="cs-CZ" dirty="0" err="1"/>
              <a:t>Shops</a:t>
            </a:r>
            <a:r>
              <a:rPr lang="cs-CZ" dirty="0"/>
              <a:t>“) </a:t>
            </a:r>
            <a:r>
              <a:rPr lang="cs-CZ" dirty="0" err="1"/>
              <a:t>u.a</a:t>
            </a:r>
            <a:r>
              <a:rPr lang="cs-CZ" dirty="0"/>
              <a:t>.</a:t>
            </a:r>
          </a:p>
          <a:p>
            <a:pPr marL="45720" indent="0">
              <a:buNone/>
            </a:pPr>
            <a:endParaRPr lang="cs-CZ" dirty="0"/>
          </a:p>
          <a:p>
            <a:endParaRPr lang="cs-CZ" dirty="0"/>
          </a:p>
        </p:txBody>
      </p:sp>
      <p:pic>
        <p:nvPicPr>
          <p:cNvPr id="7170" name="Picture 2" descr="C:\Documents and Settings\iva.hamadova\Local Settings\Temporary Internet Files\Content.IE5\WBWZ43O9\MC900383466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2893" y="2521915"/>
            <a:ext cx="1258214" cy="1814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9780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cs-CZ" b="1" dirty="0" err="1"/>
              <a:t>Fragen</a:t>
            </a:r>
            <a:r>
              <a:rPr lang="cs-CZ" dirty="0"/>
              <a:t/>
            </a:r>
            <a:br>
              <a:rPr lang="cs-CZ" dirty="0"/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cs-CZ" dirty="0" err="1"/>
              <a:t>Können</a:t>
            </a:r>
            <a:r>
              <a:rPr lang="cs-CZ" dirty="0"/>
              <a:t> </a:t>
            </a:r>
            <a:r>
              <a:rPr lang="cs-CZ" dirty="0" err="1"/>
              <a:t>die</a:t>
            </a:r>
            <a:r>
              <a:rPr lang="cs-CZ" dirty="0"/>
              <a:t> </a:t>
            </a:r>
            <a:r>
              <a:rPr lang="cs-CZ" dirty="0" err="1"/>
              <a:t>Passagieren</a:t>
            </a:r>
            <a:r>
              <a:rPr lang="cs-CZ" dirty="0"/>
              <a:t> </a:t>
            </a:r>
            <a:r>
              <a:rPr lang="cs-CZ" dirty="0" err="1"/>
              <a:t>an</a:t>
            </a:r>
            <a:r>
              <a:rPr lang="cs-CZ" dirty="0"/>
              <a:t> </a:t>
            </a:r>
            <a:r>
              <a:rPr lang="cs-CZ" dirty="0" err="1"/>
              <a:t>Bord</a:t>
            </a:r>
            <a:r>
              <a:rPr lang="cs-CZ" dirty="0"/>
              <a:t> </a:t>
            </a:r>
            <a:r>
              <a:rPr lang="cs-CZ" dirty="0" err="1"/>
              <a:t>nehmen</a:t>
            </a:r>
            <a:r>
              <a:rPr lang="cs-CZ" dirty="0"/>
              <a:t>, </a:t>
            </a:r>
            <a:r>
              <a:rPr lang="cs-CZ" dirty="0" err="1"/>
              <a:t>was</a:t>
            </a:r>
            <a:r>
              <a:rPr lang="cs-CZ" dirty="0"/>
              <a:t> </a:t>
            </a:r>
            <a:r>
              <a:rPr lang="cs-CZ" dirty="0" err="1"/>
              <a:t>sie</a:t>
            </a:r>
            <a:r>
              <a:rPr lang="cs-CZ" dirty="0"/>
              <a:t> </a:t>
            </a:r>
            <a:r>
              <a:rPr lang="cs-CZ" dirty="0" err="1"/>
              <a:t>wollen</a:t>
            </a:r>
            <a:r>
              <a:rPr lang="cs-CZ" dirty="0"/>
              <a:t>? </a:t>
            </a:r>
            <a:endParaRPr lang="cs-CZ" dirty="0" smtClean="0"/>
          </a:p>
          <a:p>
            <a:r>
              <a:rPr lang="cs-CZ" dirty="0" err="1" smtClean="0"/>
              <a:t>Was</a:t>
            </a:r>
            <a:r>
              <a:rPr lang="cs-CZ" dirty="0" smtClean="0"/>
              <a:t> </a:t>
            </a:r>
            <a:r>
              <a:rPr lang="cs-CZ" dirty="0" err="1"/>
              <a:t>ist</a:t>
            </a:r>
            <a:r>
              <a:rPr lang="cs-CZ" dirty="0"/>
              <a:t> </a:t>
            </a:r>
            <a:r>
              <a:rPr lang="cs-CZ" dirty="0" err="1"/>
              <a:t>verboten</a:t>
            </a:r>
            <a:r>
              <a:rPr lang="cs-CZ" dirty="0"/>
              <a:t>? (</a:t>
            </a:r>
            <a:r>
              <a:rPr lang="cs-CZ" dirty="0" err="1"/>
              <a:t>nicht</a:t>
            </a:r>
            <a:r>
              <a:rPr lang="cs-CZ" dirty="0"/>
              <a:t> </a:t>
            </a:r>
            <a:r>
              <a:rPr lang="cs-CZ" dirty="0" err="1"/>
              <a:t>im</a:t>
            </a:r>
            <a:r>
              <a:rPr lang="cs-CZ" dirty="0"/>
              <a:t> Text)</a:t>
            </a:r>
          </a:p>
          <a:p>
            <a:r>
              <a:rPr lang="cs-CZ" dirty="0" err="1"/>
              <a:t>Dürfen</a:t>
            </a:r>
            <a:r>
              <a:rPr lang="cs-CZ" dirty="0"/>
              <a:t> </a:t>
            </a:r>
            <a:r>
              <a:rPr lang="cs-CZ" dirty="0" err="1"/>
              <a:t>die</a:t>
            </a:r>
            <a:r>
              <a:rPr lang="cs-CZ" dirty="0"/>
              <a:t> </a:t>
            </a:r>
            <a:r>
              <a:rPr lang="cs-CZ" dirty="0" err="1"/>
              <a:t>Fluggäste</a:t>
            </a:r>
            <a:r>
              <a:rPr lang="cs-CZ" dirty="0"/>
              <a:t> </a:t>
            </a:r>
            <a:r>
              <a:rPr lang="cs-CZ" dirty="0" err="1"/>
              <a:t>unbegrenzt</a:t>
            </a:r>
            <a:r>
              <a:rPr lang="cs-CZ" dirty="0"/>
              <a:t> </a:t>
            </a:r>
            <a:r>
              <a:rPr lang="cs-CZ" dirty="0" err="1"/>
              <a:t>schwere</a:t>
            </a:r>
            <a:r>
              <a:rPr lang="cs-CZ" dirty="0"/>
              <a:t> </a:t>
            </a:r>
            <a:r>
              <a:rPr lang="cs-CZ" dirty="0" err="1"/>
              <a:t>Koffer</a:t>
            </a:r>
            <a:r>
              <a:rPr lang="cs-CZ" dirty="0"/>
              <a:t> </a:t>
            </a:r>
            <a:r>
              <a:rPr lang="cs-CZ" dirty="0" err="1"/>
              <a:t>automatisch</a:t>
            </a:r>
            <a:r>
              <a:rPr lang="cs-CZ" dirty="0"/>
              <a:t> </a:t>
            </a:r>
            <a:r>
              <a:rPr lang="cs-CZ" dirty="0" err="1"/>
              <a:t>mitnehmen</a:t>
            </a:r>
            <a:r>
              <a:rPr lang="cs-CZ" dirty="0"/>
              <a:t>?</a:t>
            </a:r>
          </a:p>
          <a:p>
            <a:r>
              <a:rPr lang="cs-CZ" dirty="0" err="1"/>
              <a:t>Was</a:t>
            </a:r>
            <a:r>
              <a:rPr lang="cs-CZ" dirty="0"/>
              <a:t> </a:t>
            </a:r>
            <a:r>
              <a:rPr lang="cs-CZ" dirty="0" err="1"/>
              <a:t>sind</a:t>
            </a:r>
            <a:r>
              <a:rPr lang="cs-CZ" dirty="0"/>
              <a:t> </a:t>
            </a:r>
            <a:r>
              <a:rPr lang="cs-CZ" dirty="0" err="1"/>
              <a:t>die</a:t>
            </a:r>
            <a:r>
              <a:rPr lang="cs-CZ" dirty="0"/>
              <a:t> „Finger“ (</a:t>
            </a:r>
            <a:r>
              <a:rPr lang="cs-CZ" dirty="0" err="1"/>
              <a:t>airbridge</a:t>
            </a:r>
            <a:r>
              <a:rPr lang="cs-CZ" dirty="0"/>
              <a:t>)?</a:t>
            </a:r>
          </a:p>
          <a:p>
            <a:r>
              <a:rPr lang="cs-CZ" dirty="0" err="1"/>
              <a:t>Wo</a:t>
            </a:r>
            <a:r>
              <a:rPr lang="cs-CZ" dirty="0"/>
              <a:t> kann man </a:t>
            </a:r>
            <a:r>
              <a:rPr lang="cs-CZ" dirty="0" err="1"/>
              <a:t>am</a:t>
            </a:r>
            <a:r>
              <a:rPr lang="cs-CZ" dirty="0"/>
              <a:t> </a:t>
            </a:r>
            <a:r>
              <a:rPr lang="cs-CZ" dirty="0" err="1"/>
              <a:t>Flughafen</a:t>
            </a:r>
            <a:r>
              <a:rPr lang="cs-CZ" dirty="0"/>
              <a:t> </a:t>
            </a:r>
            <a:r>
              <a:rPr lang="cs-CZ" dirty="0" err="1"/>
              <a:t>billig</a:t>
            </a:r>
            <a:r>
              <a:rPr lang="cs-CZ" dirty="0"/>
              <a:t> </a:t>
            </a:r>
            <a:r>
              <a:rPr lang="cs-CZ" dirty="0" err="1"/>
              <a:t>einkaufen</a:t>
            </a:r>
            <a:r>
              <a:rPr lang="cs-CZ" dirty="0"/>
              <a:t>?</a:t>
            </a:r>
          </a:p>
          <a:p>
            <a:endParaRPr lang="cs-CZ" dirty="0"/>
          </a:p>
        </p:txBody>
      </p:sp>
      <p:pic>
        <p:nvPicPr>
          <p:cNvPr id="8194" name="Picture 2" descr="C:\Documents and Settings\iva.hamadova\Local Settings\Temporary Internet Files\Content.IE5\4DMF4L6F\MC900311206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4293096"/>
            <a:ext cx="1816913" cy="1248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9478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erodynamika">
  <a:themeElements>
    <a:clrScheme name="Aerodynamika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Aerodynamika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erodynamika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84</TotalTime>
  <Words>512</Words>
  <Application>Microsoft Office PowerPoint</Application>
  <PresentationFormat>Předvádění na obrazovce (4:3)</PresentationFormat>
  <Paragraphs>85</Paragraphs>
  <Slides>10</Slides>
  <Notes>1</Notes>
  <HiddenSlides>0</HiddenSlides>
  <MMClips>0</MMClips>
  <ScaleCrop>false</ScaleCrop>
  <HeadingPairs>
    <vt:vector size="6" baseType="variant">
      <vt:variant>
        <vt:lpstr>Použitá písma</vt:lpstr>
      </vt:variant>
      <vt:variant>
        <vt:i4>5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16" baseType="lpstr">
      <vt:lpstr>Calibri</vt:lpstr>
      <vt:lpstr>Georgia</vt:lpstr>
      <vt:lpstr>Times New Roman</vt:lpstr>
      <vt:lpstr>Trebuchet MS</vt:lpstr>
      <vt:lpstr>Wingdings</vt:lpstr>
      <vt:lpstr>Aerodynamika</vt:lpstr>
      <vt:lpstr>Německý jazyk</vt:lpstr>
      <vt:lpstr>Flughafen </vt:lpstr>
      <vt:lpstr>Wortschatz</vt:lpstr>
      <vt:lpstr>Jeder Passagier muss am Flughafen durch folgende Prozeduren durchgehen: </vt:lpstr>
      <vt:lpstr>Kontrolle:</vt:lpstr>
      <vt:lpstr>Terminal</vt:lpstr>
      <vt:lpstr>Transitraum</vt:lpstr>
      <vt:lpstr>„Luftseite“</vt:lpstr>
      <vt:lpstr>Fragen </vt:lpstr>
      <vt:lpstr>Aufgabe: </vt:lpstr>
    </vt:vector>
  </TitlesOfParts>
  <Company>Your Company Name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Flughafen</dc:title>
  <dc:creator>Your User Name</dc:creator>
  <cp:lastModifiedBy>Zdeněk Laski</cp:lastModifiedBy>
  <cp:revision>35</cp:revision>
  <dcterms:created xsi:type="dcterms:W3CDTF">2012-07-11T11:34:56Z</dcterms:created>
  <dcterms:modified xsi:type="dcterms:W3CDTF">2014-03-24T22:04:43Z</dcterms:modified>
</cp:coreProperties>
</file>