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0" r:id="rId2"/>
    <p:sldMasterId id="2147483753" r:id="rId3"/>
  </p:sldMasterIdLst>
  <p:notesMasterIdLst>
    <p:notesMasterId r:id="rId14"/>
  </p:notesMasterIdLst>
  <p:sldIdLst>
    <p:sldId id="256" r:id="rId4"/>
    <p:sldId id="257" r:id="rId5"/>
    <p:sldId id="279" r:id="rId6"/>
    <p:sldId id="280" r:id="rId7"/>
    <p:sldId id="282" r:id="rId8"/>
    <p:sldId id="281" r:id="rId9"/>
    <p:sldId id="283" r:id="rId10"/>
    <p:sldId id="284" r:id="rId11"/>
    <p:sldId id="285" r:id="rId12"/>
    <p:sldId id="265" r:id="rId13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60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4342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9638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37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318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3110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0030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9378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727207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64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55588"/>
            <a:ext cx="1985963" cy="59896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55588"/>
            <a:ext cx="5805487" cy="59896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524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55588"/>
            <a:ext cx="7794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3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052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53" name="AutoShape 4"/>
          <p:cNvSpPr>
            <a:spLocks noChangeArrowheads="1"/>
          </p:cNvSpPr>
          <p:nvPr/>
        </p:nvSpPr>
        <p:spPr bwMode="auto">
          <a:xfrm>
            <a:off x="1803400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file:///C:\Documents%20and%20Settings\Bohum&#237;r%20-%20V&#269;el&#225;k\Data%20aplikac&#237;\Microsoft\Word\%5bonline%5d%20%5bcit.%202009-08-11%5d%20URL: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www.elektroeden.cz/InfoPage.asp?TP=FT&amp;ID=3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Zdroje elektrického napětí</a:t>
            </a:r>
            <a:endParaRPr lang="cs-CZ" altLang="cs-CZ" sz="4400" b="1" dirty="0">
              <a:solidFill>
                <a:srgbClr val="99284C"/>
              </a:solidFill>
            </a:endParaRP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VY_32_INOVACE_7_18_FY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Elektrický obvod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457175"/>
              </p:ext>
            </p:extLst>
          </p:nvPr>
        </p:nvGraphicFramePr>
        <p:xfrm>
          <a:off x="304800" y="468313"/>
          <a:ext cx="8550275" cy="6123130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15.6.2014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17.6.2014 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Elektrický obvod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Zdroje elektrického napětí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si žák prohlubuje znalosti o zdrojích </a:t>
                      </a:r>
                      <a:r>
                        <a:rPr kumimoji="0" lang="cs-CZ" alt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elektického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napětí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Elektrárna, baterie, zdroj, akumulátor, </a:t>
                      </a: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baterie</a:t>
                      </a:r>
                      <a:r>
                        <a:rPr kumimoji="0" lang="cs-CZ" altLang="cs-CZ" sz="18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, generátor.</a:t>
                      </a:r>
                      <a:endParaRPr kumimoji="0" lang="cs-CZ" altLang="cs-CZ" sz="18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Zdroje elektrického </a:t>
            </a:r>
            <a:r>
              <a:rPr lang="cs-CZ" dirty="0" smtClean="0"/>
              <a:t>napětí: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zařízení, která proměňují jinou energii na elektrickou. Podle toho je dělíme na: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 smtClean="0"/>
              <a:t>Mechanické		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	Generátory a alternátory 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Chemické		</a:t>
            </a:r>
            <a:r>
              <a:rPr lang="cs-CZ" dirty="0" smtClean="0">
                <a:sym typeface="Symbol"/>
              </a:rPr>
              <a:t> </a:t>
            </a:r>
            <a:r>
              <a:rPr lang="cs-CZ" dirty="0" smtClean="0"/>
              <a:t>	Baterie tužkové, monočlánky, 								ploché baterie a akumulátory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Fotoelektrické	</a:t>
            </a:r>
            <a:r>
              <a:rPr lang="cs-CZ" dirty="0" smtClean="0">
                <a:sym typeface="Symbol"/>
              </a:rPr>
              <a:t> </a:t>
            </a:r>
            <a:r>
              <a:rPr lang="cs-CZ" dirty="0" smtClean="0"/>
              <a:t>	</a:t>
            </a:r>
            <a:r>
              <a:rPr lang="cs-CZ" dirty="0" err="1" smtClean="0"/>
              <a:t>Fotovoltaický</a:t>
            </a:r>
            <a:r>
              <a:rPr lang="cs-CZ" dirty="0" smtClean="0"/>
              <a:t> (sluneční) článek - 							panel</a:t>
            </a:r>
          </a:p>
          <a:p>
            <a:pP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370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77072"/>
            <a:ext cx="3323861" cy="24928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665044"/>
          </a:xfrm>
        </p:spPr>
        <p:txBody>
          <a:bodyPr/>
          <a:lstStyle/>
          <a:p>
            <a:pPr algn="ctr"/>
            <a:r>
              <a:rPr lang="cs-CZ" dirty="0" smtClean="0"/>
              <a:t>Mechanické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68951" cy="30617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Pomocí generátoru se vyrábí elektrická energie v elektrárnách: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Vodní elektrárna:		Generátor je poháněn vodním proudem</a:t>
            </a:r>
          </a:p>
          <a:p>
            <a:r>
              <a:rPr lang="cs-CZ" dirty="0" smtClean="0"/>
              <a:t>Větrná elektrárna: 		Generátorem otáčí vrtule hnaná větrem</a:t>
            </a:r>
          </a:p>
          <a:p>
            <a:r>
              <a:rPr lang="cs-CZ" dirty="0" smtClean="0"/>
              <a:t>Tepelná elektrárna:		Generátor je poháněn parní turbínou (uhlí, 								ropa, plyn)</a:t>
            </a:r>
          </a:p>
          <a:p>
            <a:r>
              <a:rPr lang="cs-CZ" dirty="0" smtClean="0"/>
              <a:t>Jaderná elektrárna: 		Páru pro pohon generátoru ohřívá štěpná 								reakce těžkých prvků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23928" y="5157192"/>
            <a:ext cx="4020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sym typeface="Wingdings"/>
              </a:rPr>
              <a:t>	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Generátor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9171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Schematická značka generátoru </a:t>
            </a:r>
            <a:br>
              <a:rPr lang="cs-CZ" dirty="0" smtClean="0"/>
            </a:br>
            <a:r>
              <a:rPr lang="cs-CZ" dirty="0" smtClean="0"/>
              <a:t>v elektrickém obvodu: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81" t="7890" r="71001" b="61987"/>
          <a:stretch/>
        </p:blipFill>
        <p:spPr>
          <a:xfrm>
            <a:off x="2123728" y="2204864"/>
            <a:ext cx="4933884" cy="3799657"/>
          </a:xfrm>
        </p:spPr>
      </p:pic>
    </p:spTree>
    <p:extLst>
      <p:ext uri="{BB962C8B-B14F-4D97-AF65-F5344CB8AC3E}">
        <p14:creationId xmlns:p14="http://schemas.microsoft.com/office/powerpoint/2010/main" val="1233020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Chemické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93784" y="1556792"/>
            <a:ext cx="7125112" cy="1477623"/>
          </a:xfrm>
        </p:spPr>
        <p:txBody>
          <a:bodyPr/>
          <a:lstStyle/>
          <a:p>
            <a:r>
              <a:rPr lang="cs-CZ" dirty="0" smtClean="0"/>
              <a:t>K výrobě napětí používají chemickou reakci látek.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chemické zdroje elektrického napětí patří zejména baterie a </a:t>
            </a:r>
            <a:r>
              <a:rPr lang="cs-CZ" dirty="0" smtClean="0"/>
              <a:t>akumulátory</a:t>
            </a:r>
          </a:p>
          <a:p>
            <a:r>
              <a:rPr lang="cs-CZ" dirty="0" smtClean="0"/>
              <a:t>Jejich napětí dosahuje až 24 voltů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449" y="3501008"/>
            <a:ext cx="4207783" cy="275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27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Baterie a akumulátory: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97356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Podle velikosti známe baterie mikro AAA, tužkové AA, monočlánky C, buřty D, ploché a </a:t>
            </a:r>
            <a:r>
              <a:rPr lang="cs-CZ" dirty="0" err="1" smtClean="0"/>
              <a:t>devítivoltové</a:t>
            </a:r>
            <a:r>
              <a:rPr lang="cs-CZ" dirty="0" smtClean="0"/>
              <a:t>. </a:t>
            </a:r>
          </a:p>
          <a:p>
            <a:r>
              <a:rPr lang="cs-CZ" dirty="0" smtClean="0"/>
              <a:t>Baterie se nedobíjejí, akumulátory ano.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200941"/>
              </p:ext>
            </p:extLst>
          </p:nvPr>
        </p:nvGraphicFramePr>
        <p:xfrm>
          <a:off x="1475656" y="3645024"/>
          <a:ext cx="6264696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103784"/>
                <a:gridCol w="1848544"/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Lidový 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Napětí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článků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Malá tužková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1,5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Tužková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1,5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Monočlánek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1,5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Buřt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1,5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Plochá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4,5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3R12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Devítivoltová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6R61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8203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Baterie a akumulátory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2615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Schematická značka baterie podle počtu článků: </a:t>
            </a:r>
          </a:p>
          <a:p>
            <a:pPr marL="0" indent="0" algn="ctr">
              <a:buNone/>
            </a:pPr>
            <a:r>
              <a:rPr lang="cs-CZ" dirty="0" smtClean="0"/>
              <a:t>Jeden článek má napětí 1,5 voltů; vpravo vidíme plochou baterii napětím 3 x 1,5 = 4,5 V.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0" t="9644" r="78281" b="63733"/>
          <a:stretch/>
        </p:blipFill>
        <p:spPr>
          <a:xfrm>
            <a:off x="1897130" y="3604626"/>
            <a:ext cx="2550714" cy="27046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9" t="9354" r="79922" b="63322"/>
          <a:stretch/>
        </p:blipFill>
        <p:spPr>
          <a:xfrm>
            <a:off x="4750987" y="3604626"/>
            <a:ext cx="2485309" cy="27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428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Fotovoltaický</a:t>
            </a:r>
            <a:r>
              <a:rPr lang="cs-CZ" dirty="0" smtClean="0"/>
              <a:t> (sluneční)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Je součástka, která proměňuje sluneční energii na elektrickou.</a:t>
            </a:r>
          </a:p>
          <a:p>
            <a:r>
              <a:rPr lang="cs-CZ" sz="2000" dirty="0" smtClean="0"/>
              <a:t>Vyrábí elektrické napětí pomocí slunečního záření.</a:t>
            </a:r>
          </a:p>
          <a:p>
            <a:r>
              <a:rPr lang="cs-CZ" sz="2000" dirty="0" smtClean="0"/>
              <a:t>Pro dosažení potřebného výkonu je potřeba zapojení mnoha článků. Používají se k tomu </a:t>
            </a:r>
            <a:r>
              <a:rPr lang="cs-CZ" sz="2000" dirty="0" err="1" smtClean="0"/>
              <a:t>fotovoltaické</a:t>
            </a:r>
            <a:r>
              <a:rPr lang="cs-CZ" sz="2000" dirty="0" smtClean="0"/>
              <a:t> panely.</a:t>
            </a:r>
          </a:p>
          <a:p>
            <a:r>
              <a:rPr lang="cs-CZ" sz="2000" dirty="0" smtClean="0"/>
              <a:t>Umísťují se na velké plochy nebo střechy domů.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535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500" b="1" i="1" dirty="0">
                <a:solidFill>
                  <a:srgbClr val="99284C"/>
                </a:solidFill>
                <a:latin typeface="Arial" charset="0"/>
              </a:rPr>
              <a:t>Použité zdroje:</a:t>
            </a:r>
          </a:p>
        </p:txBody>
      </p:sp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457200" y="1600201"/>
            <a:ext cx="8229600" cy="226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7412" name="Text Box 3"/>
          <p:cNvSpPr txBox="1">
            <a:spLocks noChangeArrowheads="1"/>
          </p:cNvSpPr>
          <p:nvPr/>
        </p:nvSpPr>
        <p:spPr bwMode="auto">
          <a:xfrm>
            <a:off x="179512" y="1844675"/>
            <a:ext cx="8316788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buClrTx/>
            </a:pPr>
            <a:r>
              <a:rPr lang="cs-CZ" altLang="cs-CZ" sz="2200" dirty="0" smtClean="0"/>
              <a:t>Obrázek baterií: </a:t>
            </a:r>
          </a:p>
          <a:p>
            <a:pPr marL="342900" indent="-342900" eaLnBrk="1" hangingPunct="1">
              <a:buClrTx/>
              <a:buFont typeface="Arial" panose="020B0604020202020204" pitchFamily="34" charset="0"/>
              <a:buChar char="•"/>
            </a:pPr>
            <a:r>
              <a:rPr lang="cs-CZ" altLang="cs-CZ" sz="2200" dirty="0" err="1" smtClean="0"/>
              <a:t>ElektroEden</a:t>
            </a:r>
            <a:r>
              <a:rPr lang="cs-CZ" altLang="cs-CZ" sz="2200" dirty="0" smtClean="0"/>
              <a:t> –internetový obchod. </a:t>
            </a:r>
            <a:r>
              <a:rPr lang="cs-CZ" altLang="cs-CZ" sz="2200" i="1" dirty="0" smtClean="0"/>
              <a:t>Alkalické baterie</a:t>
            </a:r>
            <a:r>
              <a:rPr lang="cs-CZ" altLang="cs-CZ" sz="2200" dirty="0" smtClean="0"/>
              <a:t>. </a:t>
            </a:r>
            <a:r>
              <a:rPr lang="cs-CZ" sz="2200" dirty="0">
                <a:hlinkClick r:id="rId3"/>
              </a:rPr>
              <a:t>[online] [cit. </a:t>
            </a:r>
            <a:r>
              <a:rPr lang="cs-CZ" sz="2200" dirty="0" smtClean="0">
                <a:hlinkClick r:id="rId3"/>
              </a:rPr>
              <a:t>2014-06-15] </a:t>
            </a:r>
            <a:r>
              <a:rPr lang="cs-CZ" sz="2200" dirty="0">
                <a:hlinkClick r:id="rId3"/>
              </a:rPr>
              <a:t>URL:</a:t>
            </a:r>
            <a:r>
              <a:rPr lang="cs-CZ" sz="2200" i="1" dirty="0"/>
              <a:t> </a:t>
            </a:r>
            <a:r>
              <a:rPr lang="cs-CZ" sz="2200" dirty="0" smtClean="0">
                <a:hlinkClick r:id="rId4"/>
              </a:rPr>
              <a:t>h</a:t>
            </a:r>
            <a:r>
              <a:rPr lang="cs-CZ" altLang="cs-CZ" sz="2200" dirty="0" smtClean="0">
                <a:hlinkClick r:id="rId4"/>
              </a:rPr>
              <a:t>ttp</a:t>
            </a:r>
            <a:r>
              <a:rPr lang="cs-CZ" altLang="cs-CZ" sz="2200" dirty="0">
                <a:hlinkClick r:id="rId4"/>
              </a:rPr>
              <a:t>://</a:t>
            </a:r>
            <a:r>
              <a:rPr lang="cs-CZ" altLang="cs-CZ" sz="2200" dirty="0" smtClean="0">
                <a:hlinkClick r:id="rId4"/>
              </a:rPr>
              <a:t>www.elektroeden.cz/InfoPage.asp?TP=FT&amp;ID=307</a:t>
            </a:r>
            <a:endParaRPr lang="cs-CZ" altLang="cs-CZ" sz="2200" dirty="0" smtClean="0"/>
          </a:p>
          <a:p>
            <a:pPr marL="342900" indent="-342900" eaLnBrk="1" hangingPunct="1">
              <a:buClrTx/>
              <a:buFont typeface="Arial" panose="020B0604020202020204" pitchFamily="34" charset="0"/>
              <a:buChar char="•"/>
            </a:pPr>
            <a:endParaRPr lang="cs-CZ" altLang="cs-CZ" sz="2200" dirty="0" smtClean="0"/>
          </a:p>
          <a:p>
            <a:pPr eaLnBrk="1" hangingPunct="1">
              <a:buClrTx/>
            </a:pPr>
            <a:r>
              <a:rPr lang="cs-CZ" altLang="cs-CZ" sz="2200" dirty="0" smtClean="0"/>
              <a:t>Ostatní obrazové přílohy pocházejí ze zdroje autora DUM.</a:t>
            </a:r>
            <a:endParaRPr lang="cs-CZ" altLang="cs-CZ" sz="2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1063</TotalTime>
  <Words>315</Words>
  <Application>Microsoft Office PowerPoint</Application>
  <PresentationFormat>Předvádění na obrazovce (4:3)</PresentationFormat>
  <Paragraphs>89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1_Motiv systému Office</vt:lpstr>
      <vt:lpstr>Summer</vt:lpstr>
      <vt:lpstr>Prezentace aplikace PowerPoint</vt:lpstr>
      <vt:lpstr>Prezentace aplikace PowerPoint</vt:lpstr>
      <vt:lpstr>Zdroje elektrického napětí:</vt:lpstr>
      <vt:lpstr>Mechanické zdroje</vt:lpstr>
      <vt:lpstr>Schematická značka generátoru  v elektrickém obvodu:</vt:lpstr>
      <vt:lpstr>Chemické zdroje</vt:lpstr>
      <vt:lpstr>Baterie a akumulátory:</vt:lpstr>
      <vt:lpstr>Baterie a akumulátory</vt:lpstr>
      <vt:lpstr>Fotovoltaický (sluneční) článek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130</cp:revision>
  <cp:lastPrinted>1601-01-01T00:00:00Z</cp:lastPrinted>
  <dcterms:created xsi:type="dcterms:W3CDTF">2012-02-11T16:37:46Z</dcterms:created>
  <dcterms:modified xsi:type="dcterms:W3CDTF">2014-06-15T21:57:27Z</dcterms:modified>
</cp:coreProperties>
</file>