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  <p:sldMasterId id="2147483852" r:id="rId2"/>
  </p:sldMasterIdLst>
  <p:sldIdLst>
    <p:sldId id="256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2" r:id="rId12"/>
    <p:sldId id="270" r:id="rId13"/>
    <p:sldId id="271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286000" y="3429000"/>
            <a:ext cx="6399213" cy="1219200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cs-CZ" altLang="cs-CZ" noProof="0" smtClean="0"/>
              <a:t>Kliknutím lze upravit styl.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4800600"/>
            <a:ext cx="6399213" cy="838200"/>
          </a:xfrm>
        </p:spPr>
        <p:txBody>
          <a:bodyPr/>
          <a:lstStyle>
            <a:lvl1pPr marL="0" indent="0">
              <a:buFontTx/>
              <a:buNone/>
              <a:defRPr sz="2400"/>
            </a:lvl1pPr>
          </a:lstStyle>
          <a:p>
            <a:pPr lvl="0"/>
            <a:r>
              <a:rPr lang="cs-CZ" altLang="cs-CZ" noProof="0" smtClean="0"/>
              <a:t>Kliknutím lze upravit styl předlohy.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69774201-4FD2-42EC-9EEA-4EA8ED26D0D3}" type="datetimeFigureOut">
              <a:rPr lang="cs-CZ" smtClean="0"/>
              <a:t>17.1.2014</a:t>
            </a:fld>
            <a:endParaRPr lang="cs-CZ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D2D0CC6-02B6-4798-AB14-1D6BB95A60B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774201-4FD2-42EC-9EEA-4EA8ED26D0D3}" type="datetimeFigureOut">
              <a:rPr lang="cs-CZ" smtClean="0"/>
              <a:t>17.1.2014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2D0CC6-02B6-4798-AB14-1D6BB95A60B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6946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085013" y="533400"/>
            <a:ext cx="1598612" cy="5592763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284413" y="533400"/>
            <a:ext cx="4648200" cy="5592763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774201-4FD2-42EC-9EEA-4EA8ED26D0D3}" type="datetimeFigureOut">
              <a:rPr lang="cs-CZ" smtClean="0"/>
              <a:t>17.1.2014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2D0CC6-02B6-4798-AB14-1D6BB95A60B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911639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9774201-4FD2-42EC-9EEA-4EA8ED26D0D3}" type="datetimeFigureOut">
              <a:rPr lang="cs-CZ" smtClean="0"/>
              <a:t>17.1.2014</a:t>
            </a:fld>
            <a:endParaRPr lang="cs-CZ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D2D0CC6-02B6-4798-AB14-1D6BB95A60BF}" type="slidenum">
              <a:rPr lang="cs-CZ" smtClean="0"/>
              <a:t>‹#›</a:t>
            </a:fld>
            <a:endParaRPr lang="cs-CZ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cs-CZ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74201-4FD2-42EC-9EEA-4EA8ED26D0D3}" type="datetimeFigureOut">
              <a:rPr lang="cs-CZ" smtClean="0"/>
              <a:t>17.1.2014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D0CC6-02B6-4798-AB14-1D6BB95A60BF}" type="slidenum">
              <a:rPr lang="cs-CZ" smtClean="0"/>
              <a:t>‹#›</a:t>
            </a:fld>
            <a:endParaRPr lang="cs-CZ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9774201-4FD2-42EC-9EEA-4EA8ED26D0D3}" type="datetimeFigureOut">
              <a:rPr lang="cs-CZ" smtClean="0"/>
              <a:t>17.1.2014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9D2D0CC6-02B6-4798-AB14-1D6BB95A60BF}" type="slidenum">
              <a:rPr lang="cs-CZ" smtClean="0"/>
              <a:t>‹#›</a:t>
            </a:fld>
            <a:endParaRPr 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74201-4FD2-42EC-9EEA-4EA8ED26D0D3}" type="datetimeFigureOut">
              <a:rPr lang="cs-CZ" smtClean="0"/>
              <a:t>17.1.2014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D0CC6-02B6-4798-AB14-1D6BB95A60BF}" type="slidenum">
              <a:rPr lang="cs-CZ" smtClean="0"/>
              <a:t>‹#›</a:t>
            </a:fld>
            <a:endParaRPr lang="cs-CZ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74201-4FD2-42EC-9EEA-4EA8ED26D0D3}" type="datetimeFigureOut">
              <a:rPr lang="cs-CZ" smtClean="0"/>
              <a:t>17.1.2014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D0CC6-02B6-4798-AB14-1D6BB95A60BF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74201-4FD2-42EC-9EEA-4EA8ED26D0D3}" type="datetimeFigureOut">
              <a:rPr lang="cs-CZ" smtClean="0"/>
              <a:t>17.1.2014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D0CC6-02B6-4798-AB14-1D6BB95A60BF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74201-4FD2-42EC-9EEA-4EA8ED26D0D3}" type="datetimeFigureOut">
              <a:rPr lang="cs-CZ" smtClean="0"/>
              <a:t>17.1.2014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D0CC6-02B6-4798-AB14-1D6BB95A60B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74201-4FD2-42EC-9EEA-4EA8ED26D0D3}" type="datetimeFigureOut">
              <a:rPr lang="cs-CZ" smtClean="0"/>
              <a:t>17.1.2014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D2D0CC6-02B6-4798-AB14-1D6BB95A60BF}" type="slidenum">
              <a:rPr lang="cs-CZ" smtClean="0"/>
              <a:t>‹#›</a:t>
            </a:fld>
            <a:endParaRPr lang="cs-CZ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774201-4FD2-42EC-9EEA-4EA8ED26D0D3}" type="datetimeFigureOut">
              <a:rPr lang="cs-CZ" smtClean="0"/>
              <a:t>17.1.2014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2D0CC6-02B6-4798-AB14-1D6BB95A60B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763739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74201-4FD2-42EC-9EEA-4EA8ED26D0D3}" type="datetimeFigureOut">
              <a:rPr lang="cs-CZ" smtClean="0"/>
              <a:t>17.1.2014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D0CC6-02B6-4798-AB14-1D6BB95A60BF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74201-4FD2-42EC-9EEA-4EA8ED26D0D3}" type="datetimeFigureOut">
              <a:rPr lang="cs-CZ" smtClean="0"/>
              <a:t>17.1.2014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D0CC6-02B6-4798-AB14-1D6BB95A60B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74201-4FD2-42EC-9EEA-4EA8ED26D0D3}" type="datetimeFigureOut">
              <a:rPr lang="cs-CZ" smtClean="0"/>
              <a:t>17.1.2014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9D2D0CC6-02B6-4798-AB14-1D6BB95A60B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774201-4FD2-42EC-9EEA-4EA8ED26D0D3}" type="datetimeFigureOut">
              <a:rPr lang="cs-CZ" smtClean="0"/>
              <a:t>17.1.2014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2D0CC6-02B6-4798-AB14-1D6BB95A60B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154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284413" y="1905000"/>
            <a:ext cx="3122612" cy="4221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559425" y="1905000"/>
            <a:ext cx="3124200" cy="4221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774201-4FD2-42EC-9EEA-4EA8ED26D0D3}" type="datetimeFigureOut">
              <a:rPr lang="cs-CZ" smtClean="0"/>
              <a:t>17.1.2014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2D0CC6-02B6-4798-AB14-1D6BB95A60B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43434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774201-4FD2-42EC-9EEA-4EA8ED26D0D3}" type="datetimeFigureOut">
              <a:rPr lang="cs-CZ" smtClean="0"/>
              <a:t>17.1.2014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2D0CC6-02B6-4798-AB14-1D6BB95A60B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94977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774201-4FD2-42EC-9EEA-4EA8ED26D0D3}" type="datetimeFigureOut">
              <a:rPr lang="cs-CZ" smtClean="0"/>
              <a:t>17.1.2014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2D0CC6-02B6-4798-AB14-1D6BB95A60B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20074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774201-4FD2-42EC-9EEA-4EA8ED26D0D3}" type="datetimeFigureOut">
              <a:rPr lang="cs-CZ" smtClean="0"/>
              <a:t>17.1.2014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2D0CC6-02B6-4798-AB14-1D6BB95A60B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88152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774201-4FD2-42EC-9EEA-4EA8ED26D0D3}" type="datetimeFigureOut">
              <a:rPr lang="cs-CZ" smtClean="0"/>
              <a:t>17.1.2014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2D0CC6-02B6-4798-AB14-1D6BB95A60B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1275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774201-4FD2-42EC-9EEA-4EA8ED26D0D3}" type="datetimeFigureOut">
              <a:rPr lang="cs-CZ" smtClean="0"/>
              <a:t>17.1.2014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2D0CC6-02B6-4798-AB14-1D6BB95A60B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06498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4413" y="533400"/>
            <a:ext cx="6399212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lze upravit styl předlohy nadpisů.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4413" y="1905000"/>
            <a:ext cx="6399212" cy="422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lze upravit styly předlohy textu.</a:t>
            </a:r>
          </a:p>
          <a:p>
            <a:pPr lvl="1"/>
            <a:r>
              <a:rPr lang="cs-CZ" altLang="cs-CZ" smtClean="0"/>
              <a:t>Druhá úroveň</a:t>
            </a:r>
          </a:p>
          <a:p>
            <a:pPr lvl="2"/>
            <a:r>
              <a:rPr lang="cs-CZ" altLang="cs-CZ" smtClean="0"/>
              <a:t>Třetí úroveň</a:t>
            </a:r>
          </a:p>
          <a:p>
            <a:pPr lvl="3"/>
            <a:r>
              <a:rPr lang="cs-CZ" altLang="cs-CZ" smtClean="0"/>
              <a:t>Čtvrtá úroveň</a:t>
            </a:r>
          </a:p>
          <a:p>
            <a:pPr lvl="4"/>
            <a:r>
              <a:rPr lang="cs-CZ" altLang="cs-CZ" smtClean="0"/>
              <a:t>Pátá úroveň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fld id="{69774201-4FD2-42EC-9EEA-4EA8ED26D0D3}" type="datetimeFigureOut">
              <a:rPr lang="cs-CZ" smtClean="0"/>
              <a:t>17.1.2014</a:t>
            </a:fld>
            <a:endParaRPr lang="cs-CZ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fld id="{9D2D0CC6-02B6-4798-AB14-1D6BB95A60BF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69774201-4FD2-42EC-9EEA-4EA8ED26D0D3}" type="datetimeFigureOut">
              <a:rPr lang="cs-CZ" smtClean="0"/>
              <a:t>17.1.2014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9D2D0CC6-02B6-4798-AB14-1D6BB95A60BF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youtube.com/watch?v=F78p6ut0Kmw" TargetMode="Externa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Autor: Mgr. Luboš Veselý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Historie snowboardingu – vývoj ve světě</a:t>
            </a:r>
            <a:endParaRPr lang="cs-C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6081712" cy="148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první neoficiální mistrovství světa se konalo v roce 1987 v italském </a:t>
            </a:r>
            <a:r>
              <a:rPr lang="cs-CZ" dirty="0" err="1" smtClean="0"/>
              <a:t>Livingu</a:t>
            </a:r>
            <a:r>
              <a:rPr lang="cs-CZ" dirty="0" smtClean="0"/>
              <a:t> a ve švýcarském St. </a:t>
            </a:r>
            <a:r>
              <a:rPr lang="cs-CZ" dirty="0" err="1" smtClean="0"/>
              <a:t>Moritz</a:t>
            </a:r>
            <a:endParaRPr lang="cs-CZ" dirty="0" smtClean="0"/>
          </a:p>
          <a:p>
            <a:r>
              <a:rPr lang="cs-CZ" dirty="0"/>
              <a:t>v</a:t>
            </a:r>
            <a:r>
              <a:rPr lang="cs-CZ" dirty="0" smtClean="0"/>
              <a:t> letech 1989</a:t>
            </a:r>
            <a:r>
              <a:rPr lang="en-US" dirty="0" smtClean="0"/>
              <a:t>/</a:t>
            </a:r>
            <a:r>
              <a:rPr lang="cs-CZ" dirty="0" smtClean="0"/>
              <a:t>1990 byla založena ISA ( Mezinárodní snowboardová asociace)</a:t>
            </a:r>
          </a:p>
          <a:p>
            <a:r>
              <a:rPr lang="cs-CZ" dirty="0"/>
              <a:t>s</a:t>
            </a:r>
            <a:r>
              <a:rPr lang="cs-CZ" dirty="0" smtClean="0"/>
              <a:t>polu s asociací profesionálních snowboardistů PSA organizovala světový pohár</a:t>
            </a:r>
          </a:p>
          <a:p>
            <a:r>
              <a:rPr lang="cs-CZ" dirty="0"/>
              <a:t>v</a:t>
            </a:r>
            <a:r>
              <a:rPr lang="cs-CZ" dirty="0" smtClean="0"/>
              <a:t> roce 1991 tyto organizace nahradila ISF (International snowboard </a:t>
            </a:r>
            <a:r>
              <a:rPr lang="cs-CZ" dirty="0" err="1" smtClean="0"/>
              <a:t>federation</a:t>
            </a:r>
            <a:r>
              <a:rPr lang="cs-CZ" dirty="0" smtClean="0"/>
              <a:t>)</a:t>
            </a:r>
          </a:p>
          <a:p>
            <a:r>
              <a:rPr lang="cs-CZ" dirty="0" smtClean="0"/>
              <a:t>první oficiální mistrovství </a:t>
            </a:r>
            <a:r>
              <a:rPr lang="cs-CZ" dirty="0"/>
              <a:t>světa se konalo v roce 1992/93 v rakouském </a:t>
            </a:r>
            <a:r>
              <a:rPr lang="cs-CZ" dirty="0" err="1"/>
              <a:t>Ischglu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První mistrovství světa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14982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cs-CZ" dirty="0" smtClean="0"/>
              <a:t>1 Bouček, Jan.</a:t>
            </a:r>
            <a:r>
              <a:rPr lang="en-US" dirty="0" smtClean="0"/>
              <a:t> </a:t>
            </a:r>
            <a:r>
              <a:rPr lang="cs-CZ" dirty="0" err="1" smtClean="0"/>
              <a:t>Prvk</a:t>
            </a:r>
            <a:r>
              <a:rPr lang="cs-CZ" dirty="0" smtClean="0"/>
              <a:t>. </a:t>
            </a:r>
            <a:r>
              <a:rPr lang="en-US" dirty="0" smtClean="0"/>
              <a:t>[online</a:t>
            </a:r>
            <a:r>
              <a:rPr lang="en-US" dirty="0"/>
              <a:t>] </a:t>
            </a:r>
            <a:r>
              <a:rPr lang="cs-CZ" dirty="0"/>
              <a:t>cit. </a:t>
            </a:r>
            <a:r>
              <a:rPr lang="en-US" dirty="0"/>
              <a:t>[</a:t>
            </a:r>
            <a:r>
              <a:rPr lang="cs-CZ" dirty="0" smtClean="0"/>
              <a:t>2002-12-08</a:t>
            </a:r>
            <a:r>
              <a:rPr lang="en-US" dirty="0" smtClean="0"/>
              <a:t>]</a:t>
            </a:r>
            <a:r>
              <a:rPr lang="cs-CZ" dirty="0" smtClean="0"/>
              <a:t> </a:t>
            </a:r>
            <a:r>
              <a:rPr lang="en-US" dirty="0"/>
              <a:t>[</a:t>
            </a:r>
            <a:r>
              <a:rPr lang="cs-CZ" dirty="0" smtClean="0"/>
              <a:t>2014-01-17</a:t>
            </a:r>
            <a:r>
              <a:rPr lang="en-US" dirty="0" smtClean="0"/>
              <a:t>]</a:t>
            </a:r>
            <a:r>
              <a:rPr lang="cs-CZ" dirty="0" smtClean="0"/>
              <a:t> </a:t>
            </a:r>
            <a:r>
              <a:rPr lang="cs-CZ" dirty="0"/>
              <a:t>Dostupný </a:t>
            </a:r>
            <a:r>
              <a:rPr lang="cs-CZ" dirty="0" smtClean="0"/>
              <a:t>na </a:t>
            </a:r>
            <a:r>
              <a:rPr lang="cs-CZ" dirty="0"/>
              <a:t>WWW: http://www.volny.cz/snbsf/Prvk.jpg</a:t>
            </a:r>
            <a:endParaRPr lang="cs-CZ" dirty="0" smtClean="0"/>
          </a:p>
          <a:p>
            <a:r>
              <a:rPr lang="cs-CZ" dirty="0" smtClean="0"/>
              <a:t>2 Bouček, Jan.</a:t>
            </a:r>
            <a:r>
              <a:rPr lang="en-US" dirty="0" smtClean="0"/>
              <a:t> </a:t>
            </a:r>
            <a:r>
              <a:rPr lang="cs-CZ" dirty="0" err="1" smtClean="0"/>
              <a:t>Sherman</a:t>
            </a:r>
            <a:r>
              <a:rPr lang="cs-CZ" dirty="0" smtClean="0"/>
              <a:t>. </a:t>
            </a:r>
            <a:r>
              <a:rPr lang="en-US" dirty="0"/>
              <a:t>[online] </a:t>
            </a:r>
            <a:r>
              <a:rPr lang="cs-CZ" dirty="0"/>
              <a:t>cit. </a:t>
            </a:r>
            <a:r>
              <a:rPr lang="en-US" dirty="0"/>
              <a:t>[</a:t>
            </a:r>
            <a:r>
              <a:rPr lang="cs-CZ" dirty="0" smtClean="0"/>
              <a:t>2002-12-08</a:t>
            </a:r>
            <a:r>
              <a:rPr lang="en-US" dirty="0"/>
              <a:t>]</a:t>
            </a:r>
            <a:r>
              <a:rPr lang="cs-CZ" dirty="0"/>
              <a:t> </a:t>
            </a:r>
            <a:r>
              <a:rPr lang="en-US" dirty="0"/>
              <a:t>[</a:t>
            </a:r>
            <a:r>
              <a:rPr lang="cs-CZ" dirty="0"/>
              <a:t>2014-01-17</a:t>
            </a:r>
            <a:r>
              <a:rPr lang="en-US" dirty="0"/>
              <a:t>]</a:t>
            </a:r>
            <a:r>
              <a:rPr lang="cs-CZ" dirty="0"/>
              <a:t> Dostupný na WWW: http://www.volny.cz/snbsf/Sherman.jpg</a:t>
            </a:r>
            <a:endParaRPr lang="cs-CZ" dirty="0" smtClean="0"/>
          </a:p>
          <a:p>
            <a:r>
              <a:rPr lang="cs-CZ" dirty="0" smtClean="0"/>
              <a:t>3 Bouček, Jan.</a:t>
            </a:r>
            <a:r>
              <a:rPr lang="en-US" dirty="0" smtClean="0"/>
              <a:t> </a:t>
            </a:r>
            <a:r>
              <a:rPr lang="cs-CZ" dirty="0" err="1" smtClean="0"/>
              <a:t>History</a:t>
            </a:r>
            <a:r>
              <a:rPr lang="cs-CZ" dirty="0" smtClean="0"/>
              <a:t>. </a:t>
            </a:r>
            <a:r>
              <a:rPr lang="en-US" dirty="0"/>
              <a:t>[online] </a:t>
            </a:r>
            <a:r>
              <a:rPr lang="cs-CZ" dirty="0"/>
              <a:t>cit. </a:t>
            </a:r>
            <a:r>
              <a:rPr lang="en-US" dirty="0"/>
              <a:t>[</a:t>
            </a:r>
            <a:r>
              <a:rPr lang="cs-CZ" dirty="0" smtClean="0"/>
              <a:t>2002-12-08</a:t>
            </a:r>
            <a:r>
              <a:rPr lang="en-US" dirty="0"/>
              <a:t>]</a:t>
            </a:r>
            <a:r>
              <a:rPr lang="cs-CZ" dirty="0"/>
              <a:t> </a:t>
            </a:r>
            <a:r>
              <a:rPr lang="en-US" dirty="0"/>
              <a:t>[</a:t>
            </a:r>
            <a:r>
              <a:rPr lang="cs-CZ" dirty="0"/>
              <a:t>2014-01-17</a:t>
            </a:r>
            <a:r>
              <a:rPr lang="en-US" dirty="0"/>
              <a:t>]</a:t>
            </a:r>
            <a:r>
              <a:rPr lang="cs-CZ" dirty="0"/>
              <a:t> Dostupný na WWW: http://www.volny.cz/snbsf/History.jpg</a:t>
            </a:r>
            <a:endParaRPr lang="cs-CZ" dirty="0" smtClean="0"/>
          </a:p>
          <a:p>
            <a:r>
              <a:rPr lang="cs-CZ" dirty="0" smtClean="0"/>
              <a:t>4</a:t>
            </a:r>
            <a:r>
              <a:rPr lang="cs-CZ" dirty="0"/>
              <a:t> </a:t>
            </a:r>
            <a:r>
              <a:rPr lang="cs-CZ" dirty="0" smtClean="0"/>
              <a:t>Bouček, Jan.</a:t>
            </a:r>
            <a:r>
              <a:rPr lang="en-US" dirty="0" smtClean="0"/>
              <a:t> </a:t>
            </a:r>
            <a:r>
              <a:rPr lang="cs-CZ" dirty="0" err="1" smtClean="0"/>
              <a:t>Snurfer</a:t>
            </a:r>
            <a:r>
              <a:rPr lang="cs-CZ" dirty="0" smtClean="0"/>
              <a:t>. </a:t>
            </a:r>
            <a:r>
              <a:rPr lang="en-US" dirty="0"/>
              <a:t>[online] </a:t>
            </a:r>
            <a:r>
              <a:rPr lang="cs-CZ" dirty="0"/>
              <a:t>cit. </a:t>
            </a:r>
            <a:r>
              <a:rPr lang="en-US" dirty="0"/>
              <a:t>[</a:t>
            </a:r>
            <a:r>
              <a:rPr lang="cs-CZ" dirty="0" smtClean="0"/>
              <a:t>2002-12-08</a:t>
            </a:r>
            <a:r>
              <a:rPr lang="en-US" dirty="0"/>
              <a:t>]</a:t>
            </a:r>
            <a:r>
              <a:rPr lang="cs-CZ" dirty="0"/>
              <a:t> </a:t>
            </a:r>
            <a:r>
              <a:rPr lang="en-US" dirty="0"/>
              <a:t>[</a:t>
            </a:r>
            <a:r>
              <a:rPr lang="cs-CZ" dirty="0"/>
              <a:t>2014-01-17</a:t>
            </a:r>
            <a:r>
              <a:rPr lang="en-US" dirty="0"/>
              <a:t>]</a:t>
            </a:r>
            <a:r>
              <a:rPr lang="cs-CZ" dirty="0"/>
              <a:t> Dostupný na WWW: http://www.volny.cz/snbsf/Snurfer.jpg</a:t>
            </a:r>
            <a:endParaRPr lang="cs-CZ" dirty="0" smtClean="0"/>
          </a:p>
          <a:p>
            <a:r>
              <a:rPr lang="cs-CZ" dirty="0" smtClean="0"/>
              <a:t>5</a:t>
            </a:r>
            <a:r>
              <a:rPr lang="cs-CZ" dirty="0"/>
              <a:t> </a:t>
            </a:r>
            <a:r>
              <a:rPr lang="cs-CZ" dirty="0" smtClean="0"/>
              <a:t>Bouček, Jan.</a:t>
            </a:r>
            <a:r>
              <a:rPr lang="en-US" dirty="0" smtClean="0"/>
              <a:t> </a:t>
            </a:r>
            <a:r>
              <a:rPr lang="cs-CZ" dirty="0"/>
              <a:t>Hispict1</a:t>
            </a:r>
            <a:r>
              <a:rPr lang="cs-CZ" dirty="0" smtClean="0"/>
              <a:t>. </a:t>
            </a:r>
            <a:r>
              <a:rPr lang="en-US" dirty="0"/>
              <a:t>[online] </a:t>
            </a:r>
            <a:r>
              <a:rPr lang="cs-CZ" dirty="0"/>
              <a:t>cit. </a:t>
            </a:r>
            <a:r>
              <a:rPr lang="en-US" dirty="0"/>
              <a:t>[</a:t>
            </a:r>
            <a:r>
              <a:rPr lang="cs-CZ" dirty="0" smtClean="0"/>
              <a:t>2002-12-08</a:t>
            </a:r>
            <a:r>
              <a:rPr lang="en-US" dirty="0"/>
              <a:t>]</a:t>
            </a:r>
            <a:r>
              <a:rPr lang="cs-CZ" dirty="0"/>
              <a:t> </a:t>
            </a:r>
            <a:r>
              <a:rPr lang="en-US" dirty="0"/>
              <a:t>[</a:t>
            </a:r>
            <a:r>
              <a:rPr lang="cs-CZ" dirty="0"/>
              <a:t>2014-01-17</a:t>
            </a:r>
            <a:r>
              <a:rPr lang="en-US" dirty="0"/>
              <a:t>]</a:t>
            </a:r>
            <a:r>
              <a:rPr lang="cs-CZ" dirty="0"/>
              <a:t> Dostupný na WWW: http://www.volny.cz/snbsf/Hispict1.jpg</a:t>
            </a:r>
            <a:endParaRPr lang="cs-CZ" dirty="0" smtClean="0"/>
          </a:p>
          <a:p>
            <a:r>
              <a:rPr lang="cs-CZ" dirty="0" smtClean="0"/>
              <a:t>6</a:t>
            </a:r>
            <a:r>
              <a:rPr lang="cs-CZ" dirty="0"/>
              <a:t> </a:t>
            </a:r>
            <a:r>
              <a:rPr lang="cs-CZ" dirty="0" smtClean="0"/>
              <a:t>Bouček, Jan.</a:t>
            </a:r>
            <a:r>
              <a:rPr lang="en-US" dirty="0" smtClean="0"/>
              <a:t> </a:t>
            </a:r>
            <a:r>
              <a:rPr lang="cs-CZ" dirty="0"/>
              <a:t>Hispict2</a:t>
            </a:r>
            <a:r>
              <a:rPr lang="cs-CZ" dirty="0" smtClean="0"/>
              <a:t>. </a:t>
            </a:r>
            <a:r>
              <a:rPr lang="en-US" dirty="0"/>
              <a:t>[online] </a:t>
            </a:r>
            <a:r>
              <a:rPr lang="cs-CZ" dirty="0"/>
              <a:t>cit. </a:t>
            </a:r>
            <a:r>
              <a:rPr lang="en-US" dirty="0"/>
              <a:t>[</a:t>
            </a:r>
            <a:r>
              <a:rPr lang="cs-CZ" dirty="0" smtClean="0"/>
              <a:t>2002-12-08</a:t>
            </a:r>
            <a:r>
              <a:rPr lang="en-US" dirty="0"/>
              <a:t>]</a:t>
            </a:r>
            <a:r>
              <a:rPr lang="cs-CZ" dirty="0"/>
              <a:t> </a:t>
            </a:r>
            <a:r>
              <a:rPr lang="en-US" dirty="0"/>
              <a:t>[</a:t>
            </a:r>
            <a:r>
              <a:rPr lang="cs-CZ" dirty="0"/>
              <a:t>2014-01-17</a:t>
            </a:r>
            <a:r>
              <a:rPr lang="en-US" dirty="0"/>
              <a:t>]</a:t>
            </a:r>
            <a:r>
              <a:rPr lang="cs-CZ" dirty="0"/>
              <a:t> Dostupný na WWW: http://www.volny.cz/snbsf/Hispict2.jpg</a:t>
            </a:r>
            <a:endParaRPr lang="cs-CZ" dirty="0" smtClean="0"/>
          </a:p>
          <a:p>
            <a:r>
              <a:rPr lang="cs-CZ" dirty="0" smtClean="0"/>
              <a:t>7</a:t>
            </a:r>
            <a:r>
              <a:rPr lang="cs-CZ" dirty="0"/>
              <a:t> </a:t>
            </a:r>
            <a:r>
              <a:rPr lang="cs-CZ" dirty="0" smtClean="0"/>
              <a:t>Bouček, Jan.</a:t>
            </a:r>
            <a:r>
              <a:rPr lang="en-US" dirty="0" smtClean="0"/>
              <a:t> </a:t>
            </a:r>
            <a:r>
              <a:rPr lang="cs-CZ" dirty="0" err="1"/>
              <a:t>Brtn</a:t>
            </a:r>
            <a:r>
              <a:rPr lang="cs-CZ" dirty="0" smtClean="0"/>
              <a:t>. </a:t>
            </a:r>
            <a:r>
              <a:rPr lang="en-US" dirty="0"/>
              <a:t>[online] </a:t>
            </a:r>
            <a:r>
              <a:rPr lang="cs-CZ" dirty="0"/>
              <a:t>cit. </a:t>
            </a:r>
            <a:r>
              <a:rPr lang="en-US" dirty="0"/>
              <a:t>[</a:t>
            </a:r>
            <a:r>
              <a:rPr lang="cs-CZ" dirty="0" smtClean="0"/>
              <a:t>2002-12-08</a:t>
            </a:r>
            <a:r>
              <a:rPr lang="en-US" dirty="0"/>
              <a:t>]</a:t>
            </a:r>
            <a:r>
              <a:rPr lang="cs-CZ" dirty="0"/>
              <a:t> </a:t>
            </a:r>
            <a:r>
              <a:rPr lang="en-US" dirty="0"/>
              <a:t>[</a:t>
            </a:r>
            <a:r>
              <a:rPr lang="cs-CZ" dirty="0"/>
              <a:t>2014-01-17</a:t>
            </a:r>
            <a:r>
              <a:rPr lang="en-US" dirty="0"/>
              <a:t>]</a:t>
            </a:r>
            <a:r>
              <a:rPr lang="cs-CZ" dirty="0"/>
              <a:t> Dostupný na WWW: http://www.volny.cz/snbsf/Brtn.jpg</a:t>
            </a:r>
            <a:endParaRPr lang="cs-CZ" dirty="0" smtClean="0"/>
          </a:p>
          <a:p>
            <a:r>
              <a:rPr lang="cs-CZ" dirty="0" smtClean="0"/>
              <a:t>8</a:t>
            </a:r>
            <a:r>
              <a:rPr lang="cs-CZ" dirty="0"/>
              <a:t> </a:t>
            </a:r>
            <a:r>
              <a:rPr lang="cs-CZ" dirty="0" smtClean="0"/>
              <a:t>Bouček, Jan.</a:t>
            </a:r>
            <a:r>
              <a:rPr lang="en-US" dirty="0" smtClean="0"/>
              <a:t> </a:t>
            </a:r>
            <a:r>
              <a:rPr lang="cs-CZ" dirty="0"/>
              <a:t>Sims2</a:t>
            </a:r>
            <a:r>
              <a:rPr lang="cs-CZ" dirty="0" smtClean="0"/>
              <a:t>. </a:t>
            </a:r>
            <a:r>
              <a:rPr lang="en-US" dirty="0"/>
              <a:t>[online] </a:t>
            </a:r>
            <a:r>
              <a:rPr lang="cs-CZ" dirty="0"/>
              <a:t>cit. </a:t>
            </a:r>
            <a:r>
              <a:rPr lang="en-US" dirty="0"/>
              <a:t>[</a:t>
            </a:r>
            <a:r>
              <a:rPr lang="cs-CZ" dirty="0" smtClean="0"/>
              <a:t>2002-12-08</a:t>
            </a:r>
            <a:r>
              <a:rPr lang="en-US" dirty="0"/>
              <a:t>]</a:t>
            </a:r>
            <a:r>
              <a:rPr lang="cs-CZ" dirty="0"/>
              <a:t> </a:t>
            </a:r>
            <a:r>
              <a:rPr lang="en-US" dirty="0"/>
              <a:t>[</a:t>
            </a:r>
            <a:r>
              <a:rPr lang="cs-CZ" dirty="0"/>
              <a:t>2014-01-17</a:t>
            </a:r>
            <a:r>
              <a:rPr lang="en-US" dirty="0"/>
              <a:t>]</a:t>
            </a:r>
            <a:r>
              <a:rPr lang="cs-CZ" dirty="0"/>
              <a:t> Dostupný na WWW: http://www.volny.cz/snbsf/Sims2.jpg</a:t>
            </a:r>
            <a:endParaRPr lang="cs-CZ" dirty="0" smtClean="0"/>
          </a:p>
          <a:p>
            <a:r>
              <a:rPr lang="cs-CZ" dirty="0" smtClean="0"/>
              <a:t>9</a:t>
            </a:r>
            <a:r>
              <a:rPr lang="cs-CZ" dirty="0"/>
              <a:t> </a:t>
            </a:r>
            <a:r>
              <a:rPr lang="cs-CZ" dirty="0" smtClean="0"/>
              <a:t>Bouček, Jan.</a:t>
            </a:r>
            <a:r>
              <a:rPr lang="en-US" dirty="0" smtClean="0"/>
              <a:t> </a:t>
            </a:r>
            <a:r>
              <a:rPr lang="cs-CZ" dirty="0" err="1"/>
              <a:t>Barfoot</a:t>
            </a:r>
            <a:r>
              <a:rPr lang="cs-CZ" dirty="0" smtClean="0"/>
              <a:t>. </a:t>
            </a:r>
            <a:r>
              <a:rPr lang="en-US" dirty="0"/>
              <a:t>[online] </a:t>
            </a:r>
            <a:r>
              <a:rPr lang="cs-CZ" dirty="0"/>
              <a:t>cit. </a:t>
            </a:r>
            <a:r>
              <a:rPr lang="en-US" dirty="0"/>
              <a:t>[</a:t>
            </a:r>
            <a:r>
              <a:rPr lang="cs-CZ" dirty="0" smtClean="0"/>
              <a:t>2002-12-08</a:t>
            </a:r>
            <a:r>
              <a:rPr lang="en-US" dirty="0"/>
              <a:t>]</a:t>
            </a:r>
            <a:r>
              <a:rPr lang="cs-CZ" dirty="0"/>
              <a:t> </a:t>
            </a:r>
            <a:r>
              <a:rPr lang="en-US" dirty="0"/>
              <a:t>[</a:t>
            </a:r>
            <a:r>
              <a:rPr lang="cs-CZ" dirty="0"/>
              <a:t>2014-01-17</a:t>
            </a:r>
            <a:r>
              <a:rPr lang="en-US" dirty="0"/>
              <a:t>]</a:t>
            </a:r>
            <a:r>
              <a:rPr lang="cs-CZ" dirty="0"/>
              <a:t> Dostupný na WWW: http://www.volny.cz/snbsf/Barfoot.jpg</a:t>
            </a:r>
            <a:endParaRPr lang="cs-CZ" dirty="0" smtClean="0"/>
          </a:p>
          <a:p>
            <a:r>
              <a:rPr lang="cs-CZ" dirty="0" smtClean="0"/>
              <a:t>10</a:t>
            </a:r>
            <a:r>
              <a:rPr lang="cs-CZ" dirty="0"/>
              <a:t> </a:t>
            </a:r>
            <a:r>
              <a:rPr lang="cs-CZ" dirty="0" smtClean="0"/>
              <a:t>Bouček, Jan.</a:t>
            </a:r>
            <a:r>
              <a:rPr lang="en-US" dirty="0" smtClean="0"/>
              <a:t> </a:t>
            </a:r>
            <a:r>
              <a:rPr lang="cs-CZ" dirty="0"/>
              <a:t>Sims3</a:t>
            </a:r>
            <a:r>
              <a:rPr lang="cs-CZ" dirty="0" smtClean="0"/>
              <a:t>. </a:t>
            </a:r>
            <a:r>
              <a:rPr lang="en-US" dirty="0"/>
              <a:t>[online] </a:t>
            </a:r>
            <a:r>
              <a:rPr lang="cs-CZ" dirty="0"/>
              <a:t>cit. </a:t>
            </a:r>
            <a:r>
              <a:rPr lang="en-US" dirty="0"/>
              <a:t>[</a:t>
            </a:r>
            <a:r>
              <a:rPr lang="cs-CZ" dirty="0" smtClean="0"/>
              <a:t>2002-12-08</a:t>
            </a:r>
            <a:r>
              <a:rPr lang="en-US" dirty="0"/>
              <a:t>]</a:t>
            </a:r>
            <a:r>
              <a:rPr lang="cs-CZ" dirty="0"/>
              <a:t> </a:t>
            </a:r>
            <a:r>
              <a:rPr lang="en-US" dirty="0"/>
              <a:t>[</a:t>
            </a:r>
            <a:r>
              <a:rPr lang="cs-CZ" dirty="0"/>
              <a:t>2014-01-17</a:t>
            </a:r>
            <a:r>
              <a:rPr lang="en-US" dirty="0"/>
              <a:t>]</a:t>
            </a:r>
            <a:r>
              <a:rPr lang="cs-CZ" dirty="0"/>
              <a:t> Dostupný na WWW: http://www.volny.cz/snbsf/Sims3.jpg</a:t>
            </a:r>
            <a:endParaRPr lang="cs-CZ" dirty="0" smtClean="0"/>
          </a:p>
          <a:p>
            <a:r>
              <a:rPr lang="cs-CZ" dirty="0" smtClean="0"/>
              <a:t>11</a:t>
            </a:r>
            <a:r>
              <a:rPr lang="cs-CZ" dirty="0"/>
              <a:t> </a:t>
            </a:r>
            <a:r>
              <a:rPr lang="cs-CZ" dirty="0" smtClean="0"/>
              <a:t>Bouček, Jan.</a:t>
            </a:r>
            <a:r>
              <a:rPr lang="en-US" dirty="0" smtClean="0"/>
              <a:t> </a:t>
            </a:r>
            <a:r>
              <a:rPr lang="cs-CZ" dirty="0"/>
              <a:t>link</a:t>
            </a:r>
            <a:r>
              <a:rPr lang="cs-CZ" dirty="0" smtClean="0"/>
              <a:t>. </a:t>
            </a:r>
            <a:r>
              <a:rPr lang="en-US" dirty="0"/>
              <a:t>[online] </a:t>
            </a:r>
            <a:r>
              <a:rPr lang="cs-CZ" dirty="0"/>
              <a:t>cit. </a:t>
            </a:r>
            <a:r>
              <a:rPr lang="en-US" dirty="0"/>
              <a:t>[</a:t>
            </a:r>
            <a:r>
              <a:rPr lang="cs-CZ" dirty="0" smtClean="0"/>
              <a:t>2002-12-08</a:t>
            </a:r>
            <a:r>
              <a:rPr lang="en-US" dirty="0"/>
              <a:t>]</a:t>
            </a:r>
            <a:r>
              <a:rPr lang="cs-CZ" dirty="0"/>
              <a:t> </a:t>
            </a:r>
            <a:r>
              <a:rPr lang="en-US" dirty="0"/>
              <a:t>[</a:t>
            </a:r>
            <a:r>
              <a:rPr lang="cs-CZ" dirty="0"/>
              <a:t>2014-01-17</a:t>
            </a:r>
            <a:r>
              <a:rPr lang="en-US" dirty="0"/>
              <a:t>]</a:t>
            </a:r>
            <a:r>
              <a:rPr lang="cs-CZ" dirty="0"/>
              <a:t> Dostupný na WWW: http://www.volny.cz/snbsf/link.jpg</a:t>
            </a:r>
            <a:endParaRPr lang="cs-CZ" dirty="0" smtClean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obrázků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64382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altLang="cs-CZ" dirty="0" err="1"/>
              <a:t>Binter</a:t>
            </a:r>
            <a:r>
              <a:rPr lang="cs-CZ" altLang="cs-CZ" dirty="0"/>
              <a:t>, Lukáš a kol. </a:t>
            </a:r>
            <a:r>
              <a:rPr lang="cs-CZ" altLang="cs-CZ" i="1" dirty="0"/>
              <a:t>Jak dokonale zvládnout snowboarding</a:t>
            </a:r>
            <a:r>
              <a:rPr lang="cs-CZ" altLang="cs-CZ" dirty="0"/>
              <a:t>. 2006. </a:t>
            </a:r>
            <a:r>
              <a:rPr lang="cs-CZ" altLang="cs-CZ" dirty="0" err="1"/>
              <a:t>Grada</a:t>
            </a:r>
            <a:r>
              <a:rPr lang="cs-CZ" altLang="cs-CZ" dirty="0"/>
              <a:t>. ISBN: 80-247-1509-0</a:t>
            </a:r>
          </a:p>
          <a:p>
            <a:pPr>
              <a:buNone/>
            </a:pPr>
            <a:endParaRPr lang="cs-CZ" altLang="cs-CZ" dirty="0"/>
          </a:p>
          <a:p>
            <a:r>
              <a:rPr lang="cs-CZ" altLang="cs-CZ" dirty="0"/>
              <a:t>Vobr, Radek. </a:t>
            </a:r>
            <a:r>
              <a:rPr lang="cs-CZ" altLang="cs-CZ" i="1" dirty="0"/>
              <a:t>Snowboarding. </a:t>
            </a:r>
            <a:r>
              <a:rPr lang="cs-CZ" altLang="cs-CZ" dirty="0"/>
              <a:t>2006. KOPP nakladatelství. ISBN: </a:t>
            </a:r>
            <a:r>
              <a:rPr lang="cs-CZ" altLang="cs-CZ" dirty="0" smtClean="0"/>
              <a:t>80-7232-296-6</a:t>
            </a:r>
          </a:p>
          <a:p>
            <a:pPr marL="45720" indent="0">
              <a:buNone/>
            </a:pPr>
            <a:endParaRPr lang="cs-CZ" altLang="cs-CZ" dirty="0" smtClean="0"/>
          </a:p>
          <a:p>
            <a:r>
              <a:rPr lang="cs-CZ" dirty="0"/>
              <a:t>BOUČEK, Jan. </a:t>
            </a:r>
            <a:r>
              <a:rPr lang="cs-CZ" i="1" dirty="0"/>
              <a:t>Prkenná historie</a:t>
            </a:r>
            <a:r>
              <a:rPr lang="cs-CZ" dirty="0"/>
              <a:t> [online]. [cit. 17.1.2014]. Dostupný na WWW: http://www.volny.cz/snbsf/ 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Použitá literatura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6904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sz="2800" b="1" dirty="0"/>
              <a:t>Popis výukového materiálu	 </a:t>
            </a:r>
            <a:endParaRPr lang="cs-CZ" sz="2800" dirty="0"/>
          </a:p>
          <a:p>
            <a:r>
              <a:rPr lang="cs-CZ" sz="2800" dirty="0"/>
              <a:t>Název: 	</a:t>
            </a:r>
            <a:r>
              <a:rPr lang="cs-CZ" sz="2800" b="1" dirty="0" smtClean="0"/>
              <a:t>Historie </a:t>
            </a:r>
            <a:r>
              <a:rPr lang="cs-CZ" sz="2800" b="1" dirty="0" smtClean="0"/>
              <a:t>snowboardingu – vývoj ve světě</a:t>
            </a:r>
            <a:endParaRPr lang="cs-CZ" sz="2800" dirty="0"/>
          </a:p>
          <a:p>
            <a:r>
              <a:rPr lang="cs-CZ" sz="2800" dirty="0"/>
              <a:t>Autor:	</a:t>
            </a:r>
            <a:r>
              <a:rPr lang="cs-CZ" sz="2800" dirty="0" smtClean="0"/>
              <a:t>Mgr</a:t>
            </a:r>
            <a:r>
              <a:rPr lang="cs-CZ" sz="2800" dirty="0"/>
              <a:t>. Luboš Veselý </a:t>
            </a:r>
          </a:p>
          <a:p>
            <a:r>
              <a:rPr lang="cs-CZ" sz="2800" dirty="0"/>
              <a:t>Datum:	</a:t>
            </a:r>
            <a:r>
              <a:rPr lang="cs-CZ" sz="2800" dirty="0" smtClean="0"/>
              <a:t>17.1.2014 </a:t>
            </a:r>
            <a:endParaRPr lang="cs-CZ" sz="2800" dirty="0"/>
          </a:p>
          <a:p>
            <a:r>
              <a:rPr lang="cs-CZ" sz="2800" dirty="0"/>
              <a:t>Obor:		</a:t>
            </a:r>
            <a:r>
              <a:rPr lang="cs-CZ" sz="2800" dirty="0" smtClean="0"/>
              <a:t>65-51-H/01 </a:t>
            </a:r>
            <a:r>
              <a:rPr lang="cs-CZ" sz="2800" dirty="0"/>
              <a:t>Kuchař, kuchařka;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65-51-H/01 </a:t>
            </a:r>
            <a:r>
              <a:rPr lang="cs-CZ" sz="2800" dirty="0"/>
              <a:t>Číšník, servírka;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66-41-L/01 </a:t>
            </a:r>
            <a:r>
              <a:rPr lang="cs-CZ" sz="2800" dirty="0"/>
              <a:t>Obchodník;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65-41-L/01 </a:t>
            </a:r>
            <a:r>
              <a:rPr lang="cs-CZ" sz="2800" dirty="0"/>
              <a:t>Gastronomie;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65-41-L/504 </a:t>
            </a:r>
            <a:r>
              <a:rPr lang="cs-CZ" sz="2800" dirty="0"/>
              <a:t>Společné stravování</a:t>
            </a:r>
          </a:p>
          <a:p>
            <a:r>
              <a:rPr lang="cs-CZ" sz="2800" dirty="0"/>
              <a:t>Ročník:	1. - 4. ročník; 1. roč. nástavbového studia</a:t>
            </a:r>
          </a:p>
          <a:p>
            <a:r>
              <a:rPr lang="cs-CZ" sz="2800" dirty="0"/>
              <a:t>Předmět:	TV</a:t>
            </a:r>
          </a:p>
          <a:p>
            <a:r>
              <a:rPr lang="cs-CZ" sz="2800" b="1" dirty="0"/>
              <a:t>Anotace výukového materiálu</a:t>
            </a:r>
            <a:endParaRPr lang="cs-CZ" sz="2800" dirty="0"/>
          </a:p>
          <a:p>
            <a:pPr marL="45720" indent="0">
              <a:buNone/>
            </a:pPr>
            <a:r>
              <a:rPr lang="cs-CZ" sz="2400" dirty="0"/>
              <a:t>Metodický materiál slouží k přednáškám na lyžařském a snowboardovém kurzu. </a:t>
            </a:r>
          </a:p>
          <a:p>
            <a:pPr marL="45720" indent="0">
              <a:buNone/>
            </a:pPr>
            <a:r>
              <a:rPr lang="cs-CZ" sz="2400" dirty="0"/>
              <a:t>Cílem je získat teoretické znalosti o pobytu na horách, které lze využít v běžném životě.</a:t>
            </a:r>
          </a:p>
          <a:p>
            <a:pPr marL="45720" indent="0">
              <a:buNone/>
            </a:pPr>
            <a:r>
              <a:rPr lang="cs-CZ" sz="2400" dirty="0"/>
              <a:t>Materiál vždy tvoří </a:t>
            </a:r>
            <a:r>
              <a:rPr lang="cs-CZ" sz="2400" dirty="0" err="1"/>
              <a:t>powerpointová</a:t>
            </a:r>
            <a:r>
              <a:rPr lang="cs-CZ" sz="2400" dirty="0"/>
              <a:t> prezentace, ověření probíhá pomocí aplikace Smart notebook nebo </a:t>
            </a:r>
            <a:r>
              <a:rPr lang="cs-CZ" sz="2400" dirty="0" err="1"/>
              <a:t>Powerpointu</a:t>
            </a:r>
            <a:r>
              <a:rPr lang="cs-CZ" sz="2400" dirty="0"/>
              <a:t>.</a:t>
            </a:r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7036176"/>
              </p:ext>
            </p:extLst>
          </p:nvPr>
        </p:nvGraphicFramePr>
        <p:xfrm>
          <a:off x="1979712" y="188640"/>
          <a:ext cx="5544616" cy="12961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8754"/>
                <a:gridCol w="4095862"/>
              </a:tblGrid>
              <a:tr h="418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Číslo projektu </a:t>
                      </a:r>
                      <a:r>
                        <a:rPr lang="cs-CZ" sz="1000" dirty="0" smtClean="0">
                          <a:effectLst/>
                        </a:rPr>
                        <a:t>školy 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CZ.1.07/1.5.00/34.0963 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38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Číslo a název šablony klíčové aktivity 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III/2 Inovace a zkvalitnění výuky prostřednictvím ICT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39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Číslo materiálu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 smtClean="0">
                          <a:effectLst/>
                        </a:rPr>
                        <a:t>VY_32_INOVACE_TV_S3_06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671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s</a:t>
            </a:r>
            <a:r>
              <a:rPr lang="cs-CZ" dirty="0" smtClean="0"/>
              <a:t>nowboardový prapředek </a:t>
            </a:r>
            <a:r>
              <a:rPr lang="cs-CZ" dirty="0" err="1" smtClean="0"/>
              <a:t>Monogleiter</a:t>
            </a:r>
            <a:r>
              <a:rPr lang="cs-CZ" dirty="0" smtClean="0"/>
              <a:t> </a:t>
            </a:r>
            <a:r>
              <a:rPr lang="cs-CZ" dirty="0" err="1" smtClean="0"/>
              <a:t>rakušana</a:t>
            </a:r>
            <a:r>
              <a:rPr lang="cs-CZ" dirty="0" smtClean="0"/>
              <a:t> </a:t>
            </a:r>
            <a:r>
              <a:rPr lang="cs-CZ" dirty="0" err="1" smtClean="0"/>
              <a:t>Toniho</a:t>
            </a:r>
            <a:r>
              <a:rPr lang="cs-CZ" dirty="0" smtClean="0"/>
              <a:t> </a:t>
            </a:r>
            <a:r>
              <a:rPr lang="cs-CZ" dirty="0" err="1" smtClean="0"/>
              <a:t>Lenhardta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6000" dirty="0" smtClean="0"/>
              <a:t>1914</a:t>
            </a:r>
            <a:endParaRPr lang="cs-CZ" sz="6000" dirty="0"/>
          </a:p>
        </p:txBody>
      </p:sp>
      <p:pic>
        <p:nvPicPr>
          <p:cNvPr id="1026" name="Picture 2" descr="http://www.volny.cz/snbsf/Prv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348880"/>
            <a:ext cx="5544616" cy="3645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2843808" y="6039160"/>
            <a:ext cx="775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1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54016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opravdový začátek snowboardingu tvoří </a:t>
            </a:r>
            <a:r>
              <a:rPr lang="cs-CZ" b="1" dirty="0" err="1" smtClean="0">
                <a:solidFill>
                  <a:schemeClr val="accent1">
                    <a:lumMod val="75000"/>
                  </a:schemeClr>
                </a:solidFill>
              </a:rPr>
              <a:t>Snurfer</a:t>
            </a:r>
            <a:endParaRPr lang="cs-CZ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cs-CZ" dirty="0"/>
              <a:t>v</a:t>
            </a:r>
            <a:r>
              <a:rPr lang="cs-CZ" dirty="0" smtClean="0"/>
              <a:t>znik ze </a:t>
            </a:r>
            <a:r>
              <a:rPr lang="cs-CZ" dirty="0"/>
              <a:t>dvou spojených lyží </a:t>
            </a:r>
            <a:r>
              <a:rPr lang="cs-CZ" dirty="0" smtClean="0"/>
              <a:t>- vyrobil </a:t>
            </a:r>
            <a:r>
              <a:rPr lang="cs-CZ" dirty="0"/>
              <a:t>- </a:t>
            </a:r>
            <a:r>
              <a:rPr lang="cs-CZ" b="1" dirty="0" err="1" smtClean="0">
                <a:solidFill>
                  <a:schemeClr val="accent1">
                    <a:lumMod val="75000"/>
                  </a:schemeClr>
                </a:solidFill>
              </a:rPr>
              <a:t>Sherman</a:t>
            </a:r>
            <a:r>
              <a:rPr lang="cs-CZ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cs-CZ" b="1" dirty="0" err="1">
                <a:solidFill>
                  <a:schemeClr val="accent1">
                    <a:lumMod val="75000"/>
                  </a:schemeClr>
                </a:solidFill>
              </a:rPr>
              <a:t>Poppen</a:t>
            </a:r>
            <a:r>
              <a:rPr lang="cs-CZ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cs-CZ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cs-CZ" dirty="0" smtClean="0"/>
              <a:t>jezdec </a:t>
            </a:r>
            <a:r>
              <a:rPr lang="cs-CZ" dirty="0"/>
              <a:t>stál na desce </a:t>
            </a:r>
            <a:r>
              <a:rPr lang="cs-CZ" dirty="0" smtClean="0"/>
              <a:t>na volno </a:t>
            </a:r>
            <a:r>
              <a:rPr lang="cs-CZ" dirty="0"/>
              <a:t>a </a:t>
            </a:r>
            <a:r>
              <a:rPr lang="cs-CZ" dirty="0" smtClean="0"/>
              <a:t>prkno řídil </a:t>
            </a:r>
            <a:r>
              <a:rPr lang="cs-CZ" dirty="0"/>
              <a:t>šňůrou přivázanou ke </a:t>
            </a:r>
            <a:r>
              <a:rPr lang="cs-CZ" dirty="0" smtClean="0"/>
              <a:t>špičce</a:t>
            </a:r>
          </a:p>
          <a:p>
            <a:r>
              <a:rPr lang="cs-CZ" dirty="0"/>
              <a:t>o</a:t>
            </a:r>
            <a:r>
              <a:rPr lang="cs-CZ" dirty="0" smtClean="0"/>
              <a:t>brovský komerční úspěch – v prvním roce výroby prodáno přes půl milionu kusů (cena 15 </a:t>
            </a:r>
            <a:r>
              <a:rPr lang="en-US" dirty="0" smtClean="0"/>
              <a:t>$</a:t>
            </a:r>
            <a:r>
              <a:rPr lang="cs-CZ" dirty="0" smtClean="0"/>
              <a:t> za kus)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6000" dirty="0" smtClean="0"/>
              <a:t>1965</a:t>
            </a:r>
            <a:endParaRPr lang="cs-CZ" sz="6000" dirty="0"/>
          </a:p>
        </p:txBody>
      </p:sp>
      <p:pic>
        <p:nvPicPr>
          <p:cNvPr id="4098" name="Picture 2" descr="http://www.volny.cz/snbsf/Histor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861048"/>
            <a:ext cx="2880320" cy="2784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323528" y="6131057"/>
            <a:ext cx="775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2</a:t>
            </a:r>
            <a:endParaRPr lang="cs-CZ" dirty="0"/>
          </a:p>
        </p:txBody>
      </p:sp>
      <p:pic>
        <p:nvPicPr>
          <p:cNvPr id="4100" name="Picture 4" descr="http://www.volny.cz/snbsf/Sherma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885677"/>
            <a:ext cx="1944216" cy="2735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ovéPole 6"/>
          <p:cNvSpPr txBox="1"/>
          <p:nvPr/>
        </p:nvSpPr>
        <p:spPr>
          <a:xfrm>
            <a:off x="3972874" y="6131057"/>
            <a:ext cx="775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3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05196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volny.cz/snbsf/Snurfer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695640"/>
            <a:ext cx="3744416" cy="4747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o</a:t>
            </a:r>
            <a:r>
              <a:rPr lang="cs-CZ" dirty="0" smtClean="0"/>
              <a:t>d </a:t>
            </a:r>
            <a:r>
              <a:rPr lang="cs-CZ" dirty="0"/>
              <a:t>roku 1968 závody na </a:t>
            </a:r>
            <a:r>
              <a:rPr lang="cs-CZ" dirty="0" err="1"/>
              <a:t>snurferech</a:t>
            </a:r>
            <a:r>
              <a:rPr lang="cs-CZ" dirty="0"/>
              <a:t>, </a:t>
            </a:r>
          </a:p>
          <a:p>
            <a:pPr marL="45720" indent="0">
              <a:buNone/>
            </a:pPr>
            <a:r>
              <a:rPr lang="cs-CZ" dirty="0"/>
              <a:t>   účastníkem </a:t>
            </a:r>
            <a:r>
              <a:rPr lang="cs-CZ" b="1" dirty="0" err="1">
                <a:solidFill>
                  <a:schemeClr val="accent1">
                    <a:lumMod val="75000"/>
                  </a:schemeClr>
                </a:solidFill>
              </a:rPr>
              <a:t>Jake</a:t>
            </a:r>
            <a:r>
              <a:rPr lang="cs-CZ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cs-CZ" b="1" dirty="0" err="1">
                <a:solidFill>
                  <a:schemeClr val="accent1">
                    <a:lumMod val="75000"/>
                  </a:schemeClr>
                </a:solidFill>
              </a:rPr>
              <a:t>Burton</a:t>
            </a:r>
            <a:endParaRPr lang="cs-CZ" b="1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Ukázky jízdy na </a:t>
            </a:r>
            <a:r>
              <a:rPr lang="cs-CZ" dirty="0" err="1" smtClean="0"/>
              <a:t>snurferu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4383734" y="6052399"/>
            <a:ext cx="775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4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5095802" y="6421731"/>
            <a:ext cx="377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Kliknutím na obrázek spustíte video.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77506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/>
              <a:t>Dimitrij </a:t>
            </a:r>
            <a:r>
              <a:rPr lang="cs-CZ" b="1" dirty="0" err="1" smtClean="0"/>
              <a:t>Milovich</a:t>
            </a:r>
            <a:r>
              <a:rPr lang="cs-CZ" b="1" dirty="0" smtClean="0"/>
              <a:t> </a:t>
            </a:r>
            <a:r>
              <a:rPr lang="cs-CZ" dirty="0" smtClean="0"/>
              <a:t>zakládá firmu </a:t>
            </a:r>
            <a:r>
              <a:rPr lang="cs-CZ" dirty="0" err="1" smtClean="0"/>
              <a:t>Winterstick</a:t>
            </a:r>
            <a:r>
              <a:rPr lang="cs-CZ" dirty="0" smtClean="0"/>
              <a:t> a vyrábí prkna      s kulatým a vlaštovčím ocasem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6000" dirty="0" smtClean="0"/>
              <a:t>1973</a:t>
            </a:r>
            <a:endParaRPr lang="cs-CZ" sz="6000" dirty="0"/>
          </a:p>
        </p:txBody>
      </p:sp>
      <p:pic>
        <p:nvPicPr>
          <p:cNvPr id="6146" name="Picture 2" descr="http://www.volny.cz/snbsf/Hispict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564904"/>
            <a:ext cx="3456384" cy="3815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volny.cz/snbsf/Hispict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565058"/>
            <a:ext cx="3600400" cy="380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755576" y="6380752"/>
            <a:ext cx="775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</a:t>
            </a:r>
            <a:r>
              <a:rPr lang="cs-CZ" dirty="0"/>
              <a:t>5</a:t>
            </a:r>
          </a:p>
        </p:txBody>
      </p:sp>
      <p:sp>
        <p:nvSpPr>
          <p:cNvPr id="7" name="TextovéPole 6"/>
          <p:cNvSpPr txBox="1"/>
          <p:nvPr/>
        </p:nvSpPr>
        <p:spPr>
          <a:xfrm>
            <a:off x="5004048" y="6380752"/>
            <a:ext cx="775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6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12024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</a:t>
            </a:r>
            <a:r>
              <a:rPr lang="cs-CZ" dirty="0" smtClean="0"/>
              <a:t>růlomový rok snowboardingu</a:t>
            </a:r>
          </a:p>
          <a:p>
            <a:r>
              <a:rPr lang="cs-CZ" dirty="0" err="1" smtClean="0">
                <a:solidFill>
                  <a:schemeClr val="accent1">
                    <a:lumMod val="75000"/>
                  </a:schemeClr>
                </a:solidFill>
              </a:rPr>
              <a:t>Jake</a:t>
            </a:r>
            <a:r>
              <a:rPr lang="cs-CZ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cs-CZ" dirty="0" err="1" smtClean="0">
                <a:solidFill>
                  <a:schemeClr val="accent1">
                    <a:lumMod val="75000"/>
                  </a:schemeClr>
                </a:solidFill>
              </a:rPr>
              <a:t>Burton</a:t>
            </a:r>
            <a:r>
              <a:rPr lang="cs-CZ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cs-CZ" dirty="0" smtClean="0"/>
              <a:t>vítězí v závodech na </a:t>
            </a:r>
            <a:r>
              <a:rPr lang="cs-CZ" dirty="0" err="1" smtClean="0"/>
              <a:t>snurferu</a:t>
            </a:r>
            <a:r>
              <a:rPr lang="cs-CZ" dirty="0" smtClean="0"/>
              <a:t> na vlastním laminátovém prkně s gumovým vázáním</a:t>
            </a:r>
          </a:p>
          <a:p>
            <a:r>
              <a:rPr lang="cs-CZ" dirty="0"/>
              <a:t>s</a:t>
            </a:r>
            <a:r>
              <a:rPr lang="cs-CZ" dirty="0" smtClean="0"/>
              <a:t>ám začíná tato prkna prodávat za </a:t>
            </a:r>
            <a:r>
              <a:rPr lang="cs-CZ" dirty="0" smtClean="0">
                <a:solidFill>
                  <a:schemeClr val="accent1">
                    <a:lumMod val="75000"/>
                  </a:schemeClr>
                </a:solidFill>
              </a:rPr>
              <a:t>88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$</a:t>
            </a:r>
            <a:endParaRPr lang="cs-CZ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cs-CZ" dirty="0" smtClean="0"/>
              <a:t>konkuruje mu Tom </a:t>
            </a:r>
            <a:r>
              <a:rPr lang="cs-CZ" dirty="0" err="1" smtClean="0"/>
              <a:t>Sims</a:t>
            </a:r>
            <a:r>
              <a:rPr lang="cs-CZ" dirty="0" smtClean="0"/>
              <a:t> se svými modely za </a:t>
            </a:r>
            <a:r>
              <a:rPr lang="cs-CZ" dirty="0" smtClean="0">
                <a:solidFill>
                  <a:schemeClr val="accent1">
                    <a:lumMod val="75000"/>
                  </a:schemeClr>
                </a:solidFill>
              </a:rPr>
              <a:t>40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$</a:t>
            </a:r>
            <a:endParaRPr lang="cs-CZ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45720" indent="0">
              <a:buNone/>
            </a:pP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6000" dirty="0" smtClean="0"/>
              <a:t>1977</a:t>
            </a:r>
            <a:endParaRPr lang="cs-CZ" sz="6000" dirty="0"/>
          </a:p>
        </p:txBody>
      </p:sp>
      <p:pic>
        <p:nvPicPr>
          <p:cNvPr id="7172" name="Picture 4" descr="http://www.volny.cz/snbsf/Brt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645024"/>
            <a:ext cx="3992817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www.volny.cz/snbsf/Sims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3152" y="980728"/>
            <a:ext cx="1319014" cy="5698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ovéPole 6"/>
          <p:cNvSpPr txBox="1"/>
          <p:nvPr/>
        </p:nvSpPr>
        <p:spPr>
          <a:xfrm>
            <a:off x="755576" y="6196086"/>
            <a:ext cx="775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</a:t>
            </a:r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8" name="TextovéPole 7"/>
          <p:cNvSpPr txBox="1"/>
          <p:nvPr/>
        </p:nvSpPr>
        <p:spPr>
          <a:xfrm>
            <a:off x="6732240" y="6310215"/>
            <a:ext cx="775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</a:t>
            </a:r>
            <a:r>
              <a:rPr lang="cs-CZ" dirty="0" smtClean="0"/>
              <a:t>8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81052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</a:t>
            </a:r>
            <a:r>
              <a:rPr lang="cs-CZ" dirty="0" smtClean="0"/>
              <a:t>rvní modely </a:t>
            </a:r>
            <a:r>
              <a:rPr lang="cs-CZ" dirty="0" err="1" smtClean="0"/>
              <a:t>freestylových</a:t>
            </a:r>
            <a:r>
              <a:rPr lang="cs-CZ" dirty="0" smtClean="0"/>
              <a:t> prken předvedl </a:t>
            </a:r>
            <a:r>
              <a:rPr lang="cs-CZ" dirty="0" err="1" smtClean="0"/>
              <a:t>Chuck</a:t>
            </a:r>
            <a:r>
              <a:rPr lang="cs-CZ" dirty="0" smtClean="0"/>
              <a:t> </a:t>
            </a:r>
            <a:r>
              <a:rPr lang="cs-CZ" dirty="0" err="1" smtClean="0"/>
              <a:t>Barfoot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6000" dirty="0" smtClean="0"/>
              <a:t>1978 - 1980</a:t>
            </a:r>
            <a:endParaRPr lang="cs-CZ" sz="6000" dirty="0"/>
          </a:p>
        </p:txBody>
      </p:sp>
      <p:pic>
        <p:nvPicPr>
          <p:cNvPr id="8194" name="Picture 2" descr="http://www.volny.cz/snbsf/Barfoo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865363" y="-40825"/>
            <a:ext cx="1368152" cy="6147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www.volny.cz/snbsf/Sims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768968" y="1927775"/>
            <a:ext cx="1547075" cy="613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1475656" y="5828102"/>
            <a:ext cx="908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10</a:t>
            </a:r>
            <a:endParaRPr lang="cs-CZ" dirty="0"/>
          </a:p>
        </p:txBody>
      </p:sp>
      <p:sp>
        <p:nvSpPr>
          <p:cNvPr id="7" name="TextovéPole 6"/>
          <p:cNvSpPr txBox="1"/>
          <p:nvPr/>
        </p:nvSpPr>
        <p:spPr>
          <a:xfrm>
            <a:off x="1495997" y="3717034"/>
            <a:ext cx="775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</a:t>
            </a:r>
            <a:r>
              <a:rPr lang="cs-CZ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137544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snowboarding považován za sebevražedný sport</a:t>
            </a:r>
          </a:p>
          <a:p>
            <a:r>
              <a:rPr lang="cs-CZ" dirty="0"/>
              <a:t>v</a:t>
            </a:r>
            <a:r>
              <a:rPr lang="cs-CZ" dirty="0" smtClean="0"/>
              <a:t>ětšina amerických pojišťoven stále omezovala rozvoj snowboardingu</a:t>
            </a:r>
          </a:p>
          <a:p>
            <a:r>
              <a:rPr lang="cs-CZ" dirty="0"/>
              <a:t>p</a:t>
            </a:r>
            <a:r>
              <a:rPr lang="cs-CZ" dirty="0" smtClean="0"/>
              <a:t>ouze 7% středisek v USA povolovalo jízdu na sněžném prkně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6000" dirty="0" smtClean="0"/>
              <a:t>1985</a:t>
            </a:r>
            <a:endParaRPr lang="cs-CZ" sz="6000" dirty="0"/>
          </a:p>
        </p:txBody>
      </p:sp>
      <p:pic>
        <p:nvPicPr>
          <p:cNvPr id="9218" name="Picture 2" descr="http://www.volny.cz/snbsf/lin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342142"/>
            <a:ext cx="6484368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323528" y="6069154"/>
            <a:ext cx="910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11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48529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Šablona návrhu s tikajícími hodinami">
  <a:themeElements>
    <a:clrScheme name="Motiv systému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tiv systému Offic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tiv systému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iv systému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iv systému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iv systému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iv systému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iv systému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tiv systému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tiv systému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tiv systému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tiv systému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tiv systému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tiv systému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řížka">
  <a:themeElements>
    <a:clrScheme name="Mřížka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Mřížka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Mřížka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 návrhu s tikajícími hodinami</Template>
  <TotalTime>718</TotalTime>
  <Words>629</Words>
  <Application>Microsoft Office PowerPoint</Application>
  <PresentationFormat>Předvádění na obrazovce (4:3)</PresentationFormat>
  <Paragraphs>82</Paragraphs>
  <Slides>12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2</vt:i4>
      </vt:variant>
      <vt:variant>
        <vt:lpstr>Nadpisy snímků</vt:lpstr>
      </vt:variant>
      <vt:variant>
        <vt:i4>12</vt:i4>
      </vt:variant>
    </vt:vector>
  </HeadingPairs>
  <TitlesOfParts>
    <vt:vector size="14" baseType="lpstr">
      <vt:lpstr>Šablona návrhu s tikajícími hodinami</vt:lpstr>
      <vt:lpstr>Mřížka</vt:lpstr>
      <vt:lpstr>Historie snowboardingu – vývoj ve světě</vt:lpstr>
      <vt:lpstr>Prezentace aplikace PowerPoint</vt:lpstr>
      <vt:lpstr>1914</vt:lpstr>
      <vt:lpstr>1965</vt:lpstr>
      <vt:lpstr>Ukázky jízdy na snurferu</vt:lpstr>
      <vt:lpstr>1973</vt:lpstr>
      <vt:lpstr>1977</vt:lpstr>
      <vt:lpstr>1978 - 1980</vt:lpstr>
      <vt:lpstr>1985</vt:lpstr>
      <vt:lpstr>První mistrovství světa</vt:lpstr>
      <vt:lpstr>Zdroje obrázků</vt:lpstr>
      <vt:lpstr>Použitá literatura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Historie snowboardingu – vývoj ve světě</dc:title>
  <dc:creator>Veronika</dc:creator>
  <cp:lastModifiedBy>Veronika Veselá</cp:lastModifiedBy>
  <cp:revision>64</cp:revision>
  <dcterms:created xsi:type="dcterms:W3CDTF">2012-08-13T11:44:21Z</dcterms:created>
  <dcterms:modified xsi:type="dcterms:W3CDTF">2014-01-17T16:59:57Z</dcterms:modified>
</cp:coreProperties>
</file>