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94" r:id="rId2"/>
    <p:sldId id="257" r:id="rId3"/>
    <p:sldId id="258" r:id="rId4"/>
    <p:sldId id="271" r:id="rId5"/>
    <p:sldId id="260" r:id="rId6"/>
    <p:sldId id="284" r:id="rId7"/>
    <p:sldId id="262" r:id="rId8"/>
    <p:sldId id="285" r:id="rId9"/>
    <p:sldId id="264" r:id="rId10"/>
    <p:sldId id="286" r:id="rId11"/>
    <p:sldId id="266" r:id="rId12"/>
    <p:sldId id="287" r:id="rId13"/>
    <p:sldId id="268" r:id="rId14"/>
    <p:sldId id="288" r:id="rId15"/>
    <p:sldId id="270" r:id="rId16"/>
    <p:sldId id="289" r:id="rId17"/>
    <p:sldId id="278" r:id="rId18"/>
    <p:sldId id="290" r:id="rId19"/>
    <p:sldId id="279" r:id="rId20"/>
    <p:sldId id="291" r:id="rId21"/>
    <p:sldId id="280" r:id="rId22"/>
    <p:sldId id="292" r:id="rId23"/>
    <p:sldId id="283" r:id="rId24"/>
    <p:sldId id="293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C4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5B43A23-5CF7-4293-B3DC-DA461F841306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8C9E6BF-AC3C-49C7-A1DC-25EF7F4F7C9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miley-Dance.gif?uselang=cs" TargetMode="External"/><Relationship Id="rId2" Type="http://schemas.openxmlformats.org/officeDocument/2006/relationships/hyperlink" Target="http://commons.wikimedia.org/wiki/File:Smiley-Finger.gif?uselang=cs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556792"/>
            <a:ext cx="7772400" cy="403244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2400" b="1" dirty="0"/>
              <a:t>Popis výukového materiálu	 </a:t>
            </a:r>
            <a:endParaRPr lang="cs-CZ" sz="2400" dirty="0"/>
          </a:p>
          <a:p>
            <a:r>
              <a:rPr lang="cs-CZ" sz="2400" dirty="0"/>
              <a:t>Název: 	</a:t>
            </a:r>
            <a:r>
              <a:rPr lang="cs-CZ" sz="2400" dirty="0" smtClean="0"/>
              <a:t>	</a:t>
            </a:r>
            <a:r>
              <a:rPr lang="cs-CZ" sz="2400" b="1" dirty="0" smtClean="0"/>
              <a:t>Historie lyžování v Čechách a ve světě</a:t>
            </a:r>
            <a:endParaRPr lang="cs-CZ" sz="2400" dirty="0"/>
          </a:p>
          <a:p>
            <a:r>
              <a:rPr lang="cs-CZ" sz="2400" dirty="0"/>
              <a:t>Autor:		Mgr. Luboš Veselý </a:t>
            </a:r>
          </a:p>
          <a:p>
            <a:r>
              <a:rPr lang="cs-CZ" sz="2400" dirty="0"/>
              <a:t>Datum:	</a:t>
            </a:r>
            <a:r>
              <a:rPr lang="cs-CZ" sz="2400" dirty="0" smtClean="0"/>
              <a:t>	3.2.2014</a:t>
            </a:r>
            <a:endParaRPr lang="cs-CZ" sz="2400" dirty="0"/>
          </a:p>
          <a:p>
            <a:r>
              <a:rPr lang="cs-CZ" sz="2000" dirty="0"/>
              <a:t>Obor:		</a:t>
            </a:r>
            <a:r>
              <a:rPr lang="cs-CZ" sz="2000" dirty="0" smtClean="0"/>
              <a:t>65-51-H/01 </a:t>
            </a:r>
            <a:r>
              <a:rPr lang="cs-CZ" sz="2000" dirty="0"/>
              <a:t>Kuchař, kuchařka; </a:t>
            </a:r>
          </a:p>
          <a:p>
            <a:pPr marL="68580" indent="0">
              <a:buNone/>
            </a:pPr>
            <a:r>
              <a:rPr lang="cs-CZ" sz="2000" dirty="0"/>
              <a:t>		</a:t>
            </a:r>
            <a:r>
              <a:rPr lang="cs-CZ" sz="2000" dirty="0" smtClean="0"/>
              <a:t>65-51-H/01 </a:t>
            </a:r>
            <a:r>
              <a:rPr lang="cs-CZ" sz="2000" dirty="0"/>
              <a:t>Číšník, servírka; </a:t>
            </a:r>
          </a:p>
          <a:p>
            <a:pPr marL="68580" indent="0">
              <a:buNone/>
            </a:pPr>
            <a:r>
              <a:rPr lang="cs-CZ" sz="2000" dirty="0"/>
              <a:t>		</a:t>
            </a:r>
            <a:r>
              <a:rPr lang="cs-CZ" sz="2000" dirty="0" smtClean="0"/>
              <a:t>66-41-L/01 </a:t>
            </a:r>
            <a:r>
              <a:rPr lang="cs-CZ" sz="2000" dirty="0"/>
              <a:t>Obchodník; </a:t>
            </a:r>
          </a:p>
          <a:p>
            <a:pPr marL="68580" indent="0">
              <a:buNone/>
            </a:pPr>
            <a:r>
              <a:rPr lang="cs-CZ" sz="2000" dirty="0"/>
              <a:t>		</a:t>
            </a:r>
            <a:r>
              <a:rPr lang="cs-CZ" sz="2000" dirty="0" smtClean="0"/>
              <a:t>65-41-L/01 </a:t>
            </a:r>
            <a:r>
              <a:rPr lang="cs-CZ" sz="2000" dirty="0"/>
              <a:t>Gastronomie; </a:t>
            </a:r>
          </a:p>
          <a:p>
            <a:pPr marL="68580" indent="0">
              <a:buNone/>
            </a:pPr>
            <a:r>
              <a:rPr lang="cs-CZ" sz="2000" dirty="0"/>
              <a:t>		</a:t>
            </a:r>
            <a:r>
              <a:rPr lang="cs-CZ" sz="2000" dirty="0" smtClean="0"/>
              <a:t>65-41-L/504 </a:t>
            </a:r>
            <a:r>
              <a:rPr lang="cs-CZ" sz="2000" dirty="0"/>
              <a:t>Společné stravování</a:t>
            </a:r>
          </a:p>
          <a:p>
            <a:r>
              <a:rPr lang="cs-CZ" sz="2400" dirty="0"/>
              <a:t>Ročník:	</a:t>
            </a:r>
            <a:r>
              <a:rPr lang="cs-CZ" sz="2400" dirty="0" smtClean="0"/>
              <a:t>	1</a:t>
            </a:r>
            <a:r>
              <a:rPr lang="cs-CZ" sz="2400" dirty="0"/>
              <a:t>. - 4. ročník; 1. roč. nástavbového studia</a:t>
            </a:r>
          </a:p>
          <a:p>
            <a:r>
              <a:rPr lang="cs-CZ" sz="2400" dirty="0"/>
              <a:t>Předmět:	TV</a:t>
            </a:r>
          </a:p>
          <a:p>
            <a:r>
              <a:rPr lang="cs-CZ" sz="2400" b="1" dirty="0"/>
              <a:t>Anotace výukového materiálu</a:t>
            </a:r>
            <a:endParaRPr lang="cs-CZ" sz="2400" dirty="0"/>
          </a:p>
          <a:p>
            <a:r>
              <a:rPr lang="cs-CZ" sz="2000" dirty="0"/>
              <a:t>Metodický materiál slouží k přednáškám na lyžařském a snowboardovém kurzu. </a:t>
            </a:r>
          </a:p>
          <a:p>
            <a:r>
              <a:rPr lang="cs-CZ" sz="2000" dirty="0"/>
              <a:t>Cílem je získat teoretické znalosti o pobytu na horách, které lze využít v běžném životě.</a:t>
            </a:r>
          </a:p>
          <a:p>
            <a:r>
              <a:rPr lang="cs-CZ" sz="2000" dirty="0"/>
              <a:t>Materiál vždy tvoří </a:t>
            </a:r>
            <a:r>
              <a:rPr lang="cs-CZ" sz="2000" dirty="0" err="1"/>
              <a:t>powerpointová</a:t>
            </a:r>
            <a:r>
              <a:rPr lang="cs-CZ" sz="2000" dirty="0"/>
              <a:t> prezentace, ověření probíhá pomocí aplikace Smart notebook nebo </a:t>
            </a:r>
            <a:r>
              <a:rPr lang="cs-CZ" sz="2000" dirty="0" err="1"/>
              <a:t>Powerpointu</a:t>
            </a:r>
            <a:r>
              <a:rPr lang="cs-CZ" sz="2000" dirty="0"/>
              <a:t>.</a:t>
            </a:r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905562"/>
              </p:ext>
            </p:extLst>
          </p:nvPr>
        </p:nvGraphicFramePr>
        <p:xfrm>
          <a:off x="1655676" y="116632"/>
          <a:ext cx="5544616" cy="12961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8754"/>
                <a:gridCol w="4095862"/>
              </a:tblGrid>
              <a:tr h="418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projektu </a:t>
                      </a:r>
                      <a:r>
                        <a:rPr lang="cs-CZ" sz="1000" dirty="0" smtClean="0">
                          <a:effectLst/>
                        </a:rPr>
                        <a:t>školy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CZ.1.07/1.5.00/34.0963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38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Číslo a název šablony klíčové aktivity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III/2 Inovace a zkvalitnění výuky prostřednictvím ICT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</a:rPr>
                        <a:t>VY_32_INOVACE_TV_S3_10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301207"/>
            <a:ext cx="5184576" cy="126670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8237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1800" dirty="0" smtClean="0">
                <a:solidFill>
                  <a:srgbClr val="C00000"/>
                </a:solidFill>
              </a:rPr>
              <a:t>V rámečcích jsou napsána tvrzení o historii lyžování v Čechách i ve světě. Rozhodněte, které tvrzení je správné. </a:t>
            </a:r>
            <a:r>
              <a:rPr lang="cs-CZ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Klikněte vždy na příslušný rámeček!!! </a:t>
            </a:r>
            <a:r>
              <a:rPr lang="cs-CZ" sz="1800" dirty="0" smtClean="0">
                <a:solidFill>
                  <a:srgbClr val="C00000"/>
                </a:solidFill>
              </a:rPr>
              <a:t>V případě špatné odpovědi, budete upozorněni, vraťte se tedy zpět a zkuste odpovědět znovu.</a:t>
            </a:r>
            <a:endParaRPr lang="cs-CZ" sz="18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321297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2420888"/>
            <a:ext cx="2232248" cy="258532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Přímým předkem lyžování jsou sněžnice, měly za úkol chránit nohu a zvětšit její plochu pro usnadnění chůze ve sněhu, ale i v mokřadech a v bahnitém terénu.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12160" y="2573288"/>
            <a:ext cx="2232248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Přímým předkem lyžování jsou dlouhá dřevěná prkna, která usnadňovala pošťákům práci při doručování dopisů.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31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24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811977"/>
            <a:ext cx="2232248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První zmínky o </a:t>
            </a:r>
            <a:r>
              <a:rPr lang="cs-CZ" dirty="0" err="1" smtClean="0"/>
              <a:t>předsportovním</a:t>
            </a:r>
            <a:r>
              <a:rPr lang="cs-CZ" dirty="0" smtClean="0"/>
              <a:t> využití lyží zasahují do 4. století před n. l. , sněžnice využívaly kavkazské národy. 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02347" y="4088975"/>
            <a:ext cx="2232248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Dříve než lyže mongolské národy začaly využívat prkno podobné snowboardu.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08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8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914830"/>
            <a:ext cx="2232248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Podle jeskynních maleb usuzujeme, že už v 7. století př. n. l. uspořádali první lyžařské závody.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12160" y="3914830"/>
            <a:ext cx="2232248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Kolem roku 500 př. n. l byli nalezeny lyže s vyobrazením zvířat používané pro lov. 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8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797091"/>
            <a:ext cx="2232248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Od 16. století máme doklady o lyžování především ve Skandinávii. Olaf </a:t>
            </a:r>
            <a:r>
              <a:rPr lang="cs-CZ" dirty="0" err="1" smtClean="0"/>
              <a:t>Magnus</a:t>
            </a:r>
            <a:r>
              <a:rPr lang="cs-CZ" dirty="0" smtClean="0"/>
              <a:t> popisuje závody a soutěže lyžařů.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5994165" y="3802007"/>
            <a:ext cx="2232248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 16. století používali Husité lyže při přesunech v zimním terénu pod vedením Jana Žižky z Trocnova.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8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176166"/>
            <a:ext cx="2232248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Zakladateli telemarské školy lyžování jsou pašeráci na česko-německé hranici.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12160" y="3197902"/>
            <a:ext cx="2232248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Kromě lovu a prosté dopravy lidí i nákladu sloužily lyže také k vojenským účelům. Pořádali se telemarské soutěže v lyžování v údolí Telemark - počátek moderního lyžování.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8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176166"/>
            <a:ext cx="2232248" cy="258532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Spolu s lyžemi se až do 19. století používala jen jedna dlouhá hůl. Sloužila jako opora při jízdě a zatáčení, k brždění i jako zbraň. Dvě hole začali používat až se sportovním využitím lyží.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12160" y="3197902"/>
            <a:ext cx="2232248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Spolu s lyžemi se až do 19. století používala jen jedna dlouhá hůl.  Po příchodu Tatarů do severní Evropy se staly výhodnější v boji dvě hole, proto se od té doby používají.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8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176166"/>
            <a:ext cx="2232248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Jan Ámos Komenský je významným propagátorem lyžování v Čechách. Lyže přivezl ze svých cest do Ruska a Polska. 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12160" y="3000434"/>
            <a:ext cx="2232248" cy="258532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Josef Rössler-</a:t>
            </a:r>
            <a:r>
              <a:rPr lang="cs-CZ" dirty="0" err="1" smtClean="0"/>
              <a:t>Ořovský</a:t>
            </a:r>
            <a:r>
              <a:rPr lang="cs-CZ" dirty="0" smtClean="0"/>
              <a:t> je významnou osobností začátků českého sportu. Byl průkopníkem a organizátorem mnoha sportovních odvětví. Založil </a:t>
            </a:r>
            <a:r>
              <a:rPr lang="cs-CZ" dirty="0" smtClean="0"/>
              <a:t>první lyžařský kroužek při bruslařském spolku v Praze.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8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176166"/>
            <a:ext cx="2232248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První veřejná jízda na lyžích v Čechách se uskutečnila na hoře Říp pod vedením Jana Ámose Komenského v roce 1645. 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12160" y="3197902"/>
            <a:ext cx="2232248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První veřejná jízda na lyžích v Čechách se uskutečnila na Václavském náměstí v Praze v roce 1887.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54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176166"/>
            <a:ext cx="2232248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Československo založilo mezinárodní organizaci lyžařů při olympijských hrách v Chamonix pod názvem IASA, předsedou této organizace byl hrabě Jan </a:t>
            </a:r>
            <a:r>
              <a:rPr lang="cs-CZ" dirty="0" err="1" smtClean="0"/>
              <a:t>Harrach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12160" y="3277433"/>
            <a:ext cx="2232248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FIS je hlavní mezinárodní organizace lyžařských sportů. Byla založena roku 1924 ve francouzském městě Chamonix  národními reprezentacemi 14 států včetně Československa.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54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 – pokračuj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3707904" y="4293096"/>
            <a:ext cx="1800200" cy="792088"/>
          </a:xfrm>
          <a:prstGeom prst="left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176166"/>
            <a:ext cx="2232248" cy="258532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Poprvé bylo zařazeno lyžování jako soutěžní disciplína do týdne zimních sportů jako ukázka na olympijských hrách v Chamonix v roce 1924. Od dalších ZOH už bylo lyžování zařazeno do programu.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012160" y="3197902"/>
            <a:ext cx="2232248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Poprvé se objevilo lyžování jako součást zimní olympiády v Krkonoších v roce 1900. Šéf olympijského výboru Josef </a:t>
            </a:r>
            <a:r>
              <a:rPr lang="cs-CZ" dirty="0" smtClean="0"/>
              <a:t>Rössler-</a:t>
            </a:r>
            <a:r>
              <a:rPr lang="cs-CZ" dirty="0" err="1" smtClean="0"/>
              <a:t>Ořovský</a:t>
            </a:r>
            <a:r>
              <a:rPr lang="cs-CZ" dirty="0" smtClean="0"/>
              <a:t> sám závodil ve skocích na lyžích v Harrachově.</a:t>
            </a:r>
            <a:endParaRPr lang="cs-CZ" dirty="0"/>
          </a:p>
        </p:txBody>
      </p:sp>
      <p:pic>
        <p:nvPicPr>
          <p:cNvPr id="15362" name="Picture 2" descr="File:Smiley-Dan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5" y="1603036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hnutá šipka nahoru 3">
            <a:hlinkClick r:id="rId2" action="ppaction://hlinksldjump"/>
          </p:cNvPr>
          <p:cNvSpPr/>
          <p:nvPr/>
        </p:nvSpPr>
        <p:spPr>
          <a:xfrm>
            <a:off x="6891632" y="5029349"/>
            <a:ext cx="1656184" cy="936104"/>
          </a:xfrm>
          <a:prstGeom prst="curvedUp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6165304"/>
            <a:ext cx="4284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Vrať se o krok zpět a zkus odpovědět znovu.</a:t>
            </a:r>
            <a:endParaRPr lang="cs-CZ" dirty="0"/>
          </a:p>
        </p:txBody>
      </p:sp>
      <p:pic>
        <p:nvPicPr>
          <p:cNvPr id="2054" name="Picture 6" descr="File:Smiley-Fing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4176464" cy="352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54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Výborně.</a:t>
            </a:r>
            <a:endParaRPr lang="cs-CZ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j0214098.wav">
            <a:hlinkClick r:id="" action="ppaction://media"/>
          </p:cNvPr>
          <p:cNvPicPr>
            <a:picLocks noGrp="1" noChangeAspect="1"/>
          </p:cNvPicPr>
          <p:nvPr>
            <p:ph sz="quarter"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95800" y="3429000"/>
            <a:ext cx="609600" cy="609600"/>
          </a:xfrm>
        </p:spPr>
      </p:pic>
      <p:pic>
        <p:nvPicPr>
          <p:cNvPr id="4" name="Picture 2" descr="File:Smiley-Danc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2400858" cy="20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  	</a:t>
            </a:r>
            <a:r>
              <a:rPr lang="cs-CZ" dirty="0" err="1" smtClean="0"/>
              <a:t>Krabat</a:t>
            </a:r>
            <a:r>
              <a:rPr lang="cs-CZ" dirty="0" smtClean="0"/>
              <a:t> der </a:t>
            </a:r>
            <a:r>
              <a:rPr lang="cs-CZ" dirty="0" err="1" smtClean="0"/>
              <a:t>Zauberlehrling</a:t>
            </a:r>
            <a:r>
              <a:rPr lang="cs-CZ" dirty="0" smtClean="0"/>
              <a:t>. </a:t>
            </a:r>
            <a:r>
              <a:rPr lang="cs-CZ" dirty="0" err="1" smtClean="0"/>
              <a:t>Smiley</a:t>
            </a:r>
            <a:r>
              <a:rPr lang="cs-CZ" dirty="0" smtClean="0"/>
              <a:t>-Finger. </a:t>
            </a:r>
            <a:r>
              <a:rPr lang="en-US" dirty="0" smtClean="0"/>
              <a:t>[online] </a:t>
            </a:r>
            <a:r>
              <a:rPr lang="cs-CZ" dirty="0" smtClean="0"/>
              <a:t>cit. </a:t>
            </a:r>
            <a:r>
              <a:rPr lang="en-US" dirty="0" smtClean="0"/>
              <a:t>[</a:t>
            </a:r>
            <a:r>
              <a:rPr lang="cs-CZ" dirty="0" smtClean="0"/>
              <a:t>2013-06-23</a:t>
            </a:r>
            <a:r>
              <a:rPr lang="en-US" dirty="0" smtClean="0"/>
              <a:t>]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2014-02-03</a:t>
            </a:r>
            <a:r>
              <a:rPr lang="en-US" dirty="0" smtClean="0"/>
              <a:t>]</a:t>
            </a:r>
            <a:r>
              <a:rPr lang="cs-CZ" dirty="0" smtClean="0"/>
              <a:t>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 </a:t>
            </a:r>
            <a:r>
              <a:rPr lang="cs-CZ" dirty="0" smtClean="0">
                <a:hlinkClick r:id="rId2"/>
              </a:rPr>
              <a:t>http://commons.wikimedia.org/wiki/File:Smiley-Finger.gif?uselang=cs</a:t>
            </a:r>
            <a:endParaRPr lang="cs-CZ" dirty="0" smtClean="0"/>
          </a:p>
          <a:p>
            <a:r>
              <a:rPr lang="cs-CZ" dirty="0" smtClean="0"/>
              <a:t>2 	</a:t>
            </a:r>
            <a:r>
              <a:rPr lang="cs-CZ" dirty="0" err="1" smtClean="0"/>
              <a:t>Krabat</a:t>
            </a:r>
            <a:r>
              <a:rPr lang="cs-CZ" dirty="0" smtClean="0"/>
              <a:t> </a:t>
            </a:r>
            <a:r>
              <a:rPr lang="cs-CZ" dirty="0"/>
              <a:t>der </a:t>
            </a:r>
            <a:r>
              <a:rPr lang="cs-CZ" dirty="0" err="1"/>
              <a:t>Zauberlehrling</a:t>
            </a:r>
            <a:r>
              <a:rPr lang="cs-CZ" dirty="0"/>
              <a:t>. </a:t>
            </a:r>
            <a:r>
              <a:rPr lang="cs-CZ" dirty="0" err="1" smtClean="0"/>
              <a:t>Smiley</a:t>
            </a:r>
            <a:r>
              <a:rPr lang="cs-CZ" dirty="0" smtClean="0"/>
              <a:t>-Dance. </a:t>
            </a:r>
            <a:r>
              <a:rPr lang="en-US" dirty="0"/>
              <a:t>[online] </a:t>
            </a:r>
            <a:r>
              <a:rPr lang="cs-CZ" dirty="0"/>
              <a:t>cit. </a:t>
            </a:r>
            <a:r>
              <a:rPr lang="en-US" dirty="0"/>
              <a:t>[</a:t>
            </a:r>
            <a:r>
              <a:rPr lang="cs-CZ" dirty="0"/>
              <a:t>2013-06-23</a:t>
            </a:r>
            <a:r>
              <a:rPr lang="en-US" dirty="0"/>
              <a:t>]</a:t>
            </a:r>
            <a:r>
              <a:rPr lang="cs-CZ" dirty="0"/>
              <a:t> </a:t>
            </a:r>
            <a:r>
              <a:rPr lang="en-US" dirty="0"/>
              <a:t>[</a:t>
            </a:r>
            <a:r>
              <a:rPr lang="cs-CZ" dirty="0"/>
              <a:t>2014-02-03</a:t>
            </a:r>
            <a:r>
              <a:rPr lang="en-US" dirty="0"/>
              <a:t>]</a:t>
            </a:r>
            <a:r>
              <a:rPr lang="cs-CZ" dirty="0"/>
              <a:t>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commons.wikimedia.org/wiki/File:Smiley-Dance.gif?uselang=cs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143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NEZNÁMÝ. </a:t>
            </a:r>
            <a:r>
              <a:rPr lang="cs-CZ" i="1" dirty="0"/>
              <a:t>Lyžování</a:t>
            </a:r>
            <a:r>
              <a:rPr lang="cs-CZ" dirty="0"/>
              <a:t> [online]. [cit. 3.2.2014]. Dostupný na WWW: http://cs.wikipedia.org/wiki/Ly%C5%BEov%C3%A1n%C3%AD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329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257</TotalTime>
  <Words>711</Words>
  <Application>Microsoft Office PowerPoint</Application>
  <PresentationFormat>Předvádění na obrazovce (4:3)</PresentationFormat>
  <Paragraphs>77</Paragraphs>
  <Slides>24</Slides>
  <Notes>0</Notes>
  <HiddenSlides>10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Jmění</vt:lpstr>
      <vt:lpstr>Prezentace aplikace PowerPoint</vt:lpstr>
      <vt:lpstr>V rámečcích jsou napsána tvrzení o historii lyžování v Čechách i ve světě. Rozhodněte, které tvrzení je správné. Klikněte vždy na příslušný rámeček!!! V případě špatné odpovědi, budete upozorněni, vraťte se tedy zpět a zkuste odpovědět znovu.</vt:lpstr>
      <vt:lpstr>Špatná odpověď</vt:lpstr>
      <vt:lpstr>Správná odpověď – pokračuj</vt:lpstr>
      <vt:lpstr>Špatná odpověď</vt:lpstr>
      <vt:lpstr>Správná odpověď – pokračuj</vt:lpstr>
      <vt:lpstr>Špatná odpověď</vt:lpstr>
      <vt:lpstr>Správná odpověď – pokračuj</vt:lpstr>
      <vt:lpstr>Špatná odpověď</vt:lpstr>
      <vt:lpstr>Správná odpověď – pokračuj</vt:lpstr>
      <vt:lpstr>Špatná odpověď</vt:lpstr>
      <vt:lpstr>Správná odpověď – pokračuj</vt:lpstr>
      <vt:lpstr>Špatná odpověď</vt:lpstr>
      <vt:lpstr>Správná odpověď – pokračuj</vt:lpstr>
      <vt:lpstr>Špatná odpověď</vt:lpstr>
      <vt:lpstr>Správná odpověď – pokračuj</vt:lpstr>
      <vt:lpstr>Špatná odpověď</vt:lpstr>
      <vt:lpstr>Správná odpověď – pokračuj</vt:lpstr>
      <vt:lpstr>Špatná odpověď</vt:lpstr>
      <vt:lpstr>Správná odpověď – pokračuj</vt:lpstr>
      <vt:lpstr>Špatná odpověď</vt:lpstr>
      <vt:lpstr>Výborně.</vt:lpstr>
      <vt:lpstr>Zdroje obrázků</vt:lpstr>
      <vt:lpstr>Použitá literatura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Veronika Veselá</dc:creator>
  <cp:lastModifiedBy>Veronika Veselá</cp:lastModifiedBy>
  <cp:revision>15</cp:revision>
  <dcterms:created xsi:type="dcterms:W3CDTF">2014-02-03T14:46:18Z</dcterms:created>
  <dcterms:modified xsi:type="dcterms:W3CDTF">2014-02-03T19:04:10Z</dcterms:modified>
</cp:coreProperties>
</file>