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sldIdLst>
    <p:sldId id="257" r:id="rId2"/>
    <p:sldId id="258" r:id="rId3"/>
    <p:sldId id="259" r:id="rId4"/>
    <p:sldId id="260" r:id="rId5"/>
    <p:sldId id="262" r:id="rId6"/>
    <p:sldId id="263" r:id="rId7"/>
    <p:sldId id="261" r:id="rId8"/>
    <p:sldId id="266" r:id="rId9"/>
    <p:sldId id="267" r:id="rId10"/>
    <p:sldId id="265" r:id="rId11"/>
    <p:sldId id="264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29D94-77C4-4E51-B903-7C5056C3EDE3}" type="datetimeFigureOut">
              <a:rPr lang="cs-CZ" smtClean="0"/>
              <a:t>18.1.2014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D84B1-5DED-48CB-A3E1-168F454B67B5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29D94-77C4-4E51-B903-7C5056C3EDE3}" type="datetimeFigureOut">
              <a:rPr lang="cs-CZ" smtClean="0"/>
              <a:t>18.1.2014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D84B1-5DED-48CB-A3E1-168F454B67B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29D94-77C4-4E51-B903-7C5056C3EDE3}" type="datetimeFigureOut">
              <a:rPr lang="cs-CZ" smtClean="0"/>
              <a:t>18.1.2014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D84B1-5DED-48CB-A3E1-168F454B67B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29D94-77C4-4E51-B903-7C5056C3EDE3}" type="datetimeFigureOut">
              <a:rPr lang="cs-CZ" smtClean="0"/>
              <a:t>18.1.2014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D84B1-5DED-48CB-A3E1-168F454B67B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Volný tvar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29D94-77C4-4E51-B903-7C5056C3EDE3}" type="datetimeFigureOut">
              <a:rPr lang="cs-CZ" smtClean="0"/>
              <a:t>18.1.2014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D84B1-5DED-48CB-A3E1-168F454B67B5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29D94-77C4-4E51-B903-7C5056C3EDE3}" type="datetimeFigureOut">
              <a:rPr lang="cs-CZ" smtClean="0"/>
              <a:t>18.1.2014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D84B1-5DED-48CB-A3E1-168F454B67B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29D94-77C4-4E51-B903-7C5056C3EDE3}" type="datetimeFigureOut">
              <a:rPr lang="cs-CZ" smtClean="0"/>
              <a:t>18.1.2014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D84B1-5DED-48CB-A3E1-168F454B67B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29D94-77C4-4E51-B903-7C5056C3EDE3}" type="datetimeFigureOut">
              <a:rPr lang="cs-CZ" smtClean="0"/>
              <a:t>18.1.2014</a:t>
            </a:fld>
            <a:endParaRPr lang="cs-CZ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43D84B1-5DED-48CB-A3E1-168F454B67B5}" type="slidenum">
              <a:rPr lang="cs-CZ" smtClean="0"/>
              <a:t>‹#›</a:t>
            </a:fld>
            <a:endParaRPr lang="cs-CZ"/>
          </a:p>
        </p:txBody>
      </p:sp>
      <p:sp>
        <p:nvSpPr>
          <p:cNvPr id="9" name="Zástupný symbol pro zápatí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29D94-77C4-4E51-B903-7C5056C3EDE3}" type="datetimeFigureOut">
              <a:rPr lang="cs-CZ" smtClean="0"/>
              <a:t>18.1.2014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D84B1-5DED-48CB-A3E1-168F454B67B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29D94-77C4-4E51-B903-7C5056C3EDE3}" type="datetimeFigureOut">
              <a:rPr lang="cs-CZ" smtClean="0"/>
              <a:t>18.1.2014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143D84B1-5DED-48CB-A3E1-168F454B67B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Kliknutím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61329D94-77C4-4E51-B903-7C5056C3EDE3}" type="datetimeFigureOut">
              <a:rPr lang="cs-CZ" smtClean="0"/>
              <a:t>18.1.2014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D84B1-5DED-48CB-A3E1-168F454B67B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Volný tvar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Volný tvar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61329D94-77C4-4E51-B903-7C5056C3EDE3}" type="datetimeFigureOut">
              <a:rPr lang="cs-CZ" smtClean="0"/>
              <a:t>18.1.2014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143D84B1-5DED-48CB-A3E1-168F454B67B5}" type="slidenum">
              <a:rPr lang="cs-CZ" smtClean="0"/>
              <a:t>‹#›</a:t>
            </a:fld>
            <a:endParaRPr lang="cs-C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Ski_jumping_pictogram.svg" TargetMode="External"/><Relationship Id="rId2" Type="http://schemas.openxmlformats.org/officeDocument/2006/relationships/hyperlink" Target="http://commons.wikimedia.org/wiki/File:Cross_country_skiing_pictogram.sv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commons.wikimedia.org/wiki/File:Nordic_combined_pictogram.sv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koky_na_ly%C5%BE%C3%ADch" TargetMode="External"/><Relationship Id="rId2" Type="http://schemas.openxmlformats.org/officeDocument/2006/relationships/hyperlink" Target="http://cs.wikipedia.org/wiki/Seversk%C3%A1_kombinace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youtube.com/watch?v=nJ5FP7xwQTw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youtube.com/watch?v=U8vpFwnbwHY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youtube.com/watch?v=PYGBH9MvVZc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youtube.com/watch?v=fhZ4EHTZOhY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youtube.com/watch?v=ia_avPqJ-l4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youtube.com/watch?v=3BxBXdnO95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dirty="0" err="1" smtClean="0"/>
              <a:t>KLasic</a:t>
            </a:r>
            <a:r>
              <a:rPr lang="cs-CZ" dirty="0" err="1" smtClean="0"/>
              <a:t>ké</a:t>
            </a:r>
            <a:r>
              <a:rPr lang="cs-CZ" dirty="0" smtClean="0"/>
              <a:t> disciplíny - lyžování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Autor: Mgr. Luboš Veselý</a:t>
            </a:r>
            <a:endParaRPr lang="cs-C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6081712" cy="148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3814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obrázků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cs-CZ" dirty="0" smtClean="0"/>
              <a:t>1</a:t>
            </a:r>
            <a:r>
              <a:rPr lang="cs-CZ" dirty="0"/>
              <a:t> </a:t>
            </a:r>
            <a:r>
              <a:rPr lang="cs-CZ" dirty="0" smtClean="0"/>
              <a:t>Thadius856.</a:t>
            </a:r>
            <a:r>
              <a:rPr lang="en-US" dirty="0" smtClean="0"/>
              <a:t> </a:t>
            </a:r>
            <a:r>
              <a:rPr lang="cs-CZ" dirty="0" err="1"/>
              <a:t>Cross_country_skiing_pictogram</a:t>
            </a:r>
            <a:r>
              <a:rPr lang="cs-CZ" dirty="0"/>
              <a:t>. </a:t>
            </a:r>
            <a:r>
              <a:rPr lang="en-US" dirty="0"/>
              <a:t>[online] </a:t>
            </a:r>
            <a:r>
              <a:rPr lang="cs-CZ" dirty="0"/>
              <a:t>cit. </a:t>
            </a:r>
            <a:r>
              <a:rPr lang="en-US" dirty="0"/>
              <a:t>[</a:t>
            </a:r>
            <a:r>
              <a:rPr lang="cs-CZ" dirty="0" smtClean="0"/>
              <a:t>2007-12-31</a:t>
            </a:r>
            <a:r>
              <a:rPr lang="en-US" dirty="0" smtClean="0"/>
              <a:t>]</a:t>
            </a:r>
            <a:r>
              <a:rPr lang="cs-CZ" dirty="0" smtClean="0"/>
              <a:t> </a:t>
            </a:r>
            <a:r>
              <a:rPr lang="en-US" dirty="0"/>
              <a:t>[</a:t>
            </a:r>
            <a:r>
              <a:rPr lang="cs-CZ" dirty="0"/>
              <a:t>2014-01-17</a:t>
            </a:r>
            <a:r>
              <a:rPr lang="en-US" dirty="0"/>
              <a:t>]</a:t>
            </a:r>
            <a:r>
              <a:rPr lang="cs-CZ" dirty="0"/>
              <a:t> Dostupný </a:t>
            </a:r>
            <a:r>
              <a:rPr lang="cs-CZ" dirty="0" smtClean="0"/>
              <a:t>pod licencí </a:t>
            </a:r>
            <a:r>
              <a:rPr lang="cs-CZ" dirty="0" err="1" smtClean="0"/>
              <a:t>Creative</a:t>
            </a:r>
            <a:r>
              <a:rPr lang="cs-CZ" dirty="0" smtClean="0"/>
              <a:t> </a:t>
            </a:r>
            <a:r>
              <a:rPr lang="cs-CZ" dirty="0" err="1" smtClean="0"/>
              <a:t>Commons</a:t>
            </a:r>
            <a:r>
              <a:rPr lang="cs-CZ" dirty="0" smtClean="0"/>
              <a:t> na </a:t>
            </a:r>
            <a:r>
              <a:rPr lang="cs-CZ" dirty="0"/>
              <a:t>WWW: </a:t>
            </a:r>
            <a:r>
              <a:rPr lang="cs-CZ" dirty="0">
                <a:hlinkClick r:id="rId2"/>
              </a:rPr>
              <a:t>http://</a:t>
            </a:r>
            <a:r>
              <a:rPr lang="cs-CZ" dirty="0" smtClean="0">
                <a:hlinkClick r:id="rId2"/>
              </a:rPr>
              <a:t>commons.wikimedia.org/wiki/File:Cross_country_skiing_pictogram.svg</a:t>
            </a:r>
            <a:endParaRPr lang="cs-CZ" dirty="0" smtClean="0"/>
          </a:p>
          <a:p>
            <a:r>
              <a:rPr lang="cs-CZ" dirty="0" smtClean="0"/>
              <a:t>2 </a:t>
            </a:r>
            <a:r>
              <a:rPr lang="cs-CZ" dirty="0"/>
              <a:t>Thadius856.</a:t>
            </a:r>
            <a:r>
              <a:rPr lang="en-US" dirty="0"/>
              <a:t> </a:t>
            </a:r>
            <a:r>
              <a:rPr lang="cs-CZ" dirty="0" err="1"/>
              <a:t>Ski_jumping_pictogram</a:t>
            </a:r>
            <a:r>
              <a:rPr lang="cs-CZ" dirty="0"/>
              <a:t>. </a:t>
            </a:r>
            <a:r>
              <a:rPr lang="en-US" dirty="0"/>
              <a:t>[online] </a:t>
            </a:r>
            <a:r>
              <a:rPr lang="cs-CZ" dirty="0"/>
              <a:t>cit. </a:t>
            </a:r>
            <a:r>
              <a:rPr lang="en-US" dirty="0"/>
              <a:t>[</a:t>
            </a:r>
            <a:r>
              <a:rPr lang="cs-CZ" dirty="0"/>
              <a:t>2007-12-31</a:t>
            </a:r>
            <a:r>
              <a:rPr lang="en-US" dirty="0"/>
              <a:t>]</a:t>
            </a:r>
            <a:r>
              <a:rPr lang="cs-CZ" dirty="0"/>
              <a:t> </a:t>
            </a:r>
            <a:r>
              <a:rPr lang="en-US" dirty="0"/>
              <a:t>[</a:t>
            </a:r>
            <a:r>
              <a:rPr lang="cs-CZ" dirty="0"/>
              <a:t>2014-01-17</a:t>
            </a:r>
            <a:r>
              <a:rPr lang="en-US" dirty="0"/>
              <a:t>]</a:t>
            </a:r>
            <a:r>
              <a:rPr lang="cs-CZ" dirty="0"/>
              <a:t> Dostupný pod licencí </a:t>
            </a:r>
            <a:r>
              <a:rPr lang="cs-CZ" dirty="0" err="1"/>
              <a:t>Creative</a:t>
            </a:r>
            <a:r>
              <a:rPr lang="cs-CZ" dirty="0"/>
              <a:t> </a:t>
            </a:r>
            <a:r>
              <a:rPr lang="cs-CZ" dirty="0" err="1"/>
              <a:t>Commons</a:t>
            </a:r>
            <a:r>
              <a:rPr lang="cs-CZ" dirty="0"/>
              <a:t> na WWW: </a:t>
            </a:r>
            <a:r>
              <a:rPr lang="cs-CZ" dirty="0">
                <a:hlinkClick r:id="rId3"/>
              </a:rPr>
              <a:t>http://</a:t>
            </a:r>
            <a:r>
              <a:rPr lang="cs-CZ" dirty="0" smtClean="0">
                <a:hlinkClick r:id="rId3"/>
              </a:rPr>
              <a:t>commons.wikimedia.org/wiki/File:Ski_jumping_pictogram.svg</a:t>
            </a:r>
            <a:endParaRPr lang="cs-CZ" dirty="0" smtClean="0"/>
          </a:p>
          <a:p>
            <a:r>
              <a:rPr lang="cs-CZ" dirty="0" smtClean="0"/>
              <a:t>3 Thadius856.</a:t>
            </a:r>
            <a:r>
              <a:rPr lang="en-US" dirty="0" smtClean="0"/>
              <a:t> </a:t>
            </a:r>
            <a:r>
              <a:rPr lang="cs-CZ" dirty="0" err="1"/>
              <a:t>Nordic</a:t>
            </a:r>
            <a:r>
              <a:rPr lang="cs-CZ" dirty="0"/>
              <a:t> </a:t>
            </a:r>
            <a:r>
              <a:rPr lang="cs-CZ" dirty="0" err="1"/>
              <a:t>combined</a:t>
            </a:r>
            <a:r>
              <a:rPr lang="cs-CZ" dirty="0"/>
              <a:t> </a:t>
            </a:r>
            <a:r>
              <a:rPr lang="cs-CZ" dirty="0" err="1"/>
              <a:t>pictogram</a:t>
            </a:r>
            <a:r>
              <a:rPr lang="cs-CZ" dirty="0"/>
              <a:t>. </a:t>
            </a:r>
            <a:r>
              <a:rPr lang="en-US" dirty="0" smtClean="0"/>
              <a:t>[online] </a:t>
            </a:r>
            <a:r>
              <a:rPr lang="cs-CZ" dirty="0" smtClean="0"/>
              <a:t>cit. </a:t>
            </a:r>
            <a:r>
              <a:rPr lang="en-US" dirty="0" smtClean="0"/>
              <a:t>[</a:t>
            </a:r>
            <a:r>
              <a:rPr lang="cs-CZ" dirty="0" smtClean="0"/>
              <a:t>2007-12-31</a:t>
            </a:r>
            <a:r>
              <a:rPr lang="en-US" dirty="0" smtClean="0"/>
              <a:t>]</a:t>
            </a:r>
            <a:r>
              <a:rPr lang="cs-CZ" dirty="0" smtClean="0"/>
              <a:t> </a:t>
            </a:r>
            <a:r>
              <a:rPr lang="en-US" dirty="0" smtClean="0"/>
              <a:t>[</a:t>
            </a:r>
            <a:r>
              <a:rPr lang="cs-CZ" dirty="0" smtClean="0"/>
              <a:t>2014-01-17</a:t>
            </a:r>
            <a:r>
              <a:rPr lang="en-US" dirty="0" smtClean="0"/>
              <a:t>]</a:t>
            </a:r>
            <a:r>
              <a:rPr lang="cs-CZ" dirty="0" smtClean="0"/>
              <a:t> Dostupný pod licencí </a:t>
            </a:r>
            <a:r>
              <a:rPr lang="cs-CZ" dirty="0" err="1" smtClean="0"/>
              <a:t>Creative</a:t>
            </a:r>
            <a:r>
              <a:rPr lang="cs-CZ" dirty="0" smtClean="0"/>
              <a:t> </a:t>
            </a:r>
            <a:r>
              <a:rPr lang="cs-CZ" dirty="0" err="1" smtClean="0"/>
              <a:t>Commons</a:t>
            </a:r>
            <a:r>
              <a:rPr lang="cs-CZ" dirty="0" smtClean="0"/>
              <a:t> na </a:t>
            </a:r>
            <a:r>
              <a:rPr lang="cs-CZ" dirty="0"/>
              <a:t>WWW: </a:t>
            </a:r>
            <a:r>
              <a:rPr lang="cs-CZ" dirty="0">
                <a:hlinkClick r:id="rId4"/>
              </a:rPr>
              <a:t>http://</a:t>
            </a:r>
            <a:r>
              <a:rPr lang="cs-CZ" dirty="0" smtClean="0">
                <a:hlinkClick r:id="rId4"/>
              </a:rPr>
              <a:t>commons.wikimedia.org/wiki/File:Nordic_combined_pictogram.svg</a:t>
            </a:r>
            <a:endParaRPr lang="cs-CZ" dirty="0" smtClean="0"/>
          </a:p>
          <a:p>
            <a:pPr marL="36576" indent="0">
              <a:buNone/>
            </a:pPr>
            <a:endParaRPr lang="cs-CZ" dirty="0" smtClean="0"/>
          </a:p>
          <a:p>
            <a:endParaRPr lang="cs-CZ" dirty="0" smtClean="0"/>
          </a:p>
          <a:p>
            <a:pPr marL="36576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63014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cs-CZ" dirty="0" smtClean="0"/>
              <a:t>Štrobl</a:t>
            </a:r>
            <a:r>
              <a:rPr lang="cs-CZ" dirty="0"/>
              <a:t>, K., Bedřich, L., Štancl, P</a:t>
            </a:r>
            <a:r>
              <a:rPr lang="cs-CZ" dirty="0" smtClean="0"/>
              <a:t>. </a:t>
            </a:r>
            <a:r>
              <a:rPr lang="cs-CZ" i="1" dirty="0" smtClean="0"/>
              <a:t>Učíme </a:t>
            </a:r>
            <a:r>
              <a:rPr lang="cs-CZ" i="1" dirty="0"/>
              <a:t>lyžovat v lyžařských školách</a:t>
            </a:r>
            <a:r>
              <a:rPr lang="cs-CZ" i="1" dirty="0" smtClean="0"/>
              <a:t>. </a:t>
            </a:r>
            <a:r>
              <a:rPr lang="cs-CZ" dirty="0" smtClean="0"/>
              <a:t>Praha</a:t>
            </a:r>
            <a:r>
              <a:rPr lang="cs-CZ" dirty="0"/>
              <a:t>: Český svaz lyžařských škol, 1999. </a:t>
            </a: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r>
              <a:rPr lang="cs-CZ" dirty="0" smtClean="0"/>
              <a:t>Příbramský</a:t>
            </a:r>
            <a:r>
              <a:rPr lang="cs-CZ" dirty="0"/>
              <a:t>, M. et. al. </a:t>
            </a:r>
            <a:r>
              <a:rPr lang="cs-CZ" i="1" dirty="0"/>
              <a:t>Česká škola lyžování: sjíždění a zatáčení na lyžích</a:t>
            </a:r>
            <a:r>
              <a:rPr lang="cs-CZ" dirty="0"/>
              <a:t>. Praha: SLČR, 1996</a:t>
            </a:r>
            <a:r>
              <a:rPr lang="cs-CZ" dirty="0" smtClean="0"/>
              <a:t>.</a:t>
            </a:r>
          </a:p>
          <a:p>
            <a:pPr marL="36576" indent="0">
              <a:buNone/>
            </a:pPr>
            <a:endParaRPr lang="cs-CZ" dirty="0" smtClean="0"/>
          </a:p>
          <a:p>
            <a:r>
              <a:rPr lang="cs-CZ" dirty="0"/>
              <a:t>NEZNÁMÝ. </a:t>
            </a:r>
            <a:r>
              <a:rPr lang="cs-CZ" i="1" dirty="0"/>
              <a:t>Severská kombinace</a:t>
            </a:r>
            <a:r>
              <a:rPr lang="cs-CZ" dirty="0"/>
              <a:t> [online]. [cit. 18.1.2014]. Dostupný na WWW: </a:t>
            </a:r>
            <a:r>
              <a:rPr lang="cs-CZ" dirty="0">
                <a:hlinkClick r:id="rId2"/>
              </a:rPr>
              <a:t>http://</a:t>
            </a:r>
            <a:r>
              <a:rPr lang="cs-CZ" dirty="0" smtClean="0">
                <a:hlinkClick r:id="rId2"/>
              </a:rPr>
              <a:t>cs.wikipedia.org/wiki/Seversk%C3%A1_kombinace</a:t>
            </a:r>
            <a:endParaRPr lang="cs-CZ" dirty="0" smtClean="0"/>
          </a:p>
          <a:p>
            <a:pPr marL="36576" indent="0">
              <a:buNone/>
            </a:pPr>
            <a:endParaRPr lang="cs-CZ" dirty="0" smtClean="0"/>
          </a:p>
          <a:p>
            <a:r>
              <a:rPr lang="cs-CZ" dirty="0"/>
              <a:t>NEZNÁMÝ. </a:t>
            </a:r>
            <a:r>
              <a:rPr lang="cs-CZ" i="1" dirty="0"/>
              <a:t>Skoky na lyžích</a:t>
            </a:r>
            <a:r>
              <a:rPr lang="cs-CZ" dirty="0"/>
              <a:t> [online]. [cit. 18.1.2014]. Dostupný na WWW: </a:t>
            </a:r>
            <a:r>
              <a:rPr lang="cs-CZ" dirty="0">
                <a:hlinkClick r:id="rId3"/>
              </a:rPr>
              <a:t>http://</a:t>
            </a:r>
            <a:r>
              <a:rPr lang="cs-CZ" dirty="0" smtClean="0">
                <a:hlinkClick r:id="rId3"/>
              </a:rPr>
              <a:t>cs.wikipedia.org/wiki/Skoky_na_ly%C5%BE%C3%ADch</a:t>
            </a:r>
            <a:endParaRPr lang="cs-CZ" dirty="0" smtClean="0"/>
          </a:p>
          <a:p>
            <a:endParaRPr lang="cs-CZ" altLang="cs-CZ" dirty="0" smtClean="0"/>
          </a:p>
          <a:p>
            <a:pPr marL="45720" indent="0">
              <a:buNone/>
            </a:pPr>
            <a:endParaRPr lang="cs-CZ" altLang="cs-CZ" dirty="0" smtClean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Použitá literatura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4484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sz="2800" b="1" dirty="0"/>
              <a:t>Popis výukového materiálu	 </a:t>
            </a:r>
            <a:endParaRPr lang="cs-CZ" sz="2800" dirty="0"/>
          </a:p>
          <a:p>
            <a:r>
              <a:rPr lang="cs-CZ" sz="2800" dirty="0"/>
              <a:t>Název: 	</a:t>
            </a:r>
            <a:r>
              <a:rPr lang="cs-CZ" sz="2800" b="1" dirty="0" smtClean="0"/>
              <a:t>Klasic</a:t>
            </a:r>
            <a:r>
              <a:rPr lang="cs-CZ" sz="2800" b="1" dirty="0" smtClean="0"/>
              <a:t>ké </a:t>
            </a:r>
            <a:r>
              <a:rPr lang="cs-CZ" sz="2800" b="1" dirty="0" smtClean="0"/>
              <a:t>disciplíny - lyžování</a:t>
            </a:r>
            <a:endParaRPr lang="cs-CZ" sz="2800" dirty="0"/>
          </a:p>
          <a:p>
            <a:r>
              <a:rPr lang="cs-CZ" sz="2800" dirty="0"/>
              <a:t>Autor:	</a:t>
            </a:r>
            <a:r>
              <a:rPr lang="cs-CZ" sz="2800" dirty="0" smtClean="0"/>
              <a:t>Mgr</a:t>
            </a:r>
            <a:r>
              <a:rPr lang="cs-CZ" sz="2800" dirty="0"/>
              <a:t>. Luboš Veselý </a:t>
            </a:r>
          </a:p>
          <a:p>
            <a:r>
              <a:rPr lang="cs-CZ" sz="2800" dirty="0"/>
              <a:t>Datum:	</a:t>
            </a:r>
            <a:r>
              <a:rPr lang="cs-CZ" sz="2800" dirty="0" smtClean="0"/>
              <a:t>18.1.2014 </a:t>
            </a:r>
            <a:endParaRPr lang="cs-CZ" sz="2800" dirty="0"/>
          </a:p>
          <a:p>
            <a:r>
              <a:rPr lang="cs-CZ" sz="2800" dirty="0"/>
              <a:t>Obor:	</a:t>
            </a:r>
            <a:r>
              <a:rPr lang="cs-CZ" sz="2800" dirty="0" smtClean="0"/>
              <a:t>65-51-H/01 </a:t>
            </a:r>
            <a:r>
              <a:rPr lang="cs-CZ" sz="2800" dirty="0"/>
              <a:t>Kuchař, kuchařka;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65-51-H/01 </a:t>
            </a:r>
            <a:r>
              <a:rPr lang="cs-CZ" sz="2800" dirty="0"/>
              <a:t>Číšník, servírka;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66-41-L/01 </a:t>
            </a:r>
            <a:r>
              <a:rPr lang="cs-CZ" sz="2800" dirty="0"/>
              <a:t>Obchodník;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65-41-L/01 </a:t>
            </a:r>
            <a:r>
              <a:rPr lang="cs-CZ" sz="2800" dirty="0"/>
              <a:t>Gastronomie;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65-41-L/504 </a:t>
            </a:r>
            <a:r>
              <a:rPr lang="cs-CZ" sz="2800" dirty="0"/>
              <a:t>Společné stravování</a:t>
            </a:r>
          </a:p>
          <a:p>
            <a:r>
              <a:rPr lang="cs-CZ" sz="2800" dirty="0"/>
              <a:t>Ročník:	1. - 4. ročník; 1. roč. nástavbového studia</a:t>
            </a:r>
          </a:p>
          <a:p>
            <a:r>
              <a:rPr lang="cs-CZ" sz="2800" dirty="0"/>
              <a:t>Předmět:	TV</a:t>
            </a:r>
          </a:p>
          <a:p>
            <a:r>
              <a:rPr lang="cs-CZ" sz="2800" b="1" dirty="0"/>
              <a:t>Anotace výukového materiálu</a:t>
            </a:r>
            <a:endParaRPr lang="cs-CZ" sz="2800" dirty="0"/>
          </a:p>
          <a:p>
            <a:pPr marL="45720" indent="0">
              <a:buNone/>
            </a:pPr>
            <a:r>
              <a:rPr lang="cs-CZ" sz="2400" dirty="0"/>
              <a:t>Metodický materiál slouží k přednáškám na lyžařském a snowboardovém kurzu. </a:t>
            </a:r>
          </a:p>
          <a:p>
            <a:pPr marL="45720" indent="0">
              <a:buNone/>
            </a:pPr>
            <a:r>
              <a:rPr lang="cs-CZ" sz="2400" dirty="0"/>
              <a:t>Cílem je získat teoretické znalosti o pobytu na horách, které lze využít v běžném životě.</a:t>
            </a:r>
          </a:p>
          <a:p>
            <a:pPr marL="45720" indent="0">
              <a:buNone/>
            </a:pPr>
            <a:r>
              <a:rPr lang="cs-CZ" sz="2400" dirty="0"/>
              <a:t>Materiál vždy tvoří </a:t>
            </a:r>
            <a:r>
              <a:rPr lang="cs-CZ" sz="2400" dirty="0" err="1"/>
              <a:t>powerpointová</a:t>
            </a:r>
            <a:r>
              <a:rPr lang="cs-CZ" sz="2400" dirty="0"/>
              <a:t> prezentace, ověření probíhá pomocí aplikace Smart notebook nebo </a:t>
            </a:r>
            <a:r>
              <a:rPr lang="cs-CZ" sz="2400" dirty="0" err="1"/>
              <a:t>Powerpointu</a:t>
            </a:r>
            <a:r>
              <a:rPr lang="cs-CZ" sz="2400" dirty="0"/>
              <a:t>.</a:t>
            </a:r>
          </a:p>
          <a:p>
            <a:endParaRPr lang="cs-CZ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1178686"/>
              </p:ext>
            </p:extLst>
          </p:nvPr>
        </p:nvGraphicFramePr>
        <p:xfrm>
          <a:off x="539552" y="260648"/>
          <a:ext cx="5544616" cy="12961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8754"/>
                <a:gridCol w="4095862"/>
              </a:tblGrid>
              <a:tr h="418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Číslo projektu </a:t>
                      </a:r>
                      <a:r>
                        <a:rPr lang="cs-CZ" sz="1000" dirty="0" smtClean="0">
                          <a:effectLst/>
                        </a:rPr>
                        <a:t>školy 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CZ.1.07/1.5.00/34.0963 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38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Číslo a název šablony klíčové aktivity 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III/2 Inovace a zkvalitnění výuky prostřednictvím ICT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39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Číslo materiálu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 smtClean="0">
                          <a:effectLst/>
                        </a:rPr>
                        <a:t>VY_32_INOVACE_TV_S3_11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9964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Běh na lyžích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1756" y="2996952"/>
            <a:ext cx="8229600" cy="4525963"/>
          </a:xfrm>
        </p:spPr>
        <p:txBody>
          <a:bodyPr>
            <a:normAutofit/>
          </a:bodyPr>
          <a:lstStyle/>
          <a:p>
            <a:r>
              <a:rPr lang="cs-CZ" dirty="0"/>
              <a:t>sportovní závodní lyžařská </a:t>
            </a:r>
            <a:r>
              <a:rPr lang="cs-CZ" dirty="0" smtClean="0"/>
              <a:t>disciplína</a:t>
            </a:r>
          </a:p>
          <a:p>
            <a:r>
              <a:rPr lang="cs-CZ" dirty="0" smtClean="0"/>
              <a:t>první </a:t>
            </a:r>
            <a:r>
              <a:rPr lang="cs-CZ" dirty="0"/>
              <a:t>závody </a:t>
            </a:r>
            <a:r>
              <a:rPr lang="cs-CZ" dirty="0" smtClean="0"/>
              <a:t>v Norsku </a:t>
            </a:r>
            <a:r>
              <a:rPr lang="cs-CZ" dirty="0"/>
              <a:t>v 17. století. </a:t>
            </a:r>
            <a:endParaRPr lang="cs-CZ" dirty="0" smtClean="0"/>
          </a:p>
          <a:p>
            <a:r>
              <a:rPr lang="cs-CZ" dirty="0" smtClean="0"/>
              <a:t>na </a:t>
            </a:r>
            <a:r>
              <a:rPr lang="cs-CZ" dirty="0"/>
              <a:t>programu </a:t>
            </a:r>
            <a:r>
              <a:rPr lang="cs-CZ" dirty="0" smtClean="0"/>
              <a:t>OH se </a:t>
            </a:r>
            <a:r>
              <a:rPr lang="cs-CZ" dirty="0"/>
              <a:t>běžecké lyžování poprvé objevilo v roce 1924 v </a:t>
            </a:r>
            <a:r>
              <a:rPr lang="cs-CZ" dirty="0" smtClean="0"/>
              <a:t>Chamonix</a:t>
            </a:r>
          </a:p>
          <a:p>
            <a:r>
              <a:rPr lang="cs-CZ" dirty="0" smtClean="0"/>
              <a:t>disciplíny: sprint (5 km, 10 km, 15 km), </a:t>
            </a:r>
            <a:r>
              <a:rPr lang="cs-CZ" dirty="0" err="1" smtClean="0"/>
              <a:t>skiatlon</a:t>
            </a:r>
            <a:r>
              <a:rPr lang="cs-CZ" dirty="0" smtClean="0"/>
              <a:t> (10 km volně, 10 km klasicky), dálkové běhy (30 km, 50 km, 70 km)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8100392" y="764704"/>
            <a:ext cx="792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1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5344542" y="188640"/>
            <a:ext cx="3461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Kliknutím na obrázek spustíte video.</a:t>
            </a:r>
            <a:endParaRPr lang="cs-CZ" dirty="0"/>
          </a:p>
        </p:txBody>
      </p:sp>
      <p:pic>
        <p:nvPicPr>
          <p:cNvPr id="1026" name="Picture 2" descr="File:Cross country skiing pictogram.sv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83702"/>
            <a:ext cx="2161660" cy="2161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66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88776" y="452867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Technika běhu na lyžích – klasický styl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87565" y="2060848"/>
            <a:ext cx="7467600" cy="4525963"/>
          </a:xfrm>
        </p:spPr>
        <p:txBody>
          <a:bodyPr>
            <a:normAutofit/>
          </a:bodyPr>
          <a:lstStyle/>
          <a:p>
            <a:r>
              <a:rPr lang="cs-CZ" dirty="0"/>
              <a:t>b</a:t>
            </a:r>
            <a:r>
              <a:rPr lang="cs-CZ" dirty="0" smtClean="0"/>
              <a:t>ěh v </a:t>
            </a:r>
            <a:r>
              <a:rPr lang="cs-CZ" dirty="0"/>
              <a:t>připravené </a:t>
            </a:r>
            <a:r>
              <a:rPr lang="cs-CZ" dirty="0" smtClean="0"/>
              <a:t>stopě technikou </a:t>
            </a:r>
            <a:r>
              <a:rPr lang="cs-CZ" dirty="0"/>
              <a:t>střídavého běhu a </a:t>
            </a:r>
            <a:r>
              <a:rPr lang="cs-CZ" dirty="0" smtClean="0"/>
              <a:t>jízdou soupaž</a:t>
            </a:r>
          </a:p>
          <a:p>
            <a:r>
              <a:rPr lang="cs-CZ" dirty="0" smtClean="0"/>
              <a:t>je povoleno: </a:t>
            </a:r>
          </a:p>
          <a:p>
            <a:pPr>
              <a:buFontTx/>
              <a:buChar char="-"/>
            </a:pPr>
            <a:r>
              <a:rPr lang="cs-CZ" dirty="0" smtClean="0"/>
              <a:t>odšlapování v zatáčce</a:t>
            </a:r>
          </a:p>
          <a:p>
            <a:pPr>
              <a:buFontTx/>
              <a:buChar char="-"/>
            </a:pPr>
            <a:r>
              <a:rPr lang="cs-CZ" dirty="0" smtClean="0"/>
              <a:t>odšlapování </a:t>
            </a:r>
            <a:r>
              <a:rPr lang="cs-CZ" dirty="0"/>
              <a:t>při přejíždění ze stopy do </a:t>
            </a:r>
            <a:r>
              <a:rPr lang="cs-CZ" dirty="0" smtClean="0"/>
              <a:t>stopy</a:t>
            </a:r>
          </a:p>
          <a:p>
            <a:pPr>
              <a:buFontTx/>
              <a:buChar char="-"/>
            </a:pPr>
            <a:r>
              <a:rPr lang="cs-CZ" dirty="0" smtClean="0"/>
              <a:t>tzv</a:t>
            </a:r>
            <a:r>
              <a:rPr lang="cs-CZ" dirty="0"/>
              <a:t>. </a:t>
            </a:r>
            <a:r>
              <a:rPr lang="cs-CZ" dirty="0" smtClean="0"/>
              <a:t>stromeček (nesmí </a:t>
            </a:r>
            <a:r>
              <a:rPr lang="cs-CZ" dirty="0"/>
              <a:t>docházet ke </a:t>
            </a:r>
            <a:r>
              <a:rPr lang="cs-CZ" dirty="0" smtClean="0"/>
              <a:t>skluzu)</a:t>
            </a:r>
          </a:p>
        </p:txBody>
      </p:sp>
      <p:sp>
        <p:nvSpPr>
          <p:cNvPr id="5" name="TextovéPole 4"/>
          <p:cNvSpPr txBox="1"/>
          <p:nvPr/>
        </p:nvSpPr>
        <p:spPr>
          <a:xfrm>
            <a:off x="5344542" y="188640"/>
            <a:ext cx="3461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Kliknutím na obrázek spustíte video.</a:t>
            </a:r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8100392" y="764704"/>
            <a:ext cx="792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1</a:t>
            </a:r>
            <a:endParaRPr lang="cs-CZ" dirty="0"/>
          </a:p>
        </p:txBody>
      </p:sp>
      <p:pic>
        <p:nvPicPr>
          <p:cNvPr id="7" name="Picture 2" descr="File:Cross country skiing pictogram.sv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07735"/>
            <a:ext cx="2161660" cy="2161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3983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88776" y="452867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Technika běhu na lyžích –     volný  styl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87565" y="2060848"/>
            <a:ext cx="7467600" cy="4525963"/>
          </a:xfrm>
        </p:spPr>
        <p:txBody>
          <a:bodyPr>
            <a:normAutofit/>
          </a:bodyPr>
          <a:lstStyle/>
          <a:p>
            <a:r>
              <a:rPr lang="cs-CZ" dirty="0"/>
              <a:t>o</a:t>
            </a:r>
            <a:r>
              <a:rPr lang="cs-CZ" dirty="0" smtClean="0"/>
              <a:t>značení jízdy technikou oboustranného bruslení:</a:t>
            </a:r>
          </a:p>
          <a:p>
            <a:pPr>
              <a:buFontTx/>
              <a:buChar char="-"/>
            </a:pPr>
            <a:r>
              <a:rPr lang="cs-CZ" u="sng" dirty="0" smtClean="0"/>
              <a:t>jednodobé bruslení</a:t>
            </a:r>
            <a:r>
              <a:rPr lang="cs-CZ" dirty="0" smtClean="0"/>
              <a:t> – jeden odraz lyží = jeden odpich holemi</a:t>
            </a:r>
          </a:p>
          <a:p>
            <a:pPr>
              <a:buFontTx/>
              <a:buChar char="-"/>
            </a:pPr>
            <a:r>
              <a:rPr lang="cs-CZ" u="sng" dirty="0"/>
              <a:t>d</a:t>
            </a:r>
            <a:r>
              <a:rPr lang="cs-CZ" u="sng" dirty="0" smtClean="0"/>
              <a:t>voudobé bruslení</a:t>
            </a:r>
            <a:r>
              <a:rPr lang="cs-CZ" dirty="0" smtClean="0"/>
              <a:t> – dva odrazy lyží = jeden odpich holemi</a:t>
            </a:r>
          </a:p>
          <a:p>
            <a:pPr>
              <a:buFontTx/>
              <a:buChar char="-"/>
            </a:pPr>
            <a:r>
              <a:rPr lang="cs-CZ" u="sng" dirty="0"/>
              <a:t>s</a:t>
            </a:r>
            <a:r>
              <a:rPr lang="cs-CZ" u="sng" dirty="0" smtClean="0"/>
              <a:t>třídavé bruslení</a:t>
            </a:r>
            <a:r>
              <a:rPr lang="cs-CZ" dirty="0" smtClean="0"/>
              <a:t> (stromeček)</a:t>
            </a:r>
          </a:p>
          <a:p>
            <a:pPr>
              <a:buFontTx/>
              <a:buChar char="-"/>
            </a:pPr>
            <a:r>
              <a:rPr lang="cs-CZ" u="sng" dirty="0"/>
              <a:t>p</a:t>
            </a:r>
            <a:r>
              <a:rPr lang="cs-CZ" u="sng" dirty="0" smtClean="0"/>
              <a:t>rosté bruslení</a:t>
            </a:r>
            <a:r>
              <a:rPr lang="cs-CZ" dirty="0" smtClean="0"/>
              <a:t> – bez odpichu holemi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5832079" y="6453336"/>
            <a:ext cx="30604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/>
              <a:t>Kliknutím na obrázek spustíte video.</a:t>
            </a:r>
            <a:endParaRPr lang="cs-CZ" sz="1400" dirty="0"/>
          </a:p>
        </p:txBody>
      </p:sp>
      <p:pic>
        <p:nvPicPr>
          <p:cNvPr id="8" name="Picture 2" descr="File:Cross country skiing pictogram.sv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3861758"/>
            <a:ext cx="1080830" cy="1080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File:Cross country skiing pictogram.svg">
            <a:hlinkClick r:id="rId4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5367" y="2780928"/>
            <a:ext cx="1080830" cy="1080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264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88776" y="452867"/>
            <a:ext cx="7467600" cy="1143000"/>
          </a:xfrm>
        </p:spPr>
        <p:txBody>
          <a:bodyPr>
            <a:normAutofit/>
          </a:bodyPr>
          <a:lstStyle/>
          <a:p>
            <a:r>
              <a:rPr lang="cs-CZ" dirty="0" smtClean="0"/>
              <a:t>Skoky na lyžích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2420888"/>
            <a:ext cx="7467600" cy="4525963"/>
          </a:xfrm>
        </p:spPr>
        <p:txBody>
          <a:bodyPr>
            <a:normAutofit/>
          </a:bodyPr>
          <a:lstStyle/>
          <a:p>
            <a:r>
              <a:rPr lang="cs-CZ" dirty="0"/>
              <a:t>z</a:t>
            </a:r>
            <a:r>
              <a:rPr lang="cs-CZ" dirty="0" smtClean="0"/>
              <a:t>ávodníci se snaží o co nejlépe bodovaný skok z můstku</a:t>
            </a:r>
          </a:p>
          <a:p>
            <a:r>
              <a:rPr lang="cs-CZ" dirty="0"/>
              <a:t>h</a:t>
            </a:r>
            <a:r>
              <a:rPr lang="cs-CZ" dirty="0" smtClean="0"/>
              <a:t>odnotí se délka skoku a stylové provedení</a:t>
            </a:r>
          </a:p>
          <a:p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5344542" y="188640"/>
            <a:ext cx="3461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Kliknutím na obrázek spustíte video.</a:t>
            </a:r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8100392" y="764704"/>
            <a:ext cx="813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</a:t>
            </a:r>
            <a:r>
              <a:rPr lang="cs-CZ" dirty="0" smtClean="0"/>
              <a:t>2</a:t>
            </a:r>
            <a:endParaRPr lang="cs-CZ" dirty="0"/>
          </a:p>
        </p:txBody>
      </p:sp>
      <p:pic>
        <p:nvPicPr>
          <p:cNvPr id="2050" name="Picture 2" descr="File:Ski jumping pictogram.sv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269" y="373306"/>
            <a:ext cx="2256509" cy="2256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9177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Hodnocení délky skoku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/>
              <a:t>z</a:t>
            </a:r>
            <a:r>
              <a:rPr lang="cs-CZ" dirty="0" smtClean="0"/>
              <a:t>ávodník automaticky získává 60 bodů</a:t>
            </a:r>
          </a:p>
          <a:p>
            <a:r>
              <a:rPr lang="cs-CZ" dirty="0"/>
              <a:t>p</a:t>
            </a:r>
            <a:r>
              <a:rPr lang="cs-CZ" dirty="0" smtClean="0"/>
              <a:t>o dosažení konstrukčního bodu můstku získává nebo ztrácí body za další metry navíc (př. 100m u K100)</a:t>
            </a:r>
          </a:p>
          <a:p>
            <a:pPr>
              <a:buFontTx/>
              <a:buChar char="-"/>
            </a:pPr>
            <a:r>
              <a:rPr lang="pl-PL" dirty="0" smtClean="0"/>
              <a:t>K50 </a:t>
            </a:r>
            <a:r>
              <a:rPr lang="pl-PL" dirty="0"/>
              <a:t>- K59: 2,8 </a:t>
            </a:r>
            <a:r>
              <a:rPr lang="pl-PL" dirty="0" smtClean="0"/>
              <a:t>bodu</a:t>
            </a:r>
            <a:r>
              <a:rPr lang="en-US" dirty="0" smtClean="0"/>
              <a:t>/m</a:t>
            </a:r>
            <a:endParaRPr lang="pl-PL" dirty="0" smtClean="0"/>
          </a:p>
          <a:p>
            <a:pPr>
              <a:buFontTx/>
              <a:buChar char="-"/>
            </a:pPr>
            <a:r>
              <a:rPr lang="pl-PL" dirty="0" smtClean="0"/>
              <a:t>K60 </a:t>
            </a:r>
            <a:r>
              <a:rPr lang="pl-PL" dirty="0"/>
              <a:t>- K69: 2,4 </a:t>
            </a:r>
            <a:r>
              <a:rPr lang="pl-PL" dirty="0" smtClean="0"/>
              <a:t>bodu</a:t>
            </a:r>
            <a:r>
              <a:rPr lang="en-US" dirty="0" smtClean="0"/>
              <a:t>/m</a:t>
            </a:r>
            <a:endParaRPr lang="pl-PL" dirty="0" smtClean="0"/>
          </a:p>
          <a:p>
            <a:pPr>
              <a:buFontTx/>
              <a:buChar char="-"/>
            </a:pPr>
            <a:r>
              <a:rPr lang="pl-PL" dirty="0" smtClean="0"/>
              <a:t>K70 </a:t>
            </a:r>
            <a:r>
              <a:rPr lang="pl-PL" dirty="0"/>
              <a:t>- K79: 2,2 </a:t>
            </a:r>
            <a:r>
              <a:rPr lang="pl-PL" dirty="0" smtClean="0"/>
              <a:t>bodu</a:t>
            </a:r>
            <a:r>
              <a:rPr lang="en-US" dirty="0" smtClean="0"/>
              <a:t>/m</a:t>
            </a:r>
            <a:endParaRPr lang="pl-PL" dirty="0" smtClean="0"/>
          </a:p>
          <a:p>
            <a:pPr>
              <a:buFontTx/>
              <a:buChar char="-"/>
            </a:pPr>
            <a:r>
              <a:rPr lang="pl-PL" dirty="0" smtClean="0"/>
              <a:t>K80 </a:t>
            </a:r>
            <a:r>
              <a:rPr lang="pl-PL" dirty="0"/>
              <a:t>- K99: 2 </a:t>
            </a:r>
            <a:r>
              <a:rPr lang="pl-PL" dirty="0" smtClean="0"/>
              <a:t>body</a:t>
            </a:r>
            <a:r>
              <a:rPr lang="en-US" dirty="0" smtClean="0"/>
              <a:t>/m</a:t>
            </a:r>
            <a:r>
              <a:rPr lang="pl-PL" dirty="0" smtClean="0"/>
              <a:t> </a:t>
            </a:r>
          </a:p>
          <a:p>
            <a:pPr>
              <a:buFontTx/>
              <a:buChar char="-"/>
            </a:pPr>
            <a:r>
              <a:rPr lang="pl-PL" dirty="0" smtClean="0"/>
              <a:t>K100 </a:t>
            </a:r>
            <a:r>
              <a:rPr lang="pl-PL" dirty="0"/>
              <a:t>- K169: 1,8 </a:t>
            </a:r>
            <a:r>
              <a:rPr lang="pl-PL" dirty="0" smtClean="0"/>
              <a:t>bodu</a:t>
            </a:r>
            <a:r>
              <a:rPr lang="en-US" dirty="0" smtClean="0"/>
              <a:t>/m</a:t>
            </a:r>
            <a:r>
              <a:rPr lang="pl-PL" dirty="0" smtClean="0"/>
              <a:t> </a:t>
            </a:r>
          </a:p>
          <a:p>
            <a:pPr>
              <a:buFontTx/>
              <a:buChar char="-"/>
            </a:pPr>
            <a:r>
              <a:rPr lang="pl-PL" dirty="0" smtClean="0"/>
              <a:t>K170 </a:t>
            </a:r>
            <a:r>
              <a:rPr lang="pl-PL" dirty="0"/>
              <a:t>a více: 1,2 </a:t>
            </a:r>
            <a:r>
              <a:rPr lang="pl-PL" dirty="0" smtClean="0"/>
              <a:t>bodu</a:t>
            </a:r>
            <a:r>
              <a:rPr lang="en-US" dirty="0" smtClean="0"/>
              <a:t>/m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776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Hodnocení stylového provedení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5 porotců uděluje známku do 20 bodů</a:t>
            </a:r>
          </a:p>
          <a:p>
            <a:r>
              <a:rPr lang="cs-CZ" dirty="0"/>
              <a:t>n</a:t>
            </a:r>
            <a:r>
              <a:rPr lang="cs-CZ" dirty="0" smtClean="0"/>
              <a:t>ejvyšší a nejnižší hodnota se škrtá</a:t>
            </a:r>
          </a:p>
          <a:p>
            <a:r>
              <a:rPr lang="cs-CZ" dirty="0"/>
              <a:t>z</a:t>
            </a:r>
            <a:r>
              <a:rPr lang="cs-CZ" dirty="0" smtClean="0"/>
              <a:t>a vynechaný telemark strhávají 2 body, za pád 7 bodů</a:t>
            </a:r>
          </a:p>
          <a:p>
            <a:r>
              <a:rPr lang="cs-CZ" dirty="0"/>
              <a:t>o</a:t>
            </a:r>
            <a:r>
              <a:rPr lang="cs-CZ" dirty="0" smtClean="0"/>
              <a:t>d 2010</a:t>
            </a:r>
            <a:r>
              <a:rPr lang="en-US" dirty="0" smtClean="0"/>
              <a:t>/</a:t>
            </a:r>
            <a:r>
              <a:rPr lang="cs-CZ" dirty="0" smtClean="0"/>
              <a:t>2011 zaveden tzv. </a:t>
            </a:r>
            <a:r>
              <a:rPr lang="cs-CZ" dirty="0" err="1" smtClean="0"/>
              <a:t>gate</a:t>
            </a:r>
            <a:r>
              <a:rPr lang="cs-CZ" dirty="0" smtClean="0"/>
              <a:t>-faktor (bodování podle výšky nájezdového okna)</a:t>
            </a:r>
          </a:p>
          <a:p>
            <a:r>
              <a:rPr lang="cs-CZ" dirty="0"/>
              <a:t>d</a:t>
            </a:r>
            <a:r>
              <a:rPr lang="cs-CZ" dirty="0" smtClean="0"/>
              <a:t>ále se přičítají</a:t>
            </a:r>
            <a:r>
              <a:rPr lang="en-US" dirty="0" smtClean="0"/>
              <a:t>/</a:t>
            </a:r>
            <a:r>
              <a:rPr lang="cs-CZ" dirty="0" smtClean="0"/>
              <a:t>odečítají body za sílu větru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62838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Severská kombinace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kombinuje </a:t>
            </a:r>
            <a:r>
              <a:rPr lang="cs-CZ" dirty="0"/>
              <a:t>skoky na lyžích a běh na </a:t>
            </a:r>
            <a:r>
              <a:rPr lang="cs-CZ" dirty="0" smtClean="0"/>
              <a:t>lyžích</a:t>
            </a:r>
          </a:p>
          <a:p>
            <a:r>
              <a:rPr lang="cs-CZ" dirty="0" smtClean="0"/>
              <a:t>nazývaný též závod sdružený</a:t>
            </a:r>
          </a:p>
          <a:p>
            <a:r>
              <a:rPr lang="cs-CZ" dirty="0"/>
              <a:t>v</a:t>
            </a:r>
            <a:r>
              <a:rPr lang="cs-CZ" dirty="0" smtClean="0"/>
              <a:t> současné době dva typy závodů:</a:t>
            </a:r>
          </a:p>
          <a:p>
            <a:pPr>
              <a:buFontTx/>
              <a:buChar char="-"/>
            </a:pPr>
            <a:r>
              <a:rPr lang="cs-CZ" i="1" dirty="0" smtClean="0"/>
              <a:t>závod </a:t>
            </a:r>
            <a:r>
              <a:rPr lang="cs-CZ" i="1" dirty="0"/>
              <a:t>jednotlivců</a:t>
            </a:r>
            <a:r>
              <a:rPr lang="cs-CZ" dirty="0"/>
              <a:t> - trvá jeden den; skoky z K90 nebo K120, běh 10 </a:t>
            </a:r>
            <a:r>
              <a:rPr lang="cs-CZ" dirty="0" smtClean="0"/>
              <a:t>km</a:t>
            </a:r>
          </a:p>
          <a:p>
            <a:pPr>
              <a:buFontTx/>
              <a:buChar char="-"/>
            </a:pPr>
            <a:r>
              <a:rPr lang="cs-CZ" i="1" dirty="0" smtClean="0"/>
              <a:t>závody </a:t>
            </a:r>
            <a:r>
              <a:rPr lang="cs-CZ" i="1" dirty="0"/>
              <a:t>družstev</a:t>
            </a:r>
            <a:r>
              <a:rPr lang="cs-CZ" dirty="0"/>
              <a:t> - čtyřčlenná družstva, 4×5 km</a:t>
            </a:r>
          </a:p>
          <a:p>
            <a:pPr marL="36576" indent="0">
              <a:buNone/>
            </a:pPr>
            <a:endParaRPr lang="cs-CZ" dirty="0"/>
          </a:p>
        </p:txBody>
      </p:sp>
      <p:pic>
        <p:nvPicPr>
          <p:cNvPr id="5122" name="Picture 2" descr="File:Nordic combined pictogram.sv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32656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5400591" y="12310"/>
            <a:ext cx="3461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Kliknutím na obrázek spustíte video.</a:t>
            </a:r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8351860" y="949370"/>
            <a:ext cx="813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</a:t>
            </a:r>
            <a:r>
              <a:rPr lang="cs-CZ" dirty="0" smtClean="0"/>
              <a:t>3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42797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Technický">
  <a:themeElements>
    <a:clrScheme name="Cesta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echnický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chnický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141</TotalTime>
  <Words>576</Words>
  <Application>Microsoft Office PowerPoint</Application>
  <PresentationFormat>Předvádění na obrazovce (4:3)</PresentationFormat>
  <Paragraphs>86</Paragraphs>
  <Slides>11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Technický</vt:lpstr>
      <vt:lpstr>KLasické disciplíny - lyžování</vt:lpstr>
      <vt:lpstr>Prezentace aplikace PowerPoint</vt:lpstr>
      <vt:lpstr>Běh na lyžích</vt:lpstr>
      <vt:lpstr>Technika běhu na lyžích – klasický styl</vt:lpstr>
      <vt:lpstr>Technika běhu na lyžích –     volný  styl</vt:lpstr>
      <vt:lpstr>Skoky na lyžích</vt:lpstr>
      <vt:lpstr>Hodnocení délky skoku</vt:lpstr>
      <vt:lpstr>Hodnocení stylového provedení</vt:lpstr>
      <vt:lpstr>Severská kombinace</vt:lpstr>
      <vt:lpstr>Zdroje obrázků</vt:lpstr>
      <vt:lpstr>Použitá literatura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Severské disciplíny - lyžování</dc:title>
  <dc:creator>Veronika Veselá</dc:creator>
  <cp:lastModifiedBy>Veronika Veselá</cp:lastModifiedBy>
  <cp:revision>10</cp:revision>
  <dcterms:created xsi:type="dcterms:W3CDTF">2014-01-18T16:59:28Z</dcterms:created>
  <dcterms:modified xsi:type="dcterms:W3CDTF">2014-01-18T19:21:24Z</dcterms:modified>
</cp:coreProperties>
</file>