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4" r:id="rId6"/>
    <p:sldId id="263" r:id="rId7"/>
    <p:sldId id="258" r:id="rId8"/>
    <p:sldId id="265" r:id="rId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FIc4cFKLPC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Concussion_mechanics.svg" TargetMode="External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www.wikiskripta.eu/index.php/Soubor:Skull_Fracture.jpg" TargetMode="External"/><Relationship Id="rId4" Type="http://schemas.openxmlformats.org/officeDocument/2006/relationships/hyperlink" Target="http://commons.wikimedia.org/wiki/File:Brain_trauma_CT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cs.wikipedia.org/wiki/Traumatick%C3%A9_poran%C4%9Bn%C3%AD_mozk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První pomoc – poranění hlavy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poranění hlavy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20.1.2014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016079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VY_32_INOVACE_TV_S3_16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ztráta funkce mozku pouze na přechodnou </a:t>
            </a:r>
            <a:r>
              <a:rPr lang="pl-PL" dirty="0" smtClean="0"/>
              <a:t>dobu</a:t>
            </a:r>
          </a:p>
          <a:p>
            <a:r>
              <a:rPr lang="cs-CZ" dirty="0" smtClean="0"/>
              <a:t>krátké </a:t>
            </a:r>
            <a:r>
              <a:rPr lang="cs-CZ" dirty="0"/>
              <a:t>bezvědomí v řádu </a:t>
            </a:r>
            <a:r>
              <a:rPr lang="cs-CZ" dirty="0" smtClean="0"/>
              <a:t>minut </a:t>
            </a:r>
            <a:endParaRPr lang="cs-CZ" dirty="0"/>
          </a:p>
          <a:p>
            <a:pPr lvl="0"/>
            <a:r>
              <a:rPr lang="cs-CZ" dirty="0"/>
              <a:t>postižený si nepamatuje na událost</a:t>
            </a:r>
          </a:p>
          <a:p>
            <a:pPr lvl="0"/>
            <a:r>
              <a:rPr lang="cs-CZ" dirty="0" smtClean="0"/>
              <a:t>bolesti </a:t>
            </a:r>
            <a:r>
              <a:rPr lang="cs-CZ" dirty="0"/>
              <a:t>hlavy</a:t>
            </a:r>
          </a:p>
          <a:p>
            <a:pPr lvl="0"/>
            <a:r>
              <a:rPr lang="cs-CZ" dirty="0"/>
              <a:t>d</a:t>
            </a:r>
            <a:r>
              <a:rPr lang="cs-CZ" dirty="0" smtClean="0"/>
              <a:t>ezorientace</a:t>
            </a:r>
            <a:endParaRPr lang="cs-CZ" dirty="0"/>
          </a:p>
          <a:p>
            <a:pPr lvl="0"/>
            <a:r>
              <a:rPr lang="cs-CZ" dirty="0"/>
              <a:t>z</a:t>
            </a:r>
            <a:r>
              <a:rPr lang="cs-CZ" dirty="0" smtClean="0"/>
              <a:t>vracení</a:t>
            </a:r>
            <a:endParaRPr lang="cs-CZ" dirty="0"/>
          </a:p>
          <a:p>
            <a:pPr lvl="0"/>
            <a:r>
              <a:rPr lang="cs-CZ" dirty="0" smtClean="0"/>
              <a:t>pot </a:t>
            </a:r>
            <a:endParaRPr lang="cs-CZ" dirty="0"/>
          </a:p>
          <a:p>
            <a:pPr lvl="0"/>
            <a:r>
              <a:rPr lang="cs-CZ" dirty="0" smtClean="0"/>
              <a:t>zrychlená </a:t>
            </a:r>
            <a:r>
              <a:rPr lang="cs-CZ" dirty="0"/>
              <a:t>dechová frekvence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Otřes mozku - příznaky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98" name="Picture 2" descr="File:Concussion mechanics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90" y="2276872"/>
            <a:ext cx="3688082" cy="434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367390" y="6244498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3188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 </a:t>
            </a:r>
            <a:r>
              <a:rPr lang="cs-CZ" dirty="0"/>
              <a:t>větší intenzitě působícího </a:t>
            </a:r>
            <a:r>
              <a:rPr lang="cs-CZ" dirty="0" smtClean="0"/>
              <a:t>násilí</a:t>
            </a:r>
          </a:p>
          <a:p>
            <a:r>
              <a:rPr lang="cs-CZ" dirty="0" smtClean="0"/>
              <a:t>provázeno </a:t>
            </a:r>
            <a:r>
              <a:rPr lang="cs-CZ" dirty="0"/>
              <a:t>strukturálním poškozením mozkové </a:t>
            </a:r>
            <a:r>
              <a:rPr lang="cs-CZ" dirty="0" smtClean="0"/>
              <a:t>tkáně</a:t>
            </a:r>
          </a:p>
          <a:p>
            <a:r>
              <a:rPr lang="cs-CZ" dirty="0" smtClean="0"/>
              <a:t>vznik </a:t>
            </a:r>
            <a:r>
              <a:rPr lang="cs-CZ" dirty="0"/>
              <a:t>ložisek </a:t>
            </a:r>
            <a:r>
              <a:rPr lang="cs-CZ" dirty="0" smtClean="0"/>
              <a:t>krvácení </a:t>
            </a:r>
            <a:r>
              <a:rPr lang="cs-CZ" dirty="0"/>
              <a:t>v různých oblastech mozku </a:t>
            </a:r>
            <a:endParaRPr lang="cs-CZ" dirty="0" smtClean="0"/>
          </a:p>
          <a:p>
            <a:pPr marL="45720" indent="0">
              <a:buNone/>
            </a:pPr>
            <a:r>
              <a:rPr lang="cs-CZ" i="1" dirty="0" smtClean="0"/>
              <a:t>Příznaky</a:t>
            </a:r>
            <a:endParaRPr lang="cs-CZ" dirty="0"/>
          </a:p>
          <a:p>
            <a:r>
              <a:rPr lang="cs-CZ" dirty="0" smtClean="0"/>
              <a:t>různý </a:t>
            </a:r>
            <a:r>
              <a:rPr lang="cs-CZ" dirty="0"/>
              <a:t>stupeň poruch vědomí </a:t>
            </a:r>
            <a:r>
              <a:rPr lang="cs-CZ" dirty="0" smtClean="0"/>
              <a:t> 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Zhmoždění mozku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ile:Brain trauma C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1620"/>
            <a:ext cx="4060753" cy="377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3707904" y="6244498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806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poranění </a:t>
            </a:r>
            <a:r>
              <a:rPr lang="cs-CZ" dirty="0"/>
              <a:t>mozku </a:t>
            </a:r>
            <a:r>
              <a:rPr lang="cs-CZ" dirty="0" smtClean="0"/>
              <a:t>mohou být </a:t>
            </a:r>
            <a:r>
              <a:rPr lang="cs-CZ" dirty="0"/>
              <a:t>provázena zlomeninami </a:t>
            </a:r>
            <a:r>
              <a:rPr lang="cs-CZ" dirty="0" smtClean="0"/>
              <a:t>lebky</a:t>
            </a:r>
          </a:p>
          <a:p>
            <a:r>
              <a:rPr lang="cs-CZ" dirty="0"/>
              <a:t>j</a:t>
            </a:r>
            <a:r>
              <a:rPr lang="cs-CZ" dirty="0" smtClean="0"/>
              <a:t>sou rozpoznávány </a:t>
            </a:r>
            <a:r>
              <a:rPr lang="cs-CZ" dirty="0"/>
              <a:t>až na RTG či CT </a:t>
            </a:r>
            <a:r>
              <a:rPr lang="cs-CZ" dirty="0" smtClean="0"/>
              <a:t>vyšetření </a:t>
            </a:r>
            <a:endParaRPr lang="cs-CZ" dirty="0"/>
          </a:p>
          <a:p>
            <a:r>
              <a:rPr lang="cs-CZ" b="1" dirty="0" smtClean="0"/>
              <a:t>zlomeniny klenby lební:</a:t>
            </a:r>
          </a:p>
          <a:p>
            <a:pPr>
              <a:buFontTx/>
              <a:buChar char="-"/>
            </a:pPr>
            <a:r>
              <a:rPr lang="cs-CZ" dirty="0" smtClean="0"/>
              <a:t>trhliny</a:t>
            </a:r>
            <a:endParaRPr lang="cs-CZ" dirty="0"/>
          </a:p>
          <a:p>
            <a:pPr>
              <a:buFontTx/>
              <a:buChar char="-"/>
            </a:pPr>
            <a:r>
              <a:rPr lang="cs-CZ" dirty="0"/>
              <a:t>tříštivé zlomeniny</a:t>
            </a:r>
          </a:p>
          <a:p>
            <a:pPr>
              <a:buFontTx/>
              <a:buChar char="-"/>
            </a:pPr>
            <a:r>
              <a:rPr lang="cs-CZ" dirty="0"/>
              <a:t>zlomeniny s defekty</a:t>
            </a:r>
          </a:p>
          <a:p>
            <a:pPr>
              <a:buFontTx/>
              <a:buChar char="-"/>
            </a:pPr>
            <a:r>
              <a:rPr lang="cs-CZ" dirty="0"/>
              <a:t>vpáčení úlomků </a:t>
            </a:r>
          </a:p>
          <a:p>
            <a:r>
              <a:rPr lang="cs-CZ" b="1" dirty="0"/>
              <a:t>z</a:t>
            </a:r>
            <a:r>
              <a:rPr lang="cs-CZ" b="1" dirty="0" smtClean="0"/>
              <a:t>lomeniny báze lební:</a:t>
            </a:r>
          </a:p>
          <a:p>
            <a:pPr>
              <a:buFontTx/>
              <a:buChar char="-"/>
            </a:pPr>
            <a:r>
              <a:rPr lang="cs-CZ" dirty="0"/>
              <a:t>k</a:t>
            </a:r>
            <a:r>
              <a:rPr lang="cs-CZ" dirty="0" smtClean="0"/>
              <a:t>rvácení do otvorů – nos, ústa, uši</a:t>
            </a:r>
          </a:p>
          <a:p>
            <a:pPr>
              <a:buFontTx/>
              <a:buChar char="-"/>
            </a:pPr>
            <a:r>
              <a:rPr lang="cs-CZ" dirty="0"/>
              <a:t>m</a:t>
            </a:r>
            <a:r>
              <a:rPr lang="cs-CZ" dirty="0" smtClean="0"/>
              <a:t>ůže se projevit tzv. brýlový syndrom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lebky</a:t>
            </a:r>
            <a:endParaRPr lang="cs-CZ" dirty="0"/>
          </a:p>
        </p:txBody>
      </p:sp>
      <p:pic>
        <p:nvPicPr>
          <p:cNvPr id="1026" name="Picture 2" descr="Soubor:Skull Fra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92896"/>
            <a:ext cx="2880320" cy="418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262428" y="630688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4</a:t>
            </a:r>
          </a:p>
        </p:txBody>
      </p:sp>
      <p:pic>
        <p:nvPicPr>
          <p:cNvPr id="6" name="Picture 2" descr="File:MUTCD RS-024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9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zkontrolovat stav </a:t>
            </a:r>
            <a:r>
              <a:rPr lang="cs-CZ" dirty="0" smtClean="0"/>
              <a:t>vědomí, </a:t>
            </a:r>
            <a:r>
              <a:rPr lang="cs-CZ" dirty="0"/>
              <a:t>vitální </a:t>
            </a:r>
            <a:r>
              <a:rPr lang="cs-CZ" dirty="0" smtClean="0"/>
              <a:t>ukazatele</a:t>
            </a:r>
          </a:p>
          <a:p>
            <a:r>
              <a:rPr lang="cs-CZ" dirty="0" smtClean="0"/>
              <a:t>zabezpečení řádného dýchání (cizí </a:t>
            </a:r>
            <a:r>
              <a:rPr lang="cs-CZ" dirty="0"/>
              <a:t>tělesa) </a:t>
            </a:r>
            <a:endParaRPr lang="cs-CZ" dirty="0" smtClean="0"/>
          </a:p>
          <a:p>
            <a:r>
              <a:rPr lang="cs-CZ" dirty="0"/>
              <a:t>v</a:t>
            </a:r>
            <a:r>
              <a:rPr lang="cs-CZ" dirty="0" smtClean="0"/>
              <a:t>olat HZS (Krušné hory - </a:t>
            </a:r>
            <a:r>
              <a:rPr lang="cs-CZ" dirty="0" smtClean="0">
                <a:solidFill>
                  <a:schemeClr val="tx1"/>
                </a:solidFill>
              </a:rPr>
              <a:t>353815140</a:t>
            </a:r>
            <a:r>
              <a:rPr lang="cs-CZ" dirty="0" smtClean="0"/>
              <a:t>)</a:t>
            </a:r>
          </a:p>
          <a:p>
            <a:r>
              <a:rPr lang="cs-CZ" dirty="0"/>
              <a:t>d</a:t>
            </a:r>
            <a:r>
              <a:rPr lang="cs-CZ" dirty="0" smtClean="0"/>
              <a:t>o příjezdu HZS kontrolovat vědomí zraněného, nemanipulovat s ním</a:t>
            </a:r>
          </a:p>
          <a:p>
            <a:r>
              <a:rPr lang="cs-CZ" dirty="0" smtClean="0"/>
              <a:t>sterilní </a:t>
            </a:r>
            <a:r>
              <a:rPr lang="cs-CZ" dirty="0"/>
              <a:t>krytí otevřených ran </a:t>
            </a:r>
            <a:endParaRPr lang="cs-CZ" dirty="0" smtClean="0"/>
          </a:p>
          <a:p>
            <a:r>
              <a:rPr lang="cs-CZ" dirty="0" smtClean="0"/>
              <a:t>zabezpečení </a:t>
            </a:r>
            <a:r>
              <a:rPr lang="cs-CZ" dirty="0"/>
              <a:t>pro transport – při poraněních mozku vždy </a:t>
            </a:r>
            <a:r>
              <a:rPr lang="cs-CZ" dirty="0" smtClean="0"/>
              <a:t>fixovat </a:t>
            </a:r>
            <a:r>
              <a:rPr lang="cs-CZ" dirty="0"/>
              <a:t>krční páteř límcem </a:t>
            </a:r>
            <a:endParaRPr lang="cs-CZ" dirty="0" smtClean="0"/>
          </a:p>
          <a:p>
            <a:r>
              <a:rPr lang="cs-CZ" dirty="0" smtClean="0"/>
              <a:t>zbytečně </a:t>
            </a:r>
            <a:r>
              <a:rPr lang="cs-CZ" dirty="0"/>
              <a:t>nezvyšovat už tak narůstající nitrolební tlak – hlavou </a:t>
            </a:r>
            <a:r>
              <a:rPr lang="cs-CZ" dirty="0" smtClean="0"/>
              <a:t>nahoru!</a:t>
            </a:r>
          </a:p>
          <a:p>
            <a:r>
              <a:rPr lang="cs-CZ" dirty="0" smtClean="0"/>
              <a:t>předání </a:t>
            </a:r>
            <a:r>
              <a:rPr lang="cs-CZ" dirty="0"/>
              <a:t>zdravotníkům 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Ošetření poranění hlavy</a:t>
            </a:r>
            <a:endParaRPr lang="cs-CZ" dirty="0"/>
          </a:p>
        </p:txBody>
      </p:sp>
      <p:pic>
        <p:nvPicPr>
          <p:cNvPr id="4" name="Picture 2" descr="File:MUTCD RS-024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79512" y="147836"/>
            <a:ext cx="3438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>
                <a:solidFill>
                  <a:schemeClr val="bg1"/>
                </a:solidFill>
              </a:rPr>
              <a:t>Kliknutím na tento symbol spustíte video.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67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r>
              <a:rPr lang="cs-CZ" dirty="0"/>
              <a:t>2 Patrick J. Lynch. </a:t>
            </a:r>
            <a:r>
              <a:rPr lang="cs-CZ" dirty="0" err="1"/>
              <a:t>Concussion</a:t>
            </a:r>
            <a:r>
              <a:rPr lang="cs-CZ" dirty="0"/>
              <a:t> </a:t>
            </a:r>
            <a:r>
              <a:rPr lang="cs-CZ" dirty="0" err="1" smtClean="0"/>
              <a:t>mechanics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2006-12-23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commons.wikimedia.org/wiki/File:Concussion_mechanics.svg</a:t>
            </a:r>
            <a:endParaRPr lang="cs-CZ" dirty="0" smtClean="0"/>
          </a:p>
          <a:p>
            <a:r>
              <a:rPr lang="cs-CZ" dirty="0"/>
              <a:t>3 </a:t>
            </a:r>
            <a:r>
              <a:rPr lang="pt-BR" dirty="0"/>
              <a:t>Rehman T, Ali R, Tawil I, Yonas H</a:t>
            </a:r>
            <a:r>
              <a:rPr lang="cs-CZ" dirty="0"/>
              <a:t>. Brain trauma C.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2008-10-02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commons.wikimedia.org/wiki/File:Brain_trauma_CT.jpg</a:t>
            </a:r>
            <a:endParaRPr lang="cs-CZ" dirty="0" smtClean="0"/>
          </a:p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cs-CZ" dirty="0" err="1" smtClean="0"/>
              <a:t>Weru</a:t>
            </a:r>
            <a:r>
              <a:rPr lang="cs-CZ" dirty="0" smtClean="0"/>
              <a:t>. </a:t>
            </a:r>
            <a:r>
              <a:rPr lang="cs-CZ" dirty="0" err="1"/>
              <a:t>Skull</a:t>
            </a:r>
            <a:r>
              <a:rPr lang="cs-CZ" dirty="0"/>
              <a:t> </a:t>
            </a:r>
            <a:r>
              <a:rPr lang="cs-CZ" dirty="0" err="1" smtClean="0"/>
              <a:t>Fracture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2004-10-19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www.wikiskripta.eu/index.php/Soubor:Skull_Fracture.jpg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NEZNÁMÝ. </a:t>
            </a:r>
            <a:r>
              <a:rPr lang="cs-CZ" i="1" dirty="0"/>
              <a:t>Traumatické poranění mozku</a:t>
            </a:r>
            <a:r>
              <a:rPr lang="cs-CZ" dirty="0"/>
              <a:t> [online]. [cit. 21.1.2014].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cs.wikipedia.org/wiki/Traumatick%C3%A9_poran%C4%9Bn%C3%AD_mozku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AMBLER, Zdeněk. Základy neurologie. 6. vyd. Praha : </a:t>
            </a:r>
            <a:r>
              <a:rPr lang="cs-CZ" dirty="0" err="1"/>
              <a:t>Galén</a:t>
            </a:r>
            <a:r>
              <a:rPr lang="cs-CZ" dirty="0"/>
              <a:t>, 2006. ISBN 80-7262-433-4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řížka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297</TotalTime>
  <Words>356</Words>
  <Application>Microsoft Office PowerPoint</Application>
  <PresentationFormat>Předvádění na obrazovce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Mřížka</vt:lpstr>
      <vt:lpstr>První pomoc – poranění hlavy</vt:lpstr>
      <vt:lpstr>Prezentace aplikace PowerPoint</vt:lpstr>
      <vt:lpstr>Otřes mozku - příznaky</vt:lpstr>
      <vt:lpstr>Zhmoždění mozku</vt:lpstr>
      <vt:lpstr>Zlomeniny lebky</vt:lpstr>
      <vt:lpstr>Ošetření poranění hlavy</vt:lpstr>
      <vt:lpstr>Použité obrázky</vt:lpstr>
      <vt:lpstr>Použitá literatura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otřes mozku</dc:title>
  <dc:subject/>
  <dc:creator>Veronika Veselá</dc:creator>
  <cp:keywords/>
  <dc:description/>
  <cp:lastModifiedBy>Veronika Veselá</cp:lastModifiedBy>
  <cp:revision>10</cp:revision>
  <dcterms:created xsi:type="dcterms:W3CDTF">2014-01-20T14:29:04Z</dcterms:created>
  <dcterms:modified xsi:type="dcterms:W3CDTF">2014-01-21T19:04:05Z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