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9" r:id="rId2"/>
    <p:sldId id="260" r:id="rId3"/>
    <p:sldId id="261" r:id="rId4"/>
    <p:sldId id="262" r:id="rId5"/>
    <p:sldId id="266" r:id="rId6"/>
    <p:sldId id="267" r:id="rId7"/>
    <p:sldId id="268" r:id="rId8"/>
    <p:sldId id="258" r:id="rId9"/>
    <p:sldId id="265" r:id="rId10"/>
  </p:sldIdLst>
  <p:sldSz cx="9144000" cy="6858000" type="screen4x3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75102"/>
    <a:srgbClr val="FF9D00"/>
    <a:srgbClr val="FF6702"/>
    <a:srgbClr val="FF3305"/>
    <a:srgbClr val="CF3E00"/>
    <a:srgbClr val="236F7A"/>
    <a:srgbClr val="EEB42D"/>
    <a:srgbClr val="57066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5758FB7-9AC5-4552-8A53-C91805E547FA}" styleName="Styl s motivem 1 – zvýraznění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00" autoAdjust="0"/>
    <p:restoredTop sz="94600" autoAdjust="0"/>
  </p:normalViewPr>
  <p:slideViewPr>
    <p:cSldViewPr>
      <p:cViewPr varScale="1">
        <p:scale>
          <a:sx n="75" d="100"/>
          <a:sy n="75" d="100"/>
        </p:scale>
        <p:origin x="-102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010400" y="2052960"/>
            <a:ext cx="1981200" cy="1828800"/>
          </a:xfrm>
        </p:spPr>
        <p:txBody>
          <a:bodyPr anchor="ctr">
            <a:normAutofit/>
          </a:bodyPr>
          <a:lstStyle>
            <a:lvl1pPr marL="0" indent="0" algn="l">
              <a:buNone/>
              <a:defRPr sz="19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cs-CZ" altLang="cs-CZ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207E2E9-250A-49F9-9EA4-217DE855F858}" type="slidenum">
              <a:rPr lang="cs-CZ" altLang="cs-CZ" smtClean="0"/>
              <a:pPr/>
              <a:t>‹#›</a:t>
            </a:fld>
            <a:endParaRPr lang="cs-CZ" altLang="cs-CZ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cs-CZ" altLang="cs-CZ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57200" y="2052960"/>
            <a:ext cx="6324600" cy="182880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8502-C60C-4405-93C3-ED1D88D8C51D}" type="slidenum">
              <a:rPr lang="cs-CZ" altLang="cs-CZ" smtClean="0"/>
              <a:pPr/>
              <a:t>‹#›</a:t>
            </a:fld>
            <a:endParaRPr lang="cs-CZ" alt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52400" y="147319"/>
            <a:ext cx="6705600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47319"/>
            <a:ext cx="1956046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62800" y="274638"/>
            <a:ext cx="1676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E19D1C81-ECA5-4879-A466-E7B0C26A5BD9}" type="slidenum">
              <a:rPr lang="cs-CZ" altLang="cs-CZ" smtClean="0"/>
              <a:pPr/>
              <a:t>‹#›</a:t>
            </a:fld>
            <a:endParaRPr lang="cs-CZ" alt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DCC53-995C-4309-AE15-27A9C636B138}" type="slidenum">
              <a:rPr lang="cs-CZ" altLang="cs-CZ" smtClean="0"/>
              <a:pPr/>
              <a:t>‹#›</a:t>
            </a:fld>
            <a:endParaRPr lang="cs-CZ" altLang="cs-CZ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62799" y="2892277"/>
            <a:ext cx="1600201" cy="1645920"/>
          </a:xfrm>
        </p:spPr>
        <p:txBody>
          <a:bodyPr anchor="ctr"/>
          <a:lstStyle>
            <a:lvl1pPr marL="0" indent="0">
              <a:buNone/>
              <a:defRPr sz="2000">
                <a:solidFill>
                  <a:schemeClr val="bg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cs-CZ" altLang="cs-CZ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49429C74-0868-4880-94F0-7BE8F28D4496}" type="slidenum">
              <a:rPr lang="cs-CZ" altLang="cs-CZ" smtClean="0"/>
              <a:pPr/>
              <a:t>‹#›</a:t>
            </a:fld>
            <a:endParaRPr lang="cs-CZ" altLang="cs-CZ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cs-CZ" altLang="cs-CZ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81000" y="2892277"/>
            <a:ext cx="6324600" cy="164592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86F41-C2C3-4224-9984-80C7B1010D0B}" type="slidenum">
              <a:rPr lang="cs-CZ" altLang="cs-CZ" smtClean="0"/>
              <a:pPr/>
              <a:t>‹#›</a:t>
            </a:fld>
            <a:endParaRPr lang="cs-CZ" altLang="cs-CZ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22438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399"/>
            <a:ext cx="4040188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399"/>
            <a:ext cx="4041775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BA585-CBA1-439A-80F9-2A4CD9E1906F}" type="slidenum">
              <a:rPr lang="cs-CZ" altLang="cs-CZ" smtClean="0"/>
              <a:pPr/>
              <a:t>‹#›</a:t>
            </a:fld>
            <a:endParaRPr lang="cs-CZ" altLang="cs-CZ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6EF58-50BD-47F8-AEA5-DA3297CCC0BB}" type="slidenum">
              <a:rPr lang="cs-CZ" altLang="cs-CZ" smtClean="0"/>
              <a:pPr/>
              <a:t>‹#›</a:t>
            </a:fld>
            <a:endParaRPr lang="cs-CZ" altLang="cs-CZ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50919"/>
            <a:ext cx="8831802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607AA-63FE-4C56-93F8-17BC988974FA}" type="slidenum">
              <a:rPr lang="cs-CZ" altLang="cs-CZ" smtClean="0"/>
              <a:pPr/>
              <a:t>‹#›</a:t>
            </a:fld>
            <a:endParaRPr lang="cs-CZ" alt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152400" y="152400"/>
            <a:ext cx="6705600" cy="6553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304800"/>
            <a:ext cx="5867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59752" y="2130552"/>
            <a:ext cx="1673352" cy="2816352"/>
          </a:xfrm>
        </p:spPr>
        <p:txBody>
          <a:bodyPr tIns="0"/>
          <a:lstStyle>
            <a:lvl1pPr marL="0" indent="0"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3BD8B06-ECFD-4757-B8FE-FF10FBCD84C7}" type="slidenum">
              <a:rPr lang="cs-CZ" altLang="cs-CZ" smtClean="0"/>
              <a:pPr/>
              <a:t>‹#›</a:t>
            </a:fld>
            <a:endParaRPr lang="cs-CZ" altLang="cs-CZ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7159752" y="457200"/>
            <a:ext cx="1675660" cy="1673352"/>
          </a:xfrm>
        </p:spPr>
        <p:txBody>
          <a:bodyPr anchor="b"/>
          <a:lstStyle>
            <a:lvl1pPr algn="l">
              <a:defRPr sz="2000" spc="150" baseline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" y="152400"/>
            <a:ext cx="6705600" cy="6553200"/>
          </a:xfrm>
        </p:spPr>
        <p:txBody>
          <a:bodyPr anchor="ctr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62800" y="2133600"/>
            <a:ext cx="1676400" cy="2971800"/>
          </a:xfrm>
        </p:spPr>
        <p:txBody>
          <a:bodyPr tIns="0"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6A298-84D1-4D9C-A649-AF50DAFD1249}" type="slidenum">
              <a:rPr lang="cs-CZ" altLang="cs-CZ" smtClean="0"/>
              <a:pPr/>
              <a:t>‹#›</a:t>
            </a:fld>
            <a:endParaRPr lang="cs-CZ" altLang="cs-CZ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162800" y="460248"/>
            <a:ext cx="1676400" cy="1673352"/>
          </a:xfrm>
        </p:spPr>
        <p:txBody>
          <a:bodyPr anchor="b"/>
          <a:lstStyle>
            <a:lvl1pPr algn="l">
              <a:defRPr sz="2000" spc="150" baseline="0">
                <a:solidFill>
                  <a:schemeClr val="tx2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52400" y="1634971"/>
            <a:ext cx="8831802" cy="504547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399" y="152400"/>
            <a:ext cx="8814047" cy="134644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355847"/>
            <a:ext cx="8381260" cy="10543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0999" y="1719071"/>
            <a:ext cx="8407893" cy="4407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70888" y="6356350"/>
            <a:ext cx="2133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cs-CZ" alt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48000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endParaRPr lang="cs-CZ" alt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34680" y="6355080"/>
            <a:ext cx="582966" cy="274320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fld id="{DB33CDC2-D22B-47BE-B6F5-5F00BC40A9E7}" type="slidenum">
              <a:rPr lang="cs-CZ" altLang="cs-CZ" smtClean="0"/>
              <a:pPr/>
              <a:t>‹#›</a:t>
            </a:fld>
            <a:endParaRPr lang="cs-CZ" alt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200" kern="1200" cap="all" spc="200" baseline="0">
          <a:ln>
            <a:noFill/>
          </a:ln>
          <a:solidFill>
            <a:schemeClr val="bg1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"/>
        <a:defRPr sz="2000" kern="1200" spc="150" baseline="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800" kern="1200" spc="100" baseline="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600" kern="1200" spc="100" baseline="0">
          <a:solidFill>
            <a:schemeClr val="tx2"/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buClr>
          <a:schemeClr val="accent4"/>
        </a:buClr>
        <a:buFont typeface="Wingdings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spcBef>
          <a:spcPct val="20000"/>
        </a:spcBef>
        <a:buClr>
          <a:schemeClr val="accent6"/>
        </a:buClr>
        <a:buFont typeface="Wingdings" pitchFamily="2" charset="2"/>
        <a:buChar char="§"/>
        <a:defRPr sz="1300" kern="1200" spc="100" baseline="0">
          <a:solidFill>
            <a:schemeClr val="tx2"/>
          </a:solidFill>
          <a:latin typeface="+mn-lt"/>
          <a:ea typeface="+mn-ea"/>
          <a:cs typeface="+mn-cs"/>
        </a:defRPr>
      </a:lvl5pPr>
      <a:lvl6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182880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5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youtube.com/watch?v=46yl685NN2w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commons.wikimedia.org/wiki/File:CPR.jpg" TargetMode="External"/><Relationship Id="rId2" Type="http://schemas.openxmlformats.org/officeDocument/2006/relationships/hyperlink" Target="http://commons.wikimedia.org/wiki/File:MUTCD_RS-024.svg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hyperlink" Target="http://cs.wikipedia.org/wiki/Kardiopulmon%C3%A1ln%C3%AD_resuscitace" TargetMode="External"/><Relationship Id="rId4" Type="http://schemas.openxmlformats.org/officeDocument/2006/relationships/hyperlink" Target="http://commons.wikimedia.org/wiki/File:Insulfation2.jpg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Autor: Mgr. Luboš Veselý</a:t>
            </a:r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První pomoc – kardiopulmonální </a:t>
            </a:r>
            <a:r>
              <a:rPr lang="cs-CZ" dirty="0"/>
              <a:t>resuscitace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03300"/>
            <a:ext cx="6081712" cy="14859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70008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>
          <a:xfrm>
            <a:off x="467544" y="1700808"/>
            <a:ext cx="8229600" cy="4525963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cs-CZ" sz="2800" b="1" dirty="0"/>
              <a:t>Popis výukového materiálu	 </a:t>
            </a:r>
            <a:endParaRPr lang="cs-CZ" sz="2800" dirty="0"/>
          </a:p>
          <a:p>
            <a:r>
              <a:rPr lang="cs-CZ" sz="2800" dirty="0"/>
              <a:t>Název: 	</a:t>
            </a:r>
            <a:r>
              <a:rPr lang="cs-CZ" sz="2800" b="1" dirty="0" smtClean="0"/>
              <a:t>První pomoc – </a:t>
            </a:r>
            <a:r>
              <a:rPr lang="cs-CZ" sz="2900" dirty="0" smtClean="0"/>
              <a:t>kardiopulmonální resuscitace</a:t>
            </a:r>
          </a:p>
          <a:p>
            <a:r>
              <a:rPr lang="cs-CZ" sz="2800" dirty="0" smtClean="0"/>
              <a:t>Autor</a:t>
            </a:r>
            <a:r>
              <a:rPr lang="cs-CZ" sz="2800" dirty="0"/>
              <a:t>:	</a:t>
            </a:r>
            <a:r>
              <a:rPr lang="cs-CZ" sz="2800" dirty="0" smtClean="0"/>
              <a:t>Mgr</a:t>
            </a:r>
            <a:r>
              <a:rPr lang="cs-CZ" sz="2800" dirty="0"/>
              <a:t>. Luboš Veselý </a:t>
            </a:r>
          </a:p>
          <a:p>
            <a:r>
              <a:rPr lang="cs-CZ" sz="2800" dirty="0"/>
              <a:t>Datum:	</a:t>
            </a:r>
            <a:r>
              <a:rPr lang="cs-CZ" sz="2800" dirty="0" smtClean="0"/>
              <a:t>21.1.2014 </a:t>
            </a:r>
            <a:endParaRPr lang="cs-CZ" sz="2800" dirty="0"/>
          </a:p>
          <a:p>
            <a:r>
              <a:rPr lang="cs-CZ" sz="2800" dirty="0"/>
              <a:t>Obor:	</a:t>
            </a:r>
            <a:r>
              <a:rPr lang="cs-CZ" sz="2800" dirty="0" smtClean="0"/>
              <a:t>	65-51-H/01 </a:t>
            </a:r>
            <a:r>
              <a:rPr lang="cs-CZ" sz="2800" dirty="0"/>
              <a:t>Kuchař, kuchařka; </a:t>
            </a:r>
          </a:p>
          <a:p>
            <a:pPr marL="68580" indent="0">
              <a:buNone/>
            </a:pPr>
            <a:r>
              <a:rPr lang="cs-CZ" sz="2800" dirty="0"/>
              <a:t>		</a:t>
            </a:r>
            <a:r>
              <a:rPr lang="cs-CZ" sz="2800" dirty="0" smtClean="0"/>
              <a:t>65-51-H/01 </a:t>
            </a:r>
            <a:r>
              <a:rPr lang="cs-CZ" sz="2800" dirty="0"/>
              <a:t>Číšník, servírka; </a:t>
            </a:r>
          </a:p>
          <a:p>
            <a:pPr marL="68580" indent="0">
              <a:buNone/>
            </a:pPr>
            <a:r>
              <a:rPr lang="cs-CZ" sz="2800" dirty="0"/>
              <a:t>		</a:t>
            </a:r>
            <a:r>
              <a:rPr lang="cs-CZ" sz="2800" dirty="0" smtClean="0"/>
              <a:t>66-41-L/01 </a:t>
            </a:r>
            <a:r>
              <a:rPr lang="cs-CZ" sz="2800" dirty="0"/>
              <a:t>Obchodník; </a:t>
            </a:r>
          </a:p>
          <a:p>
            <a:pPr marL="68580" indent="0">
              <a:buNone/>
            </a:pPr>
            <a:r>
              <a:rPr lang="cs-CZ" sz="2800" dirty="0"/>
              <a:t>		</a:t>
            </a:r>
            <a:r>
              <a:rPr lang="cs-CZ" sz="2800" dirty="0" smtClean="0"/>
              <a:t>65-41-L/01 </a:t>
            </a:r>
            <a:r>
              <a:rPr lang="cs-CZ" sz="2800" dirty="0"/>
              <a:t>Gastronomie; </a:t>
            </a:r>
          </a:p>
          <a:p>
            <a:pPr marL="68580" indent="0">
              <a:buNone/>
            </a:pPr>
            <a:r>
              <a:rPr lang="cs-CZ" sz="2800" dirty="0"/>
              <a:t>		</a:t>
            </a:r>
            <a:r>
              <a:rPr lang="cs-CZ" sz="2800" dirty="0" smtClean="0"/>
              <a:t>65-41-L/504 </a:t>
            </a:r>
            <a:r>
              <a:rPr lang="cs-CZ" sz="2800" dirty="0"/>
              <a:t>Společné stravování</a:t>
            </a:r>
          </a:p>
          <a:p>
            <a:r>
              <a:rPr lang="cs-CZ" sz="2800" dirty="0"/>
              <a:t>Ročník:	1. - 4. ročník; 1. roč. nástavbového studia</a:t>
            </a:r>
          </a:p>
          <a:p>
            <a:r>
              <a:rPr lang="cs-CZ" sz="2800" dirty="0"/>
              <a:t>Předmět:	TV</a:t>
            </a:r>
          </a:p>
          <a:p>
            <a:r>
              <a:rPr lang="cs-CZ" sz="2800" b="1" dirty="0"/>
              <a:t>Anotace výukového materiálu</a:t>
            </a:r>
            <a:endParaRPr lang="cs-CZ" sz="2800" dirty="0"/>
          </a:p>
          <a:p>
            <a:pPr marL="45720" indent="0">
              <a:buNone/>
            </a:pPr>
            <a:r>
              <a:rPr lang="cs-CZ" sz="2400" dirty="0"/>
              <a:t>Metodický materiál slouží k přednáškám na lyžařském a snowboardovém kurzu. </a:t>
            </a:r>
          </a:p>
          <a:p>
            <a:pPr marL="45720" indent="0">
              <a:buNone/>
            </a:pPr>
            <a:r>
              <a:rPr lang="cs-CZ" sz="2400" dirty="0"/>
              <a:t>Cílem je získat teoretické znalosti o pobytu na horách, které lze využít v běžném životě.</a:t>
            </a:r>
          </a:p>
          <a:p>
            <a:pPr marL="45720" indent="0">
              <a:buNone/>
            </a:pPr>
            <a:r>
              <a:rPr lang="cs-CZ" sz="2400" dirty="0"/>
              <a:t>Materiál vždy tvoří </a:t>
            </a:r>
            <a:r>
              <a:rPr lang="cs-CZ" sz="2400" dirty="0" err="1"/>
              <a:t>powerpointová</a:t>
            </a:r>
            <a:r>
              <a:rPr lang="cs-CZ" sz="2400" dirty="0"/>
              <a:t> prezentace, ověření probíhá pomocí aplikace Smart notebook nebo </a:t>
            </a:r>
            <a:r>
              <a:rPr lang="cs-CZ" sz="2400" dirty="0" err="1"/>
              <a:t>Powerpointu</a:t>
            </a:r>
            <a:r>
              <a:rPr lang="cs-CZ" sz="2400" dirty="0"/>
              <a:t>.</a:t>
            </a:r>
          </a:p>
          <a:p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2870236"/>
              </p:ext>
            </p:extLst>
          </p:nvPr>
        </p:nvGraphicFramePr>
        <p:xfrm>
          <a:off x="3347864" y="210911"/>
          <a:ext cx="5544616" cy="129614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48754"/>
                <a:gridCol w="4095862"/>
              </a:tblGrid>
              <a:tr h="4183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effectLst/>
                        </a:rPr>
                        <a:t>Číslo projektu </a:t>
                      </a:r>
                      <a:r>
                        <a:rPr lang="cs-CZ" sz="1000" dirty="0" smtClean="0">
                          <a:effectLst/>
                        </a:rPr>
                        <a:t>školy 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>
                          <a:effectLst/>
                        </a:rPr>
                        <a:t>CZ.1.07/1.5.00/34.0963 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338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>
                          <a:effectLst/>
                        </a:rPr>
                        <a:t>Číslo a název šablony klíčové aktivity 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>
                          <a:effectLst/>
                        </a:rPr>
                        <a:t>III/2 Inovace a zkvalitnění výuky prostřednictvím ICT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4390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effectLst/>
                        </a:rPr>
                        <a:t>Číslo materiálu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 smtClean="0">
                          <a:effectLst/>
                        </a:rPr>
                        <a:t>VY_32_INOVACE_TV_S3_18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5" name="Picture 2" descr="File:MUTCD RS-024.sv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100" y="455613"/>
            <a:ext cx="866775" cy="86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ovéPole 5"/>
          <p:cNvSpPr txBox="1"/>
          <p:nvPr/>
        </p:nvSpPr>
        <p:spPr>
          <a:xfrm>
            <a:off x="1412875" y="967346"/>
            <a:ext cx="8131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Obr. 1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14102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/>
              <a:t>soubor postupů k docílení co nejrychlejší obnovy dostatečného </a:t>
            </a:r>
            <a:r>
              <a:rPr lang="cs-CZ" dirty="0" smtClean="0"/>
              <a:t>oběhu </a:t>
            </a:r>
            <a:r>
              <a:rPr lang="cs-CZ" dirty="0"/>
              <a:t>okysličené krve v organismu při jeho </a:t>
            </a:r>
            <a:r>
              <a:rPr lang="cs-CZ" dirty="0" smtClean="0"/>
              <a:t>zástavě</a:t>
            </a:r>
          </a:p>
          <a:p>
            <a:r>
              <a:rPr lang="cs-CZ" dirty="0"/>
              <a:t>b</a:t>
            </a:r>
            <a:r>
              <a:rPr lang="cs-CZ" dirty="0" smtClean="0"/>
              <a:t>ěhem KPR nahrazujeme základní </a:t>
            </a:r>
            <a:r>
              <a:rPr lang="cs-CZ" dirty="0"/>
              <a:t>životní funkce – dýchání a </a:t>
            </a:r>
            <a:r>
              <a:rPr lang="cs-CZ" dirty="0" smtClean="0"/>
              <a:t>srdeční oběh</a:t>
            </a:r>
          </a:p>
          <a:p>
            <a:r>
              <a:rPr lang="cs-CZ" dirty="0"/>
              <a:t>p</a:t>
            </a:r>
            <a:r>
              <a:rPr lang="cs-CZ" dirty="0" smtClean="0"/>
              <a:t>roto zařazujeme nepřímou srdeční masáž a plicní ventilaci</a:t>
            </a:r>
          </a:p>
          <a:p>
            <a:pPr marL="45720" indent="0">
              <a:buNone/>
            </a:pPr>
            <a:r>
              <a:rPr lang="cs-CZ" b="1" u="sng" dirty="0" smtClean="0"/>
              <a:t>Fáze KPR:</a:t>
            </a:r>
          </a:p>
          <a:p>
            <a:r>
              <a:rPr lang="cs-CZ" dirty="0"/>
              <a:t>zajištění dýchacích </a:t>
            </a:r>
            <a:r>
              <a:rPr lang="cs-CZ" dirty="0" smtClean="0"/>
              <a:t>cest</a:t>
            </a:r>
          </a:p>
          <a:p>
            <a:r>
              <a:rPr lang="pl-PL" dirty="0"/>
              <a:t>umělé dýchání z plic do </a:t>
            </a:r>
            <a:r>
              <a:rPr lang="pl-PL" dirty="0" smtClean="0"/>
              <a:t>plic</a:t>
            </a:r>
          </a:p>
          <a:p>
            <a:r>
              <a:rPr lang="cs-CZ" dirty="0" smtClean="0"/>
              <a:t>nepřímá </a:t>
            </a:r>
            <a:r>
              <a:rPr lang="cs-CZ" dirty="0"/>
              <a:t>srdeční </a:t>
            </a:r>
            <a:r>
              <a:rPr lang="cs-CZ" dirty="0" smtClean="0"/>
              <a:t>masáž</a:t>
            </a:r>
          </a:p>
          <a:p>
            <a:r>
              <a:rPr lang="cs-CZ" dirty="0"/>
              <a:t>d</a:t>
            </a:r>
            <a:r>
              <a:rPr lang="cs-CZ" dirty="0" smtClean="0"/>
              <a:t>efibrilace (elektrický výboj, který „vymaže“ veškerou chaotickou srdeční činnost)</a:t>
            </a:r>
          </a:p>
          <a:p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1412875" y="355847"/>
            <a:ext cx="7349383" cy="1054394"/>
          </a:xfrm>
        </p:spPr>
        <p:txBody>
          <a:bodyPr/>
          <a:lstStyle/>
          <a:p>
            <a:r>
              <a:rPr lang="cs-CZ" dirty="0" smtClean="0"/>
              <a:t>Kardiopulmonální resuscitace</a:t>
            </a:r>
            <a:endParaRPr lang="cs-CZ" dirty="0"/>
          </a:p>
        </p:txBody>
      </p:sp>
      <p:pic>
        <p:nvPicPr>
          <p:cNvPr id="4" name="Picture 2" descr="File:MUTCD RS-024.sv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100" y="455613"/>
            <a:ext cx="866775" cy="86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188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zjistíme</a:t>
            </a:r>
            <a:r>
              <a:rPr lang="cs-CZ" dirty="0"/>
              <a:t>, zda je osoba v </a:t>
            </a:r>
            <a:r>
              <a:rPr lang="cs-CZ" dirty="0" smtClean="0"/>
              <a:t>bezvědomí</a:t>
            </a:r>
          </a:p>
          <a:p>
            <a:r>
              <a:rPr lang="cs-CZ" dirty="0" smtClean="0"/>
              <a:t>zprůchodníme </a:t>
            </a:r>
            <a:r>
              <a:rPr lang="cs-CZ" dirty="0"/>
              <a:t>dýchací cesty</a:t>
            </a:r>
          </a:p>
          <a:p>
            <a:r>
              <a:rPr lang="cs-CZ" dirty="0"/>
              <a:t>zraněného uložíme na záda a dýchací cesty uvolníme zakloněním hlavy a odstraněním překážek v dutině ústní (např. žvýkačka…)</a:t>
            </a:r>
          </a:p>
          <a:p>
            <a:r>
              <a:rPr lang="cs-CZ" dirty="0"/>
              <a:t>zjistíme, zda postižený dýchá</a:t>
            </a:r>
          </a:p>
          <a:p>
            <a:pPr marL="640080" lvl="2" indent="0">
              <a:buNone/>
            </a:pPr>
            <a:r>
              <a:rPr lang="cs-CZ" dirty="0"/>
              <a:t>POZOR! za zachovalé dýchání nepočítáme "lapavé" </a:t>
            </a:r>
            <a:r>
              <a:rPr lang="cs-CZ" dirty="0" smtClean="0"/>
              <a:t>dechy</a:t>
            </a:r>
            <a:endParaRPr lang="cs-CZ" dirty="0"/>
          </a:p>
          <a:p>
            <a:r>
              <a:rPr lang="cs-CZ" dirty="0"/>
              <a:t>z</a:t>
            </a:r>
            <a:r>
              <a:rPr lang="cs-CZ" dirty="0" smtClean="0"/>
              <a:t>avoláme </a:t>
            </a:r>
            <a:r>
              <a:rPr lang="cs-CZ" dirty="0"/>
              <a:t>HZS (Krušné hory – </a:t>
            </a:r>
            <a:r>
              <a:rPr lang="cs-CZ" dirty="0">
                <a:solidFill>
                  <a:schemeClr val="tx1"/>
                </a:solidFill>
              </a:rPr>
              <a:t>353815140</a:t>
            </a:r>
            <a:r>
              <a:rPr lang="cs-CZ" dirty="0" smtClean="0"/>
              <a:t>)</a:t>
            </a:r>
            <a:endParaRPr lang="cs-CZ" dirty="0"/>
          </a:p>
          <a:p>
            <a:r>
              <a:rPr lang="cs-CZ" dirty="0"/>
              <a:t>p</a:t>
            </a:r>
            <a:r>
              <a:rPr lang="cs-CZ" dirty="0" smtClean="0"/>
              <a:t>okud pacient dýchá: </a:t>
            </a:r>
            <a:endParaRPr lang="cs-CZ" dirty="0"/>
          </a:p>
          <a:p>
            <a:pPr marL="640080" lvl="2" indent="0">
              <a:buNone/>
            </a:pPr>
            <a:r>
              <a:rPr lang="cs-CZ" dirty="0" smtClean="0"/>
              <a:t>- uložíme </a:t>
            </a:r>
            <a:r>
              <a:rPr lang="cs-CZ" dirty="0"/>
              <a:t>zraněného do stabilizované polohy a monitorujeme jeho životní funkce do příjezdu </a:t>
            </a:r>
            <a:r>
              <a:rPr lang="cs-CZ" dirty="0" smtClean="0"/>
              <a:t>HZS</a:t>
            </a:r>
            <a:endParaRPr lang="cs-CZ" dirty="0"/>
          </a:p>
          <a:p>
            <a:r>
              <a:rPr lang="cs-CZ" dirty="0"/>
              <a:t>p</a:t>
            </a:r>
            <a:r>
              <a:rPr lang="cs-CZ" dirty="0" smtClean="0"/>
              <a:t>okud nedýchá zahájíme </a:t>
            </a:r>
            <a:r>
              <a:rPr lang="cs-CZ" dirty="0"/>
              <a:t>zevní srdeční masáž</a:t>
            </a:r>
          </a:p>
          <a:p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1412874" y="355847"/>
            <a:ext cx="7349385" cy="1054394"/>
          </a:xfrm>
        </p:spPr>
        <p:txBody>
          <a:bodyPr/>
          <a:lstStyle/>
          <a:p>
            <a:r>
              <a:rPr lang="cs-CZ" dirty="0" smtClean="0"/>
              <a:t>Postup při poskytování </a:t>
            </a:r>
            <a:r>
              <a:rPr lang="cs-CZ" dirty="0" err="1" smtClean="0"/>
              <a:t>kpr</a:t>
            </a:r>
            <a:endParaRPr lang="cs-CZ" dirty="0"/>
          </a:p>
        </p:txBody>
      </p:sp>
      <p:pic>
        <p:nvPicPr>
          <p:cNvPr id="4" name="Picture 2" descr="File:MUTCD RS-024.sv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100" y="455613"/>
            <a:ext cx="866775" cy="86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ovéPole 8"/>
          <p:cNvSpPr txBox="1"/>
          <p:nvPr/>
        </p:nvSpPr>
        <p:spPr>
          <a:xfrm>
            <a:off x="179512" y="147836"/>
            <a:ext cx="34387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dirty="0" smtClean="0">
                <a:solidFill>
                  <a:schemeClr val="bg1"/>
                </a:solidFill>
              </a:rPr>
              <a:t>Kliknutím na tento symbol spustíte video.</a:t>
            </a:r>
            <a:endParaRPr lang="cs-CZ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0678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stlačujeme uprostřed hrudníku (dolní část hrudní kosti mezi prsními bradavkami)</a:t>
            </a:r>
          </a:p>
          <a:p>
            <a:r>
              <a:rPr lang="cs-CZ" dirty="0"/>
              <a:t>frekvence je 100 - 120 stlačení za minutu</a:t>
            </a:r>
          </a:p>
          <a:p>
            <a:r>
              <a:rPr lang="cs-CZ" dirty="0"/>
              <a:t>masírujeme s propnutýma rukama přeloženými zápěstími přes sebe (případně s propletenými prsty) </a:t>
            </a:r>
            <a:endParaRPr lang="cs-CZ" dirty="0" smtClean="0"/>
          </a:p>
          <a:p>
            <a:r>
              <a:rPr lang="cs-CZ" dirty="0" smtClean="0"/>
              <a:t>stlačujeme </a:t>
            </a:r>
            <a:r>
              <a:rPr lang="cs-CZ" dirty="0"/>
              <a:t>do hloubky 5 cm, u dětí do hloubky 1/3 hrudníku</a:t>
            </a:r>
          </a:p>
          <a:p>
            <a:r>
              <a:rPr lang="cs-CZ" dirty="0"/>
              <a:t>při dvou zachráncích jeden poskytuje srdeční masáž, druhý plicní </a:t>
            </a:r>
            <a:r>
              <a:rPr lang="cs-CZ" dirty="0" smtClean="0"/>
              <a:t>ventilaci</a:t>
            </a:r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Nepřímá srdeční masáž</a:t>
            </a:r>
            <a:endParaRPr lang="cs-CZ" dirty="0"/>
          </a:p>
        </p:txBody>
      </p:sp>
      <p:pic>
        <p:nvPicPr>
          <p:cNvPr id="4" name="Picture 2" descr="File:MUTCD RS-024.sv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100" y="455613"/>
            <a:ext cx="866775" cy="86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File:CP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7872" y="1629709"/>
            <a:ext cx="4756128" cy="5197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ovéPole 6"/>
          <p:cNvSpPr txBox="1"/>
          <p:nvPr/>
        </p:nvSpPr>
        <p:spPr>
          <a:xfrm>
            <a:off x="4499992" y="6309320"/>
            <a:ext cx="8131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Obr. 2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69604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zraněnému </a:t>
            </a:r>
            <a:r>
              <a:rPr lang="cs-CZ" dirty="0"/>
              <a:t>zakloníme hlavu </a:t>
            </a:r>
            <a:endParaRPr lang="cs-CZ" dirty="0" smtClean="0"/>
          </a:p>
          <a:p>
            <a:r>
              <a:rPr lang="cs-CZ" dirty="0" smtClean="0"/>
              <a:t>prsty </a:t>
            </a:r>
            <a:r>
              <a:rPr lang="cs-CZ" dirty="0"/>
              <a:t>jedné ruky zacpeme nosní </a:t>
            </a:r>
            <a:r>
              <a:rPr lang="cs-CZ" dirty="0" smtClean="0"/>
              <a:t>dírky </a:t>
            </a:r>
            <a:r>
              <a:rPr lang="cs-CZ" dirty="0"/>
              <a:t>a nadechneme se (objem vdechu by měl být jako u normálního nádechu, velký objem vdechu je chybou!) </a:t>
            </a:r>
            <a:endParaRPr lang="cs-CZ" dirty="0" smtClean="0"/>
          </a:p>
          <a:p>
            <a:r>
              <a:rPr lang="cs-CZ" dirty="0" smtClean="0"/>
              <a:t>široce </a:t>
            </a:r>
            <a:r>
              <a:rPr lang="cs-CZ" dirty="0"/>
              <a:t>otevřeme </a:t>
            </a:r>
            <a:r>
              <a:rPr lang="cs-CZ" dirty="0" smtClean="0"/>
              <a:t>ústa</a:t>
            </a:r>
          </a:p>
          <a:p>
            <a:r>
              <a:rPr lang="cs-CZ" dirty="0" smtClean="0"/>
              <a:t>přitiskneme </a:t>
            </a:r>
            <a:r>
              <a:rPr lang="cs-CZ" dirty="0"/>
              <a:t>je kolem úst poraněného a vydechneme vzduch do jeho plic </a:t>
            </a:r>
            <a:endParaRPr lang="cs-CZ" dirty="0" smtClean="0"/>
          </a:p>
          <a:p>
            <a:r>
              <a:rPr lang="cs-CZ" dirty="0" smtClean="0"/>
              <a:t>pozorujeme</a:t>
            </a:r>
            <a:r>
              <a:rPr lang="cs-CZ" dirty="0"/>
              <a:t>, </a:t>
            </a:r>
            <a:r>
              <a:rPr lang="cs-CZ" dirty="0" smtClean="0"/>
              <a:t>zda </a:t>
            </a:r>
            <a:r>
              <a:rPr lang="cs-CZ" dirty="0"/>
              <a:t>se zvedá hrudník </a:t>
            </a:r>
            <a:endParaRPr lang="cs-CZ" dirty="0" smtClean="0"/>
          </a:p>
          <a:p>
            <a:r>
              <a:rPr lang="cs-CZ" dirty="0" smtClean="0"/>
              <a:t>máme-li </a:t>
            </a:r>
            <a:r>
              <a:rPr lang="cs-CZ" dirty="0"/>
              <a:t>k dispozici </a:t>
            </a:r>
            <a:r>
              <a:rPr lang="cs-CZ" dirty="0" smtClean="0"/>
              <a:t>lékárničku, </a:t>
            </a:r>
            <a:r>
              <a:rPr lang="cs-CZ" dirty="0"/>
              <a:t>použijeme resuscitační roušku</a:t>
            </a:r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Plicní ventilace</a:t>
            </a:r>
            <a:endParaRPr lang="cs-CZ" dirty="0"/>
          </a:p>
        </p:txBody>
      </p:sp>
      <p:pic>
        <p:nvPicPr>
          <p:cNvPr id="4" name="Picture 2" descr="File:MUTCD RS-024.sv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100" y="455613"/>
            <a:ext cx="866775" cy="86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File:Insulfation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136" y="1535847"/>
            <a:ext cx="7620000" cy="5207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ovéPole 5"/>
          <p:cNvSpPr txBox="1"/>
          <p:nvPr/>
        </p:nvSpPr>
        <p:spPr>
          <a:xfrm>
            <a:off x="777032" y="6309320"/>
            <a:ext cx="8131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Obr. </a:t>
            </a:r>
            <a:r>
              <a:rPr lang="cs-CZ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4285989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63580320"/>
              </p:ext>
            </p:extLst>
          </p:nvPr>
        </p:nvGraphicFramePr>
        <p:xfrm>
          <a:off x="381000" y="2916873"/>
          <a:ext cx="8407400" cy="2011680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2101850"/>
                <a:gridCol w="2101850"/>
                <a:gridCol w="2101850"/>
                <a:gridCol w="2101850"/>
              </a:tblGrid>
              <a:tr h="0"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dirty="0" smtClean="0"/>
                        <a:t>Poměr stlačení : vdechům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dirty="0" smtClean="0"/>
                        <a:t>Technika stlačování</a:t>
                      </a:r>
                    </a:p>
                    <a:p>
                      <a:endParaRPr lang="cs-CZ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dirty="0" smtClean="0"/>
                        <a:t>Zahájení KPR</a:t>
                      </a: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cs-CZ"/>
                        <a:t>Dospělí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/>
                        <a:t>30:2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/>
                        <a:t>2 ruce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/>
                        <a:t>30 stlačeními</a:t>
                      </a: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cs-CZ"/>
                        <a:t>Kojenci a děti 1 - 8 let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/>
                        <a:t>30:2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/>
                        <a:t>1 - 2 ruce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/>
                        <a:t>5 vdechy</a:t>
                      </a: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cs-CZ"/>
                        <a:t>Novorozenci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/>
                        <a:t>3:1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/>
                        <a:t>2 prsty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/>
                        <a:t>5 vdechy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Shrnutí rozdílů při KPR</a:t>
            </a:r>
            <a:endParaRPr lang="cs-CZ" dirty="0"/>
          </a:p>
        </p:txBody>
      </p:sp>
      <p:sp>
        <p:nvSpPr>
          <p:cNvPr id="5" name="TextovéPole 4"/>
          <p:cNvSpPr txBox="1"/>
          <p:nvPr/>
        </p:nvSpPr>
        <p:spPr>
          <a:xfrm>
            <a:off x="389826" y="2924944"/>
            <a:ext cx="8131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Tab. 1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707605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cs-CZ" dirty="0" smtClean="0"/>
              <a:t>1 MUTCD. MUTCD RS-024. </a:t>
            </a:r>
            <a:r>
              <a:rPr lang="en-US" dirty="0"/>
              <a:t>[online] </a:t>
            </a:r>
            <a:r>
              <a:rPr lang="cs-CZ" dirty="0"/>
              <a:t>cit. </a:t>
            </a:r>
            <a:r>
              <a:rPr lang="en-US" dirty="0"/>
              <a:t>[</a:t>
            </a:r>
            <a:r>
              <a:rPr lang="cs-CZ" dirty="0" smtClean="0"/>
              <a:t>2012-10-03</a:t>
            </a:r>
            <a:r>
              <a:rPr lang="en-US" dirty="0" smtClean="0"/>
              <a:t>]</a:t>
            </a:r>
            <a:r>
              <a:rPr lang="cs-CZ" dirty="0" smtClean="0"/>
              <a:t> </a:t>
            </a:r>
            <a:r>
              <a:rPr lang="en-US" dirty="0"/>
              <a:t>[</a:t>
            </a:r>
            <a:r>
              <a:rPr lang="cs-CZ" dirty="0" smtClean="0"/>
              <a:t>2014-01-20</a:t>
            </a:r>
            <a:r>
              <a:rPr lang="en-US" dirty="0" smtClean="0"/>
              <a:t>]</a:t>
            </a:r>
            <a:r>
              <a:rPr lang="cs-CZ" dirty="0" smtClean="0"/>
              <a:t> </a:t>
            </a:r>
            <a:r>
              <a:rPr lang="cs-CZ" dirty="0"/>
              <a:t>Dostupný pod licencí </a:t>
            </a:r>
            <a:r>
              <a:rPr lang="cs-CZ" dirty="0" err="1"/>
              <a:t>Creative</a:t>
            </a:r>
            <a:r>
              <a:rPr lang="cs-CZ" dirty="0"/>
              <a:t> </a:t>
            </a:r>
            <a:r>
              <a:rPr lang="cs-CZ" dirty="0" err="1"/>
              <a:t>Commons</a:t>
            </a:r>
            <a:r>
              <a:rPr lang="cs-CZ" dirty="0"/>
              <a:t> na WWW: </a:t>
            </a:r>
            <a:r>
              <a:rPr lang="cs-CZ" dirty="0">
                <a:hlinkClick r:id="rId2"/>
              </a:rPr>
              <a:t>http://</a:t>
            </a:r>
            <a:r>
              <a:rPr lang="cs-CZ" dirty="0" smtClean="0">
                <a:hlinkClick r:id="rId2"/>
              </a:rPr>
              <a:t>commons.wikimedia.org/wiki/File:MUTCD_RS-024.svg</a:t>
            </a:r>
            <a:endParaRPr lang="cs-CZ" dirty="0" smtClean="0"/>
          </a:p>
          <a:p>
            <a:r>
              <a:rPr lang="cs-CZ" dirty="0" smtClean="0"/>
              <a:t>2 </a:t>
            </a:r>
            <a:r>
              <a:rPr lang="cs-CZ" dirty="0" err="1" smtClean="0"/>
              <a:t>Rama</a:t>
            </a:r>
            <a:r>
              <a:rPr lang="cs-CZ" dirty="0" smtClean="0"/>
              <a:t>. CPR. </a:t>
            </a:r>
            <a:r>
              <a:rPr lang="en-US" dirty="0"/>
              <a:t>[online] </a:t>
            </a:r>
            <a:r>
              <a:rPr lang="cs-CZ" dirty="0"/>
              <a:t>cit. </a:t>
            </a:r>
            <a:r>
              <a:rPr lang="en-US" dirty="0"/>
              <a:t>[</a:t>
            </a:r>
            <a:r>
              <a:rPr lang="cs-CZ" dirty="0" smtClean="0"/>
              <a:t>2004-11-29</a:t>
            </a:r>
            <a:r>
              <a:rPr lang="en-US" dirty="0" smtClean="0"/>
              <a:t>]</a:t>
            </a:r>
            <a:r>
              <a:rPr lang="cs-CZ" dirty="0" smtClean="0"/>
              <a:t> </a:t>
            </a:r>
            <a:r>
              <a:rPr lang="en-US" dirty="0"/>
              <a:t>[</a:t>
            </a:r>
            <a:r>
              <a:rPr lang="cs-CZ" dirty="0"/>
              <a:t>2014-01-20</a:t>
            </a:r>
            <a:r>
              <a:rPr lang="en-US" dirty="0"/>
              <a:t>]</a:t>
            </a:r>
            <a:r>
              <a:rPr lang="cs-CZ" dirty="0"/>
              <a:t> Dostupný pod licencí </a:t>
            </a:r>
            <a:r>
              <a:rPr lang="cs-CZ" dirty="0" err="1"/>
              <a:t>Creative</a:t>
            </a:r>
            <a:r>
              <a:rPr lang="cs-CZ" dirty="0"/>
              <a:t> </a:t>
            </a:r>
            <a:r>
              <a:rPr lang="cs-CZ" dirty="0" err="1"/>
              <a:t>Commons</a:t>
            </a:r>
            <a:r>
              <a:rPr lang="cs-CZ" dirty="0"/>
              <a:t> na WWW: </a:t>
            </a:r>
            <a:r>
              <a:rPr lang="cs-CZ" dirty="0">
                <a:hlinkClick r:id="rId3"/>
              </a:rPr>
              <a:t>http://</a:t>
            </a:r>
            <a:r>
              <a:rPr lang="cs-CZ" dirty="0" smtClean="0">
                <a:hlinkClick r:id="rId3"/>
              </a:rPr>
              <a:t>commons.wikimedia.org/wiki/File:CPR.jpg</a:t>
            </a:r>
            <a:endParaRPr lang="cs-CZ" dirty="0" smtClean="0"/>
          </a:p>
          <a:p>
            <a:r>
              <a:rPr lang="cs-CZ" dirty="0"/>
              <a:t>3 </a:t>
            </a:r>
            <a:r>
              <a:rPr lang="cs-CZ" dirty="0" err="1" smtClean="0"/>
              <a:t>Rama</a:t>
            </a:r>
            <a:r>
              <a:rPr lang="cs-CZ" dirty="0"/>
              <a:t>. Insulfation2. </a:t>
            </a:r>
            <a:r>
              <a:rPr lang="en-US" dirty="0" smtClean="0"/>
              <a:t>[online] </a:t>
            </a:r>
            <a:r>
              <a:rPr lang="cs-CZ" dirty="0" smtClean="0"/>
              <a:t>cit. </a:t>
            </a:r>
            <a:r>
              <a:rPr lang="en-US" dirty="0" smtClean="0"/>
              <a:t>[</a:t>
            </a:r>
            <a:r>
              <a:rPr lang="cs-CZ" dirty="0" smtClean="0"/>
              <a:t>2005-01-16</a:t>
            </a:r>
            <a:r>
              <a:rPr lang="en-US" dirty="0" smtClean="0"/>
              <a:t>]</a:t>
            </a:r>
            <a:r>
              <a:rPr lang="cs-CZ" dirty="0" smtClean="0"/>
              <a:t> </a:t>
            </a:r>
            <a:r>
              <a:rPr lang="en-US" dirty="0" smtClean="0"/>
              <a:t>[</a:t>
            </a:r>
            <a:r>
              <a:rPr lang="cs-CZ" dirty="0" smtClean="0"/>
              <a:t>2014-01-20</a:t>
            </a:r>
            <a:r>
              <a:rPr lang="en-US" dirty="0" smtClean="0"/>
              <a:t>]</a:t>
            </a:r>
            <a:r>
              <a:rPr lang="cs-CZ" dirty="0" smtClean="0"/>
              <a:t> Dostupný pod licencí </a:t>
            </a:r>
            <a:r>
              <a:rPr lang="cs-CZ" dirty="0" err="1" smtClean="0"/>
              <a:t>Creative</a:t>
            </a:r>
            <a:r>
              <a:rPr lang="cs-CZ" dirty="0" smtClean="0"/>
              <a:t> </a:t>
            </a:r>
            <a:r>
              <a:rPr lang="cs-CZ" dirty="0" err="1" smtClean="0"/>
              <a:t>Commons</a:t>
            </a:r>
            <a:r>
              <a:rPr lang="cs-CZ" dirty="0" smtClean="0"/>
              <a:t> na WWW</a:t>
            </a:r>
            <a:r>
              <a:rPr lang="cs-CZ" dirty="0"/>
              <a:t>: </a:t>
            </a:r>
            <a:r>
              <a:rPr lang="cs-CZ" dirty="0">
                <a:hlinkClick r:id="rId4"/>
              </a:rPr>
              <a:t>http://</a:t>
            </a:r>
            <a:r>
              <a:rPr lang="cs-CZ" dirty="0" smtClean="0">
                <a:hlinkClick r:id="rId4"/>
              </a:rPr>
              <a:t>commons.wikimedia.org/wiki/File:Insulfation2.jpg</a:t>
            </a:r>
            <a:endParaRPr lang="cs-CZ" dirty="0" smtClean="0"/>
          </a:p>
          <a:p>
            <a:r>
              <a:rPr lang="cs-CZ" dirty="0" smtClean="0"/>
              <a:t>Tab.1 Neznámý. Shrnutí rozdílů při resuscitaci. </a:t>
            </a:r>
            <a:r>
              <a:rPr lang="en-US" dirty="0" smtClean="0"/>
              <a:t>[online</a:t>
            </a:r>
            <a:r>
              <a:rPr lang="en-US" dirty="0"/>
              <a:t>] </a:t>
            </a:r>
            <a:r>
              <a:rPr lang="cs-CZ" dirty="0"/>
              <a:t>cit</a:t>
            </a:r>
            <a:r>
              <a:rPr lang="cs-CZ" dirty="0" smtClean="0"/>
              <a:t>. </a:t>
            </a:r>
            <a:r>
              <a:rPr lang="en-US" dirty="0" smtClean="0"/>
              <a:t>[</a:t>
            </a:r>
            <a:r>
              <a:rPr lang="cs-CZ" dirty="0"/>
              <a:t>2014-01-20</a:t>
            </a:r>
            <a:r>
              <a:rPr lang="en-US" dirty="0"/>
              <a:t>]</a:t>
            </a:r>
            <a:r>
              <a:rPr lang="cs-CZ" dirty="0"/>
              <a:t> Dostupný pod licencí </a:t>
            </a:r>
            <a:r>
              <a:rPr lang="cs-CZ" dirty="0" err="1"/>
              <a:t>Creative</a:t>
            </a:r>
            <a:r>
              <a:rPr lang="cs-CZ" dirty="0"/>
              <a:t> </a:t>
            </a:r>
            <a:r>
              <a:rPr lang="cs-CZ" dirty="0" err="1"/>
              <a:t>Commons</a:t>
            </a:r>
            <a:r>
              <a:rPr lang="cs-CZ" dirty="0"/>
              <a:t> na WWW: </a:t>
            </a:r>
            <a:r>
              <a:rPr lang="cs-CZ" dirty="0">
                <a:hlinkClick r:id="rId5"/>
              </a:rPr>
              <a:t>http://</a:t>
            </a:r>
            <a:r>
              <a:rPr lang="cs-CZ" dirty="0" smtClean="0">
                <a:hlinkClick r:id="rId5"/>
              </a:rPr>
              <a:t>cs.wikipedia.org/wiki/Kardiopulmon%C3%A1ln%C3%AD_resuscitace</a:t>
            </a:r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Použité obrázky</a:t>
            </a:r>
            <a:endParaRPr lang="cs-CZ" dirty="0"/>
          </a:p>
        </p:txBody>
      </p:sp>
      <p:pic>
        <p:nvPicPr>
          <p:cNvPr id="4" name="Picture 2" descr="File:MUTCD RS-024.sv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100" y="455613"/>
            <a:ext cx="866775" cy="86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155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" indent="0">
              <a:buNone/>
            </a:pPr>
            <a:endParaRPr lang="cs-CZ" dirty="0" smtClean="0"/>
          </a:p>
          <a:p>
            <a:r>
              <a:rPr lang="cs-CZ" dirty="0"/>
              <a:t>BERÁNKOVÁ, M.; HOLZHAUSEROVÁ, B.; FLEKOVÁ, A.. První pomoc pro střední zdravotnické školy. Praha : Informatorium, 2002. ISBN </a:t>
            </a:r>
            <a:r>
              <a:rPr lang="cs-CZ" dirty="0" smtClean="0"/>
              <a:t>80-86073-99-8</a:t>
            </a:r>
          </a:p>
          <a:p>
            <a:pPr marL="45720" indent="0">
              <a:buNone/>
            </a:pPr>
            <a:endParaRPr lang="cs-CZ" dirty="0" smtClean="0"/>
          </a:p>
          <a:p>
            <a:r>
              <a:rPr lang="cs-CZ" dirty="0"/>
              <a:t>NEZNÁMÝ. </a:t>
            </a:r>
            <a:r>
              <a:rPr lang="cs-CZ" i="1" dirty="0"/>
              <a:t>Kardiopulmonální resuscitace</a:t>
            </a:r>
            <a:r>
              <a:rPr lang="cs-CZ" dirty="0"/>
              <a:t> [online]. [cit. 21.1.2014]. Dostupný na WWW: http://cs.wikipedia.org/wiki/Kardiopulmon%C3%A1ln%C3%AD_resuscitace</a:t>
            </a:r>
            <a:endParaRPr lang="cs-CZ" dirty="0" smtClean="0"/>
          </a:p>
          <a:p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Použitá literatura</a:t>
            </a:r>
            <a:endParaRPr lang="cs-CZ" dirty="0"/>
          </a:p>
        </p:txBody>
      </p:sp>
      <p:pic>
        <p:nvPicPr>
          <p:cNvPr id="4" name="Picture 2" descr="File:MUTCD RS-024.sv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100" y="455613"/>
            <a:ext cx="866775" cy="86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204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Y_32_INOVACE_TV_S3_17">
  <a:themeElements>
    <a:clrScheme name="Základní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Mřížka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inorFont>
    </a:fontScheme>
    <a:fmtScheme name="Mřížka">
      <a:fillStyleLst>
        <a:solidFill>
          <a:schemeClr val="phClr"/>
        </a:solidFill>
        <a:solidFill>
          <a:schemeClr val="phClr">
            <a:tint val="5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175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3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3000"/>
                <a:satMod val="11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VY_32_INOVACE_TV_S3_17</Template>
  <TotalTime>253</TotalTime>
  <Words>454</Words>
  <Application>Microsoft Office PowerPoint</Application>
  <PresentationFormat>Předvádění na obrazovce (4:3)</PresentationFormat>
  <Paragraphs>88</Paragraphs>
  <Slides>9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9</vt:i4>
      </vt:variant>
    </vt:vector>
  </HeadingPairs>
  <TitlesOfParts>
    <vt:vector size="10" baseType="lpstr">
      <vt:lpstr>VY_32_INOVACE_TV_S3_17</vt:lpstr>
      <vt:lpstr>První pomoc – kardiopulmonální resuscitace</vt:lpstr>
      <vt:lpstr>Prezentace aplikace PowerPoint</vt:lpstr>
      <vt:lpstr>Kardiopulmonální resuscitace</vt:lpstr>
      <vt:lpstr>Postup při poskytování kpr</vt:lpstr>
      <vt:lpstr>Nepřímá srdeční masáž</vt:lpstr>
      <vt:lpstr>Plicní ventilace</vt:lpstr>
      <vt:lpstr>Shrnutí rozdílů při KPR</vt:lpstr>
      <vt:lpstr>Použité obrázky</vt:lpstr>
      <vt:lpstr>Použitá literatura</vt:lpstr>
    </vt:vector>
  </TitlesOfParts>
  <Manager/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První pomoc – kardiopulmonální resuscitace</dc:title>
  <dc:subject/>
  <dc:creator>Veronika Veselá</dc:creator>
  <cp:keywords/>
  <dc:description/>
  <cp:lastModifiedBy>Veronika Veselá</cp:lastModifiedBy>
  <cp:revision>6</cp:revision>
  <dcterms:created xsi:type="dcterms:W3CDTF">2014-01-21T14:52:50Z</dcterms:created>
  <dcterms:modified xsi:type="dcterms:W3CDTF">2014-02-04T14:30:12Z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TC010721211029</vt:lpwstr>
  </property>
</Properties>
</file>