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4" r:id="rId4"/>
    <p:sldId id="265" r:id="rId5"/>
    <p:sldId id="266" r:id="rId6"/>
    <p:sldId id="267" r:id="rId7"/>
    <p:sldId id="268" r:id="rId8"/>
    <p:sldId id="269" r:id="rId9"/>
    <p:sldId id="270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21. 5. 2014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21. 5. 2014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21. 5. 2014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21. 5. 2014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21. 5. 2014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21. 5. 2014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21. 5. 2014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21. 5. 2014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21. 5. 2014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21. 5. 2014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21. 5. 2014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BB6705-9AD9-492F-BC7F-290BF935B7A7}" type="datetimeFigureOut">
              <a:rPr lang="cs-CZ" smtClean="0"/>
              <a:pPr/>
              <a:t>21. 5. 2014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4929198"/>
            <a:ext cx="6086475" cy="15573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642918"/>
            <a:ext cx="7772400" cy="1470025"/>
          </a:xfrm>
        </p:spPr>
        <p:txBody>
          <a:bodyPr/>
          <a:lstStyle/>
          <a:p>
            <a:r>
              <a:rPr lang="cs-CZ" b="1" dirty="0"/>
              <a:t>DUM - Digitální Učební Materiál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0100" y="2571744"/>
            <a:ext cx="7215238" cy="4000528"/>
          </a:xfrm>
        </p:spPr>
        <p:txBody>
          <a:bodyPr>
            <a:normAutofit lnSpcReduction="10000"/>
          </a:bodyPr>
          <a:lstStyle/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r>
              <a:rPr lang="cs-CZ" sz="800" dirty="0" smtClean="0"/>
              <a:t>Tento </a:t>
            </a:r>
            <a:r>
              <a:rPr lang="cs-CZ" sz="800" dirty="0"/>
              <a:t>projekt je spolufinancován Evropským sociálním fondem a státním rozpočtem České republiky.</a:t>
            </a:r>
          </a:p>
          <a:p>
            <a:endParaRPr lang="cs-CZ" dirty="0"/>
          </a:p>
        </p:txBody>
      </p:sp>
      <p:pic>
        <p:nvPicPr>
          <p:cNvPr id="4" name="Obrázek 3" descr="C:\Users\Maruška\Desktop\logo_barevne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1785926"/>
            <a:ext cx="1657350" cy="51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214414" y="2786058"/>
            <a:ext cx="68580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sz="2000" b="1" dirty="0" smtClean="0"/>
              <a:t>Registrační číslo: </a:t>
            </a:r>
            <a:r>
              <a:rPr lang="cs-CZ" sz="2000" dirty="0" smtClean="0"/>
              <a:t>CZ.1.07/1.5.00/34.1012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Šablona:</a:t>
            </a:r>
            <a:r>
              <a:rPr lang="cs-CZ" dirty="0" smtClean="0"/>
              <a:t> III/2                                                         </a:t>
            </a:r>
            <a:r>
              <a:rPr lang="cs-CZ" b="1" dirty="0" smtClean="0"/>
              <a:t>Sada: A3_05</a:t>
            </a:r>
            <a:endParaRPr lang="cs-CZ" b="1" dirty="0" smtClean="0"/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Datum ověření ve výuce:                                     Třída: 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DUM - Digitální Učební Materiál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Obor vzdělání</a:t>
            </a:r>
            <a:r>
              <a:rPr lang="cs-CZ" b="1" dirty="0" smtClean="0"/>
              <a:t>: Pečovatelské služby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Předmět: Občanská výchova</a:t>
            </a:r>
          </a:p>
          <a:p>
            <a:pPr>
              <a:buNone/>
            </a:pPr>
            <a:r>
              <a:rPr lang="cs-CZ" b="1" dirty="0" smtClean="0"/>
              <a:t>Ročník:</a:t>
            </a:r>
          </a:p>
          <a:p>
            <a:pPr>
              <a:buNone/>
            </a:pPr>
            <a:r>
              <a:rPr lang="cs-CZ" b="1" dirty="0" smtClean="0"/>
              <a:t>Klíčová slova: Migrace, emigrace, imigrace, azyl</a:t>
            </a:r>
          </a:p>
          <a:p>
            <a:pPr>
              <a:buNone/>
            </a:pPr>
            <a:r>
              <a:rPr lang="cs-CZ" b="1" dirty="0" smtClean="0"/>
              <a:t>Jméno autora: Mgr. Anna </a:t>
            </a:r>
            <a:r>
              <a:rPr lang="cs-CZ" b="1" dirty="0" err="1" smtClean="0"/>
              <a:t>Konopová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Škola:</a:t>
            </a:r>
            <a:r>
              <a:rPr lang="cs-CZ" dirty="0" smtClean="0"/>
              <a:t> 	</a:t>
            </a:r>
            <a:r>
              <a:rPr lang="cs-CZ" sz="2400" b="1" dirty="0" smtClean="0">
                <a:solidFill>
                  <a:schemeClr val="tx2"/>
                </a:solidFill>
              </a:rPr>
              <a:t>Střední </a:t>
            </a:r>
            <a:r>
              <a:rPr lang="cs-CZ" sz="2400" b="1" dirty="0">
                <a:solidFill>
                  <a:schemeClr val="tx2"/>
                </a:solidFill>
              </a:rPr>
              <a:t>odborné učiliště,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r>
              <a:rPr lang="cs-CZ" sz="2400" b="1" dirty="0">
                <a:solidFill>
                  <a:schemeClr val="tx2"/>
                </a:solidFill>
              </a:rPr>
              <a:t/>
            </a:r>
            <a:br>
              <a:rPr lang="cs-CZ" sz="2400" b="1" dirty="0">
                <a:solidFill>
                  <a:schemeClr val="tx2"/>
                </a:solidFill>
              </a:rPr>
            </a:br>
            <a:r>
              <a:rPr lang="cs-CZ" sz="2400" b="1" dirty="0">
                <a:solidFill>
                  <a:schemeClr val="tx2"/>
                </a:solidFill>
              </a:rPr>
              <a:t>	</a:t>
            </a:r>
            <a:r>
              <a:rPr lang="cs-CZ" sz="2400" b="1" dirty="0" smtClean="0">
                <a:solidFill>
                  <a:schemeClr val="tx2"/>
                </a:solidFill>
              </a:rPr>
              <a:t>	tř</a:t>
            </a:r>
            <a:r>
              <a:rPr lang="cs-CZ" sz="2400" b="1" dirty="0">
                <a:solidFill>
                  <a:schemeClr val="tx2"/>
                </a:solidFill>
              </a:rPr>
              <a:t>. 5. května 3</a:t>
            </a:r>
          </a:p>
          <a:p>
            <a:pPr>
              <a:buNone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373 </a:t>
            </a:r>
            <a:r>
              <a:rPr lang="cs-CZ" sz="2400" b="1" dirty="0">
                <a:solidFill>
                  <a:schemeClr val="tx2"/>
                </a:solidFill>
              </a:rPr>
              <a:t>72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endParaRPr lang="cs-CZ" sz="2400" b="1" dirty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IČO</a:t>
            </a:r>
            <a:r>
              <a:rPr lang="cs-CZ" sz="2400" b="1" dirty="0">
                <a:solidFill>
                  <a:schemeClr val="tx2"/>
                </a:solidFill>
              </a:rPr>
              <a:t>: 75050111	REDIZO: 651023599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6000" b="1" dirty="0" smtClean="0"/>
              <a:t>MIGRACE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4000" b="1" dirty="0"/>
              <a:t>Migrace je pohyb </a:t>
            </a:r>
            <a:r>
              <a:rPr lang="cs-CZ" sz="4000" b="1" dirty="0" smtClean="0"/>
              <a:t>obyvatel, stěhování uvnitř státu</a:t>
            </a:r>
          </a:p>
          <a:p>
            <a:pPr>
              <a:buFontTx/>
              <a:buChar char="-"/>
            </a:pPr>
            <a:r>
              <a:rPr lang="cs-CZ" sz="3600" dirty="0" smtClean="0"/>
              <a:t>Stěhování za prací</a:t>
            </a:r>
          </a:p>
          <a:p>
            <a:pPr>
              <a:buFontTx/>
              <a:buChar char="-"/>
            </a:pPr>
            <a:r>
              <a:rPr lang="cs-CZ" sz="3600" dirty="0" smtClean="0"/>
              <a:t>Sestěhování rodiny</a:t>
            </a:r>
          </a:p>
          <a:p>
            <a:pPr>
              <a:buFontTx/>
              <a:buChar char="-"/>
            </a:pPr>
            <a:r>
              <a:rPr lang="cs-CZ" sz="3600" dirty="0" smtClean="0"/>
              <a:t>Ze zdravotních důvodů</a:t>
            </a:r>
          </a:p>
          <a:p>
            <a:pPr>
              <a:buFontTx/>
              <a:buChar char="-"/>
            </a:pPr>
            <a:r>
              <a:rPr lang="cs-CZ" sz="3600" dirty="0" smtClean="0"/>
              <a:t>Za bydlením, přáteli…….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9" name="Picture 5" descr="C:\Users\user\AppData\Local\Microsoft\Windows\Temporary Internet Files\Content.IE5\KKVXIPBE\MC9003268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284984"/>
            <a:ext cx="2326644" cy="2156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64706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6000" b="1" dirty="0" smtClean="0"/>
              <a:t>EMIGRACE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3600" b="1" dirty="0" smtClean="0"/>
              <a:t>Dobrovolné nebo vynucené vystěhování do ciziny</a:t>
            </a:r>
          </a:p>
          <a:p>
            <a:pPr marL="0" indent="0">
              <a:buNone/>
            </a:pPr>
            <a:r>
              <a:rPr lang="cs-CZ" sz="3600" dirty="0" smtClean="0"/>
              <a:t>  - ekonomické důvody</a:t>
            </a:r>
          </a:p>
          <a:p>
            <a:pPr marL="0" indent="0">
              <a:buNone/>
            </a:pPr>
            <a:r>
              <a:rPr lang="cs-CZ" sz="3600" dirty="0" smtClean="0"/>
              <a:t>  - politické, náboženské důvody </a:t>
            </a:r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- válka, pronásledování</a:t>
            </a:r>
          </a:p>
          <a:p>
            <a:pPr marL="0" indent="0">
              <a:buNone/>
            </a:pPr>
            <a:r>
              <a:rPr lang="cs-CZ" sz="3600" dirty="0" smtClean="0"/>
              <a:t>  - sestěhování rodin</a:t>
            </a:r>
          </a:p>
          <a:p>
            <a:pPr marL="0" indent="0">
              <a:buNone/>
            </a:pPr>
            <a:endParaRPr lang="cs-CZ" sz="3600" dirty="0"/>
          </a:p>
        </p:txBody>
      </p:sp>
      <p:pic>
        <p:nvPicPr>
          <p:cNvPr id="2050" name="Picture 2" descr="C:\Users\user\AppData\Local\Microsoft\Windows\Temporary Internet Files\Content.IE5\82GPYNS1\MC9002929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3513" y="3938588"/>
            <a:ext cx="1633537" cy="1793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7546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6000" b="1" dirty="0" smtClean="0"/>
              <a:t>IMIGRACE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700808"/>
            <a:ext cx="8229600" cy="3921299"/>
          </a:xfrm>
          <a:solidFill>
            <a:schemeClr val="accent6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3500" b="1" dirty="0" smtClean="0"/>
              <a:t>Přistěhovalectví, </a:t>
            </a:r>
            <a:r>
              <a:rPr lang="cs-CZ" sz="3500" b="1" dirty="0"/>
              <a:t>opak </a:t>
            </a:r>
            <a:r>
              <a:rPr lang="cs-CZ" sz="3500" b="1" dirty="0" smtClean="0"/>
              <a:t>emigrace</a:t>
            </a:r>
          </a:p>
          <a:p>
            <a:r>
              <a:rPr lang="cs-CZ" dirty="0" smtClean="0"/>
              <a:t>Cizinci z EU mají stejné podmínky pro získání práce jako občané ČR</a:t>
            </a:r>
          </a:p>
          <a:p>
            <a:r>
              <a:rPr lang="cs-CZ" dirty="0" smtClean="0"/>
              <a:t>Ostatní cizinci musí získat povolení k pobytu a pracovní POVOLENÍ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35913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1143000"/>
          </a:xfrm>
          <a:solidFill>
            <a:schemeClr val="accent6">
              <a:lumMod val="40000"/>
              <a:lumOff val="60000"/>
            </a:schemeClr>
          </a:solidFill>
        </p:spPr>
        <p:txBody>
          <a:bodyPr>
            <a:noAutofit/>
          </a:bodyPr>
          <a:lstStyle/>
          <a:p>
            <a:r>
              <a:rPr lang="cs-CZ" sz="4000" b="1" dirty="0" smtClean="0"/>
              <a:t>PŘISTĚHOVALCI, CIZINCI, IMIGRANTI</a:t>
            </a:r>
            <a:endParaRPr lang="cs-CZ" sz="4000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412776"/>
            <a:ext cx="7667567" cy="5184576"/>
          </a:xfrm>
          <a:solidFill>
            <a:schemeClr val="accent6">
              <a:lumMod val="40000"/>
              <a:lumOff val="60000"/>
            </a:schemeClr>
          </a:solidFill>
        </p:spPr>
      </p:pic>
    </p:spTree>
    <p:extLst>
      <p:ext uri="{BB962C8B-B14F-4D97-AF65-F5344CB8AC3E}">
        <p14:creationId xmlns:p14="http://schemas.microsoft.com/office/powerpoint/2010/main" val="39341112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6000" b="1" dirty="0" smtClean="0"/>
              <a:t>VYČTI Z MAPY ÚDAJE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pPr marL="514350" indent="-514350">
              <a:buAutoNum type="arabicPeriod"/>
            </a:pPr>
            <a:r>
              <a:rPr lang="cs-CZ" sz="3600" dirty="0" smtClean="0"/>
              <a:t>V jakých krajích žije nejvíce cizinců</a:t>
            </a:r>
          </a:p>
          <a:p>
            <a:pPr marL="514350" indent="-514350">
              <a:buAutoNum type="arabicPeriod"/>
            </a:pPr>
            <a:r>
              <a:rPr lang="cs-CZ" sz="3600" dirty="0" smtClean="0"/>
              <a:t>V jakých krajích žije nejméně cizinců, umíš najít důvody?</a:t>
            </a:r>
          </a:p>
          <a:p>
            <a:pPr marL="514350" indent="-514350">
              <a:buAutoNum type="arabicPeriod"/>
            </a:pPr>
            <a:r>
              <a:rPr lang="cs-CZ" sz="3600" dirty="0" smtClean="0"/>
              <a:t>Cizinci z jakých zemí převažují v jižních Čechách?</a:t>
            </a:r>
          </a:p>
          <a:p>
            <a:pPr marL="514350" indent="-514350">
              <a:buAutoNum type="arabicPeriod"/>
            </a:pPr>
            <a:r>
              <a:rPr lang="cs-CZ" sz="3600" dirty="0" smtClean="0"/>
              <a:t>Kde žije nejvíce Rusů, Ukrajinců, Vietnamců, Slováků?</a:t>
            </a:r>
          </a:p>
          <a:p>
            <a:pPr marL="514350" indent="-51435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21457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6000" b="1" dirty="0" smtClean="0"/>
              <a:t>ZAMYSLI SE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  <a:solidFill>
            <a:schemeClr val="accent6">
              <a:lumMod val="40000"/>
              <a:lumOff val="60000"/>
            </a:schemeClr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1.- </a:t>
            </a:r>
            <a:r>
              <a:rPr lang="cs-CZ" sz="3600" dirty="0" smtClean="0"/>
              <a:t>S jakými problémy se u nás imigranti setkávají?</a:t>
            </a:r>
          </a:p>
          <a:p>
            <a:pPr marL="0" indent="0">
              <a:buNone/>
            </a:pPr>
            <a:r>
              <a:rPr lang="cs-CZ" dirty="0" smtClean="0"/>
              <a:t>2.- </a:t>
            </a:r>
            <a:r>
              <a:rPr lang="cs-CZ" sz="3600" dirty="0" smtClean="0"/>
              <a:t>Jaký mají pro nás přínos? Co se od nich můžeme naučit?</a:t>
            </a:r>
          </a:p>
          <a:p>
            <a:pPr marL="0" indent="0">
              <a:buNone/>
            </a:pPr>
            <a:r>
              <a:rPr lang="cs-CZ" sz="3600" dirty="0" smtClean="0"/>
              <a:t>3. - Mohou být pro nás nebezpeční?</a:t>
            </a:r>
          </a:p>
          <a:p>
            <a:pPr marL="0" indent="0">
              <a:buNone/>
            </a:pPr>
            <a:r>
              <a:rPr lang="cs-CZ" sz="3600" dirty="0" smtClean="0"/>
              <a:t>4. - Setkáváš  ses ve škole nebo jinde s cizinci? Co dělají, jaké máš zkušenosti?</a:t>
            </a:r>
          </a:p>
          <a:p>
            <a:pPr marL="0" indent="0">
              <a:buNone/>
            </a:pP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9719185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6000" b="1" dirty="0" smtClean="0"/>
              <a:t>EXIL, AZYL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281339"/>
          </a:xfrm>
          <a:solidFill>
            <a:schemeClr val="accent6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   </a:t>
            </a:r>
            <a:r>
              <a:rPr lang="cs-CZ" b="1" dirty="0"/>
              <a:t>Exil</a:t>
            </a:r>
            <a:r>
              <a:rPr lang="cs-CZ" dirty="0"/>
              <a:t> </a:t>
            </a:r>
            <a:r>
              <a:rPr lang="cs-CZ" dirty="0" smtClean="0"/>
              <a:t>- člověk nebo skupina lidí, kteří museli opustit svou vlast v důsledku vypovězení, vyhnání, deportace, ztráty občanství nebo aby unikli politickému, rasovému, náboženskému nebo národnostnímu pronásledování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b="1" dirty="0" smtClean="0"/>
              <a:t> Azyl </a:t>
            </a:r>
            <a:r>
              <a:rPr lang="cs-CZ" dirty="0" smtClean="0"/>
              <a:t>– poskytnutí útočiště, uprchlické tábory, nejen cizincům – azylové domy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8567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 </a:t>
            </a:r>
          </a:p>
          <a:p>
            <a:pPr lvl="0"/>
            <a:r>
              <a:rPr lang="cs-CZ" dirty="0" smtClean="0"/>
              <a:t>Obrázky kliparty z kancelářského balíku Microsoft Office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 marL="0" lvl="0" indent="0">
              <a:buNone/>
            </a:pPr>
            <a:r>
              <a:rPr lang="cs-CZ" b="1" dirty="0"/>
              <a:t> </a:t>
            </a:r>
            <a:r>
              <a:rPr lang="cs-CZ" dirty="0" smtClean="0"/>
              <a:t> </a:t>
            </a:r>
            <a:r>
              <a:rPr lang="cs-CZ" dirty="0"/>
              <a:t>E</a:t>
            </a:r>
            <a:r>
              <a:rPr lang="cs-CZ" dirty="0" smtClean="0"/>
              <a:t>xterní zdroje:</a:t>
            </a:r>
            <a:r>
              <a:rPr lang="cs-CZ" dirty="0" smtClean="0"/>
              <a:t> </a:t>
            </a:r>
          </a:p>
          <a:p>
            <a:r>
              <a:rPr lang="cs-CZ" dirty="0"/>
              <a:t>http://www.evropskehodnoty.cz/fakta-cesko-a-imigranti/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185</TotalTime>
  <Words>299</Words>
  <Application>Microsoft Office PowerPoint</Application>
  <PresentationFormat>Předvádění na obrazovce (4:3)</PresentationFormat>
  <Paragraphs>78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3" baseType="lpstr">
      <vt:lpstr>Arial</vt:lpstr>
      <vt:lpstr>Calibri</vt:lpstr>
      <vt:lpstr>Motiv sady Office</vt:lpstr>
      <vt:lpstr>DUM - Digitální Učební Materiál </vt:lpstr>
      <vt:lpstr>DUM - Digitální Učební Materiál</vt:lpstr>
      <vt:lpstr>MIGRACE</vt:lpstr>
      <vt:lpstr>EMIGRACE</vt:lpstr>
      <vt:lpstr>IMIGRACE</vt:lpstr>
      <vt:lpstr>PŘISTĚHOVALCI, CIZINCI, IMIGRANTI</vt:lpstr>
      <vt:lpstr>VYČTI Z MAPY ÚDAJE</vt:lpstr>
      <vt:lpstr>ZAMYSLI SE</vt:lpstr>
      <vt:lpstr>EXIL, AZYL</vt:lpstr>
      <vt:lpstr>ZDROJE</vt:lpstr>
    </vt:vector>
  </TitlesOfParts>
  <Company>.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 - Digitální Učební Materiál</dc:title>
  <dc:creator>mbenedova</dc:creator>
  <cp:lastModifiedBy>3</cp:lastModifiedBy>
  <cp:revision>28</cp:revision>
  <dcterms:created xsi:type="dcterms:W3CDTF">2013-04-09T12:40:26Z</dcterms:created>
  <dcterms:modified xsi:type="dcterms:W3CDTF">2014-05-21T19:24:54Z</dcterms:modified>
</cp:coreProperties>
</file>