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0E6CFE-6472-49C2-81F1-AE73F083CE76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C85CC8-4D82-4CDC-85A2-1B1A09272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2901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7282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6978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1445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0001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9157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2673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4886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77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5198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4700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4092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4947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4DF91-7793-4BB7-BD56-142EBDFE0AA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1CD14-6A65-4302-A3D6-9977B47F3F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677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ODBORNÝ VÝCVIK -  Ochranné pomůcky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93918108"/>
              </p:ext>
            </p:extLst>
          </p:nvPr>
        </p:nvGraphicFramePr>
        <p:xfrm>
          <a:off x="337423" y="1714190"/>
          <a:ext cx="8568952" cy="46871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548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CZ.1.07/1.5.00/34.0911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Hana Dostálová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OV.4505.2H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Zemědělství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Jezdec a chovatel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Krmení a ošetřování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Prezentace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9430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 seznamuje žáky se správným postupem předvedení koní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 Dále pak žáky seznámí se zásadami měření a vážení koní.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22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Předvádění, zootechnický postoj, míra pásková, </a:t>
                      </a:r>
                      <a:r>
                        <a:rPr lang="cs-CZ" sz="11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hůlkova</a:t>
                      </a: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vážení koní.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20. 9. 2012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828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6363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PŘEDVÁDĚNÍ A MĚŘENÍ KONÍ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805264"/>
            <a:ext cx="7488832" cy="864096"/>
          </a:xfrm>
        </p:spPr>
        <p:txBody>
          <a:bodyPr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061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PŘEDVÁDĚNÍ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Příležitosti, </a:t>
            </a:r>
            <a:r>
              <a:rPr lang="cs-CZ" b="1" dirty="0" smtClean="0"/>
              <a:t>kdy předvádíme koně</a:t>
            </a:r>
            <a:r>
              <a:rPr lang="cs-CZ" dirty="0" smtClean="0"/>
              <a:t>:</a:t>
            </a:r>
          </a:p>
          <a:p>
            <a:r>
              <a:rPr lang="cs-CZ" dirty="0" smtClean="0"/>
              <a:t>Chovatelské přehlídky (spojené s bonitací)</a:t>
            </a:r>
          </a:p>
          <a:p>
            <a:r>
              <a:rPr lang="cs-CZ" dirty="0" smtClean="0"/>
              <a:t>Výstavy pro širokou veřejnost</a:t>
            </a:r>
          </a:p>
          <a:p>
            <a:r>
              <a:rPr lang="cs-CZ" dirty="0" smtClean="0"/>
              <a:t>Jezdecké dny</a:t>
            </a:r>
          </a:p>
          <a:p>
            <a:r>
              <a:rPr lang="cs-CZ" dirty="0" smtClean="0"/>
              <a:t>Chovatelské dny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405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PŘEDVÁDĚNÍ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Přípravné období koně:</a:t>
            </a:r>
            <a:endParaRPr lang="cs-CZ" dirty="0"/>
          </a:p>
          <a:p>
            <a:pPr lvl="0"/>
            <a:r>
              <a:rPr lang="cs-CZ" sz="3000" dirty="0"/>
              <a:t>vodíme koně i na kratší procházky</a:t>
            </a:r>
          </a:p>
          <a:p>
            <a:pPr lvl="0"/>
            <a:r>
              <a:rPr lang="cs-CZ" sz="3000" dirty="0"/>
              <a:t>mladšího koně seznamujeme s okolím</a:t>
            </a:r>
          </a:p>
          <a:p>
            <a:pPr lvl="0"/>
            <a:r>
              <a:rPr lang="cs-CZ" sz="3000" dirty="0"/>
              <a:t>ukazujeme mu „neobvyklé“ věci – auta, traktory, popelnice, igelitové pytle, plachty, jiná hospodářská zvířata</a:t>
            </a:r>
          </a:p>
          <a:p>
            <a:pPr lvl="0"/>
            <a:r>
              <a:rPr lang="cs-CZ" sz="3000" dirty="0"/>
              <a:t>vhodné je občasné zapínání rádia ve stáji nebo při práci na jízdárně či cvičném prostoru</a:t>
            </a:r>
          </a:p>
          <a:p>
            <a:r>
              <a:rPr lang="cs-CZ" sz="3000" dirty="0"/>
              <a:t>koně můžeme lonžovat, ale součástí příprav může být i pohybování ve volností</a:t>
            </a:r>
          </a:p>
        </p:txBody>
      </p:sp>
    </p:spTree>
    <p:extLst>
      <p:ext uri="{BB962C8B-B14F-4D97-AF65-F5344CB8AC3E}">
        <p14:creationId xmlns:p14="http://schemas.microsoft.com/office/powerpoint/2010/main" xmlns="" val="371441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PŘEDVÁDĚNÍ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532859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000" b="1" dirty="0" smtClean="0"/>
              <a:t>   Příprava </a:t>
            </a:r>
            <a:r>
              <a:rPr lang="cs-CZ" sz="4000" b="1" dirty="0"/>
              <a:t>předvádějícího</a:t>
            </a:r>
            <a:r>
              <a:rPr lang="cs-CZ" sz="4000" b="1" dirty="0" smtClean="0"/>
              <a:t>:</a:t>
            </a:r>
          </a:p>
          <a:p>
            <a:pPr marL="0" indent="0">
              <a:buNone/>
            </a:pPr>
            <a:r>
              <a:rPr lang="cs-CZ" sz="4000" dirty="0" smtClean="0"/>
              <a:t>   </a:t>
            </a:r>
            <a:r>
              <a:rPr lang="cs-CZ" sz="4000" u="sng" dirty="0"/>
              <a:t>„ Kůň je tak dobrý, jak je předveden</a:t>
            </a:r>
            <a:r>
              <a:rPr lang="cs-CZ" sz="4000" u="sng" dirty="0" smtClean="0"/>
              <a:t>“.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sz="3400" dirty="0"/>
              <a:t>předvádějící musí </a:t>
            </a:r>
            <a:r>
              <a:rPr lang="cs-CZ" sz="3400" dirty="0" smtClean="0"/>
              <a:t>podpořit </a:t>
            </a:r>
            <a:r>
              <a:rPr lang="cs-CZ" sz="3400" dirty="0"/>
              <a:t>a ukázat jeho </a:t>
            </a:r>
            <a:r>
              <a:rPr lang="cs-CZ" sz="3400" dirty="0" smtClean="0"/>
              <a:t>přednosti</a:t>
            </a:r>
          </a:p>
          <a:p>
            <a:pPr lvl="0"/>
            <a:r>
              <a:rPr lang="cs-CZ" sz="3400" dirty="0" smtClean="0"/>
              <a:t>korektně </a:t>
            </a:r>
            <a:r>
              <a:rPr lang="cs-CZ" sz="3400" dirty="0"/>
              <a:t>předvést – v kroku a klusu, v bystrých </a:t>
            </a:r>
            <a:r>
              <a:rPr lang="cs-CZ" sz="3400" dirty="0" smtClean="0"/>
              <a:t>chodech</a:t>
            </a:r>
          </a:p>
          <a:p>
            <a:pPr lvl="0"/>
            <a:r>
              <a:rPr lang="cs-CZ" sz="3400" dirty="0" smtClean="0"/>
              <a:t> </a:t>
            </a:r>
            <a:r>
              <a:rPr lang="cs-CZ" sz="3400" dirty="0"/>
              <a:t>při zastavení před komisí </a:t>
            </a:r>
            <a:r>
              <a:rPr lang="cs-CZ" sz="3400" dirty="0" smtClean="0"/>
              <a:t>- koně </a:t>
            </a:r>
            <a:r>
              <a:rPr lang="cs-CZ" sz="3400" dirty="0"/>
              <a:t>udržovat v pozornosti</a:t>
            </a:r>
          </a:p>
          <a:p>
            <a:pPr lvl="0"/>
            <a:r>
              <a:rPr lang="cs-CZ" sz="3400" dirty="0"/>
              <a:t>předvádějící </a:t>
            </a:r>
            <a:r>
              <a:rPr lang="cs-CZ" sz="3400" dirty="0" smtClean="0"/>
              <a:t>- v</a:t>
            </a:r>
            <a:r>
              <a:rPr lang="cs-CZ" sz="3400" dirty="0"/>
              <a:t> dobré sportovní </a:t>
            </a:r>
            <a:r>
              <a:rPr lang="cs-CZ" sz="3400" dirty="0" smtClean="0"/>
              <a:t>kondici</a:t>
            </a:r>
          </a:p>
          <a:p>
            <a:pPr lvl="0"/>
            <a:r>
              <a:rPr lang="cs-CZ" sz="3400" dirty="0" smtClean="0"/>
              <a:t>předvádějící </a:t>
            </a:r>
            <a:r>
              <a:rPr lang="cs-CZ" sz="3400" dirty="0"/>
              <a:t>musí běžet rychleji než </a:t>
            </a:r>
            <a:r>
              <a:rPr lang="cs-CZ" sz="3400" dirty="0" smtClean="0"/>
              <a:t>kůň </a:t>
            </a:r>
          </a:p>
          <a:p>
            <a:pPr lvl="0"/>
            <a:r>
              <a:rPr lang="cs-CZ" sz="3400" dirty="0" smtClean="0"/>
              <a:t>ví, </a:t>
            </a:r>
            <a:r>
              <a:rPr lang="cs-CZ" sz="3400" dirty="0"/>
              <a:t>kde a jak má koně </a:t>
            </a:r>
            <a:r>
              <a:rPr lang="cs-CZ" sz="3400" dirty="0" smtClean="0"/>
              <a:t>předvádět, </a:t>
            </a:r>
            <a:r>
              <a:rPr lang="cs-CZ" sz="3400" dirty="0"/>
              <a:t>aby nebloudil a </a:t>
            </a:r>
            <a:r>
              <a:rPr lang="cs-CZ" sz="3400" dirty="0" smtClean="0"/>
              <a:t>nekličkoval</a:t>
            </a:r>
          </a:p>
          <a:p>
            <a:pPr lvl="0"/>
            <a:r>
              <a:rPr lang="cs-CZ" sz="3400" dirty="0" smtClean="0"/>
              <a:t>dbá </a:t>
            </a:r>
            <a:r>
              <a:rPr lang="cs-CZ" sz="3400" dirty="0"/>
              <a:t>na svou prezentaci </a:t>
            </a:r>
            <a:r>
              <a:rPr lang="cs-CZ" sz="3400" dirty="0" smtClean="0"/>
              <a:t> - chová </a:t>
            </a:r>
            <a:r>
              <a:rPr lang="cs-CZ" sz="3400" dirty="0"/>
              <a:t>se slušně ke koni i k </a:t>
            </a:r>
            <a:r>
              <a:rPr lang="cs-CZ" sz="3400" dirty="0" smtClean="0"/>
              <a:t>okolí</a:t>
            </a:r>
          </a:p>
          <a:p>
            <a:pPr marL="0" lv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                                         - jde </a:t>
            </a:r>
            <a:r>
              <a:rPr lang="cs-CZ" sz="3400" dirty="0"/>
              <a:t>zpříma, ne </a:t>
            </a:r>
            <a:r>
              <a:rPr lang="cs-CZ" sz="3400" dirty="0" smtClean="0"/>
              <a:t>zbrkle </a:t>
            </a:r>
            <a:r>
              <a:rPr lang="cs-CZ" sz="3400" dirty="0"/>
              <a:t>či </a:t>
            </a:r>
            <a:r>
              <a:rPr lang="cs-CZ" sz="3400" dirty="0" smtClean="0"/>
              <a:t>ospale</a:t>
            </a:r>
          </a:p>
          <a:p>
            <a:pPr marL="0" lv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                                         - je </a:t>
            </a:r>
            <a:r>
              <a:rPr lang="cs-CZ" sz="3400" dirty="0"/>
              <a:t>čistě oblečen do </a:t>
            </a:r>
            <a:r>
              <a:rPr lang="cs-CZ" sz="3400" dirty="0" smtClean="0"/>
              <a:t>jezdeckého</a:t>
            </a:r>
          </a:p>
          <a:p>
            <a:pPr marL="0" lv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                                            nebo </a:t>
            </a:r>
            <a:r>
              <a:rPr lang="cs-CZ" sz="3400" dirty="0"/>
              <a:t>sportovně svátečního </a:t>
            </a:r>
            <a:r>
              <a:rPr lang="cs-CZ" sz="3400" dirty="0" smtClean="0"/>
              <a:t>oblečení</a:t>
            </a:r>
          </a:p>
          <a:p>
            <a:pPr marL="0" lv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                                           </a:t>
            </a:r>
            <a:r>
              <a:rPr lang="cs-CZ" sz="3400" dirty="0"/>
              <a:t>( uniforma </a:t>
            </a:r>
            <a:r>
              <a:rPr lang="cs-CZ" sz="3400" dirty="0" smtClean="0"/>
              <a:t>podniku, chovatelského svazu 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214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PŘEDVÁDĚNÍ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   Před </a:t>
            </a:r>
            <a:r>
              <a:rPr lang="cs-CZ" b="1" dirty="0"/>
              <a:t>předváděním: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 smtClean="0"/>
              <a:t>dobrá kondice koně</a:t>
            </a:r>
          </a:p>
          <a:p>
            <a:pPr lvl="0"/>
            <a:r>
              <a:rPr lang="cs-CZ" dirty="0"/>
              <a:t>č</a:t>
            </a:r>
            <a:r>
              <a:rPr lang="cs-CZ" dirty="0" smtClean="0"/>
              <a:t>istota koně - vystříhané </a:t>
            </a:r>
            <a:r>
              <a:rPr lang="cs-CZ" dirty="0"/>
              <a:t>rousy, ošetřena a namazána </a:t>
            </a:r>
            <a:r>
              <a:rPr lang="cs-CZ" dirty="0" smtClean="0"/>
              <a:t>kopyta</a:t>
            </a:r>
            <a:endParaRPr lang="cs-CZ" dirty="0"/>
          </a:p>
          <a:p>
            <a:pPr lvl="0"/>
            <a:r>
              <a:rPr lang="cs-CZ" dirty="0" smtClean="0"/>
              <a:t>předváděcí </a:t>
            </a:r>
            <a:r>
              <a:rPr lang="cs-CZ" dirty="0"/>
              <a:t>uzdečka je čistá a typem odpovídá typu </a:t>
            </a:r>
            <a:r>
              <a:rPr lang="cs-CZ" dirty="0" smtClean="0"/>
              <a:t>koně </a:t>
            </a:r>
          </a:p>
          <a:p>
            <a:pPr lvl="0"/>
            <a:r>
              <a:rPr lang="cs-CZ" dirty="0" err="1" smtClean="0"/>
              <a:t>obřišník</a:t>
            </a:r>
            <a:r>
              <a:rPr lang="cs-CZ" dirty="0" smtClean="0"/>
              <a:t> - chovné klisny, plemenní hřebci</a:t>
            </a:r>
          </a:p>
          <a:p>
            <a:pPr lvl="0"/>
            <a:r>
              <a:rPr lang="cs-CZ" dirty="0" smtClean="0"/>
              <a:t>koně </a:t>
            </a:r>
            <a:r>
              <a:rPr lang="cs-CZ" dirty="0"/>
              <a:t>předvádíme na uzdečce s otěžemi nebo </a:t>
            </a:r>
            <a:r>
              <a:rPr lang="cs-CZ" dirty="0" smtClean="0"/>
              <a:t>předváděcím </a:t>
            </a:r>
            <a:r>
              <a:rPr lang="cs-CZ" dirty="0"/>
              <a:t>vodítkem </a:t>
            </a:r>
            <a:endParaRPr lang="cs-CZ" dirty="0" smtClean="0"/>
          </a:p>
          <a:p>
            <a:pPr lvl="0"/>
            <a:r>
              <a:rPr lang="cs-CZ" dirty="0" smtClean="0"/>
              <a:t>vodítko </a:t>
            </a:r>
            <a:r>
              <a:rPr lang="cs-CZ" dirty="0"/>
              <a:t>držíme v pravé ruce a konec vodítka v ruce </a:t>
            </a:r>
            <a:r>
              <a:rPr lang="cs-CZ" dirty="0" smtClean="0"/>
              <a:t>levé</a:t>
            </a:r>
          </a:p>
          <a:p>
            <a:pPr lvl="0"/>
            <a:r>
              <a:rPr lang="cs-CZ" b="1" dirty="0" smtClean="0"/>
              <a:t>koně </a:t>
            </a:r>
            <a:r>
              <a:rPr lang="cs-CZ" b="1" dirty="0"/>
              <a:t>otáčíme zásadně na pravou ruku.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481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PŘEDVÁDĚNÍ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Předváděcí </a:t>
            </a:r>
            <a:r>
              <a:rPr lang="cs-CZ" b="1" dirty="0"/>
              <a:t>prostor: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 smtClean="0"/>
              <a:t>předváděcí trojúhelník</a:t>
            </a:r>
          </a:p>
          <a:p>
            <a:pPr lvl="0"/>
            <a:r>
              <a:rPr lang="cs-CZ" dirty="0" smtClean="0"/>
              <a:t>komise </a:t>
            </a:r>
            <a:r>
              <a:rPr lang="cs-CZ" dirty="0"/>
              <a:t>stojí  na vrcholu </a:t>
            </a:r>
            <a:r>
              <a:rPr lang="cs-CZ" dirty="0" smtClean="0"/>
              <a:t>trojúhelníku</a:t>
            </a:r>
          </a:p>
          <a:p>
            <a:pPr lvl="0"/>
            <a:r>
              <a:rPr lang="cs-CZ" dirty="0" smtClean="0"/>
              <a:t>Koně zastavíme </a:t>
            </a:r>
            <a:r>
              <a:rPr lang="cs-CZ" dirty="0"/>
              <a:t>před komisí v přibližné vzdálenosti pěti </a:t>
            </a:r>
            <a:r>
              <a:rPr lang="cs-CZ" dirty="0" smtClean="0"/>
              <a:t>metrů</a:t>
            </a:r>
          </a:p>
          <a:p>
            <a:pPr lvl="0"/>
            <a:r>
              <a:rPr lang="cs-CZ" dirty="0" smtClean="0"/>
              <a:t>ohraničení </a:t>
            </a:r>
            <a:r>
              <a:rPr lang="cs-CZ" dirty="0"/>
              <a:t>předvádějícího prostoru </a:t>
            </a:r>
            <a:r>
              <a:rPr lang="cs-CZ" dirty="0" smtClean="0"/>
              <a:t> -  </a:t>
            </a:r>
            <a:r>
              <a:rPr lang="cs-CZ" dirty="0"/>
              <a:t>bariéry z </a:t>
            </a:r>
            <a:r>
              <a:rPr lang="cs-CZ" dirty="0" smtClean="0"/>
              <a:t>překážek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-  kavalety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-  drezurní </a:t>
            </a:r>
            <a:r>
              <a:rPr lang="cs-CZ" dirty="0"/>
              <a:t>„plůtky“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( popřípadě  květinová </a:t>
            </a:r>
            <a:r>
              <a:rPr lang="cs-CZ" dirty="0"/>
              <a:t>výzdoba </a:t>
            </a:r>
            <a:r>
              <a:rPr lang="cs-CZ" dirty="0" smtClean="0"/>
              <a:t>)</a:t>
            </a:r>
          </a:p>
          <a:p>
            <a:pPr lvl="0"/>
            <a:r>
              <a:rPr lang="cs-CZ" dirty="0"/>
              <a:t>p</a:t>
            </a:r>
            <a:r>
              <a:rPr lang="cs-CZ" dirty="0" smtClean="0"/>
              <a:t>lánek předváděcího prostoru</a:t>
            </a:r>
            <a:endParaRPr lang="cs-CZ" dirty="0"/>
          </a:p>
          <a:p>
            <a:pPr lvl="0"/>
            <a:r>
              <a:rPr lang="cs-CZ" dirty="0" smtClean="0"/>
              <a:t>seznam a pořadí předváděných koní</a:t>
            </a:r>
            <a:endParaRPr lang="cs-CZ" dirty="0"/>
          </a:p>
          <a:p>
            <a:pPr lvl="0"/>
            <a:r>
              <a:rPr lang="cs-CZ" dirty="0" smtClean="0"/>
              <a:t>koně </a:t>
            </a:r>
            <a:r>
              <a:rPr lang="cs-CZ" dirty="0"/>
              <a:t>označeny čísly na </a:t>
            </a:r>
            <a:r>
              <a:rPr lang="cs-CZ" dirty="0" smtClean="0"/>
              <a:t>uzdečkách nebo předvádějící – rukáv</a:t>
            </a:r>
            <a:r>
              <a:rPr lang="cs-CZ" dirty="0" smtClean="0"/>
              <a:t>, záda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770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PŘEDVÁDĚNÍ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32859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400" b="1" dirty="0"/>
              <a:t>Předvádění:</a:t>
            </a:r>
            <a:endParaRPr lang="cs-CZ" sz="4400" dirty="0"/>
          </a:p>
          <a:p>
            <a:pPr marL="0" indent="0">
              <a:buNone/>
            </a:pPr>
            <a:r>
              <a:rPr lang="cs-CZ" dirty="0"/>
              <a:t> </a:t>
            </a:r>
            <a:endParaRPr lang="cs-CZ" sz="3600" dirty="0"/>
          </a:p>
          <a:p>
            <a:r>
              <a:rPr lang="cs-CZ" sz="3600" dirty="0"/>
              <a:t>p</a:t>
            </a:r>
            <a:r>
              <a:rPr lang="cs-CZ" sz="3600" dirty="0" smtClean="0"/>
              <a:t>ředvádějící </a:t>
            </a:r>
            <a:r>
              <a:rPr lang="cs-CZ" sz="3600" dirty="0" smtClean="0"/>
              <a:t>přijde </a:t>
            </a:r>
            <a:r>
              <a:rPr lang="cs-CZ" sz="3600" dirty="0" smtClean="0"/>
              <a:t>správným </a:t>
            </a:r>
            <a:r>
              <a:rPr lang="cs-CZ" sz="3600" dirty="0"/>
              <a:t>směrem a na požadovaném místě – „desce“ </a:t>
            </a:r>
            <a:r>
              <a:rPr lang="cs-CZ" sz="3600" dirty="0" smtClean="0"/>
              <a:t>zastavit </a:t>
            </a:r>
            <a:endParaRPr lang="cs-CZ" sz="3600" dirty="0"/>
          </a:p>
          <a:p>
            <a:pPr lvl="0"/>
            <a:r>
              <a:rPr lang="cs-CZ" sz="3600" dirty="0" smtClean="0"/>
              <a:t>otěže/vodítko </a:t>
            </a:r>
            <a:r>
              <a:rPr lang="cs-CZ" sz="3600" dirty="0"/>
              <a:t>držíme asi 10 cm pod udidlem pravou </a:t>
            </a:r>
            <a:r>
              <a:rPr lang="cs-CZ" sz="3600" dirty="0" smtClean="0"/>
              <a:t>rukou</a:t>
            </a:r>
          </a:p>
          <a:p>
            <a:pPr lvl="0"/>
            <a:r>
              <a:rPr lang="cs-CZ" sz="3600" dirty="0" smtClean="0"/>
              <a:t>pravou </a:t>
            </a:r>
            <a:r>
              <a:rPr lang="cs-CZ" sz="3600" dirty="0"/>
              <a:t>nohou předkročí, provede čelem vzad a postaví se před koně s levou nohou </a:t>
            </a:r>
            <a:r>
              <a:rPr lang="cs-CZ" sz="3600" dirty="0" smtClean="0"/>
              <a:t>zakročenou</a:t>
            </a:r>
            <a:endParaRPr lang="cs-CZ" sz="3600" dirty="0"/>
          </a:p>
          <a:p>
            <a:pPr lvl="0"/>
            <a:r>
              <a:rPr lang="cs-CZ" sz="3600" dirty="0" smtClean="0"/>
              <a:t>stojí </a:t>
            </a:r>
            <a:r>
              <a:rPr lang="cs-CZ" sz="3600" dirty="0"/>
              <a:t>čelem ke koni</a:t>
            </a:r>
            <a:r>
              <a:rPr lang="cs-CZ" sz="3600" dirty="0" smtClean="0"/>
              <a:t>, oběma </a:t>
            </a:r>
            <a:r>
              <a:rPr lang="cs-CZ" sz="3600" dirty="0"/>
              <a:t>rukama drží otěž 10 cm pod udidlem</a:t>
            </a:r>
          </a:p>
          <a:p>
            <a:pPr lvl="0"/>
            <a:r>
              <a:rPr lang="cs-CZ" sz="3600" dirty="0"/>
              <a:t>k</a:t>
            </a:r>
            <a:r>
              <a:rPr lang="cs-CZ" sz="3600" dirty="0" smtClean="0"/>
              <a:t>oně postaví do </a:t>
            </a:r>
            <a:r>
              <a:rPr lang="cs-CZ" sz="3600" i="1" dirty="0"/>
              <a:t>zootechnického </a:t>
            </a:r>
            <a:r>
              <a:rPr lang="cs-CZ" sz="3600" i="1" dirty="0" smtClean="0"/>
              <a:t>postoje</a:t>
            </a:r>
            <a:endParaRPr lang="cs-CZ" sz="3600" dirty="0"/>
          </a:p>
          <a:p>
            <a:pPr lvl="0"/>
            <a:r>
              <a:rPr lang="cs-CZ" sz="3600" dirty="0" smtClean="0"/>
              <a:t>představí </a:t>
            </a:r>
            <a:r>
              <a:rPr lang="cs-CZ" sz="3600" dirty="0"/>
              <a:t>koně – jméno, původ </a:t>
            </a:r>
            <a:r>
              <a:rPr lang="cs-CZ" sz="3600" dirty="0" smtClean="0"/>
              <a:t>atd.</a:t>
            </a:r>
            <a:endParaRPr lang="cs-CZ" sz="3600" dirty="0"/>
          </a:p>
          <a:p>
            <a:pPr lvl="0"/>
            <a:r>
              <a:rPr lang="cs-CZ" sz="3600" dirty="0" smtClean="0"/>
              <a:t>na </a:t>
            </a:r>
            <a:r>
              <a:rPr lang="cs-CZ" sz="3600" dirty="0"/>
              <a:t>povel „předvést“, přisune levou nohu do stoje </a:t>
            </a:r>
            <a:r>
              <a:rPr lang="cs-CZ" sz="3600" dirty="0" err="1"/>
              <a:t>zpatného</a:t>
            </a:r>
            <a:r>
              <a:rPr lang="cs-CZ" sz="3600" dirty="0"/>
              <a:t> a vykročí pravou nohou vpřed k levé straně koně, na pravé noze se otáčí a přisune levou nohu do stoje </a:t>
            </a:r>
            <a:r>
              <a:rPr lang="cs-CZ" sz="3600" dirty="0" err="1"/>
              <a:t>zpatného</a:t>
            </a:r>
            <a:r>
              <a:rPr lang="cs-CZ" sz="3600" dirty="0"/>
              <a:t>.</a:t>
            </a:r>
          </a:p>
          <a:p>
            <a:pPr lvl="0"/>
            <a:r>
              <a:rPr lang="cs-CZ" sz="3600" dirty="0" smtClean="0"/>
              <a:t>mírně </a:t>
            </a:r>
            <a:r>
              <a:rPr lang="cs-CZ" sz="3600" dirty="0"/>
              <a:t>naznačuje </a:t>
            </a:r>
            <a:r>
              <a:rPr lang="cs-CZ" sz="3600" dirty="0" smtClean="0"/>
              <a:t>koni, </a:t>
            </a:r>
            <a:r>
              <a:rPr lang="cs-CZ" sz="3600" dirty="0" smtClean="0"/>
              <a:t>aby vykročil </a:t>
            </a:r>
            <a:r>
              <a:rPr lang="cs-CZ" sz="3600" dirty="0"/>
              <a:t>a současně s ním vykročí pravou </a:t>
            </a:r>
            <a:r>
              <a:rPr lang="cs-CZ" sz="3600" dirty="0" smtClean="0"/>
              <a:t>nohou</a:t>
            </a:r>
          </a:p>
          <a:p>
            <a:pPr lvl="0"/>
            <a:r>
              <a:rPr lang="cs-CZ" sz="3600" dirty="0" smtClean="0"/>
              <a:t>při </a:t>
            </a:r>
            <a:r>
              <a:rPr lang="cs-CZ" sz="3600" dirty="0"/>
              <a:t>hodnocení mechaniky pohybu se kůň posuzuje nejdříve v kroku a potom v </a:t>
            </a:r>
            <a:r>
              <a:rPr lang="cs-CZ" sz="3600" dirty="0" smtClean="0"/>
              <a:t>klusu  ( </a:t>
            </a:r>
            <a:r>
              <a:rPr lang="cs-CZ" sz="3600" dirty="0"/>
              <a:t>při předvádění v klusu se nohy </a:t>
            </a:r>
            <a:r>
              <a:rPr lang="cs-CZ" sz="3600" dirty="0" err="1"/>
              <a:t>předvaděče</a:t>
            </a:r>
            <a:r>
              <a:rPr lang="cs-CZ" sz="3600" dirty="0"/>
              <a:t> pohybují současně 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79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PŘEDVÁDĚNÍ KONÍ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68960"/>
            <a:ext cx="5556311" cy="3617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73605"/>
            <a:ext cx="8424936" cy="74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884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u="sng" dirty="0" smtClean="0"/>
              <a:t>VÝZNAM</a:t>
            </a:r>
            <a:endParaRPr lang="cs-CZ" dirty="0" smtClean="0"/>
          </a:p>
          <a:p>
            <a:endParaRPr lang="cs-CZ" dirty="0" smtClean="0"/>
          </a:p>
          <a:p>
            <a:pPr lvl="0"/>
            <a:r>
              <a:rPr lang="cs-CZ" dirty="0" smtClean="0"/>
              <a:t>tělesné míry - plemenných standardů jednotlivých plemen</a:t>
            </a:r>
          </a:p>
          <a:p>
            <a:pPr lvl="0"/>
            <a:r>
              <a:rPr lang="cs-CZ" dirty="0"/>
              <a:t>u</a:t>
            </a:r>
            <a:r>
              <a:rPr lang="cs-CZ" dirty="0" smtClean="0"/>
              <a:t> hříbat - kontroly růstu a vývinu v průběhu jejich vývoje</a:t>
            </a:r>
          </a:p>
          <a:p>
            <a:pPr lvl="0"/>
            <a:r>
              <a:rPr lang="cs-CZ" dirty="0"/>
              <a:t>k</a:t>
            </a:r>
            <a:r>
              <a:rPr lang="cs-CZ" dirty="0" smtClean="0"/>
              <a:t>ohoutková výška - důležitý údaj v případě prodeje koně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046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4200" b="1" dirty="0"/>
              <a:t> </a:t>
            </a:r>
            <a:r>
              <a:rPr lang="cs-CZ" sz="4200" b="1" dirty="0" smtClean="0"/>
              <a:t>  </a:t>
            </a:r>
            <a:r>
              <a:rPr lang="cs-CZ" sz="4200" b="1" u="sng" dirty="0" smtClean="0"/>
              <a:t>MĚŘÍCÍ </a:t>
            </a:r>
            <a:r>
              <a:rPr lang="cs-CZ" sz="4200" b="1" u="sng" dirty="0"/>
              <a:t>POMŮCKY</a:t>
            </a:r>
            <a:endParaRPr lang="cs-CZ" sz="4200" dirty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sz="3800" dirty="0" smtClean="0"/>
              <a:t>měrná hůl</a:t>
            </a:r>
          </a:p>
          <a:p>
            <a:pPr marL="0" lvl="0" indent="0">
              <a:buNone/>
            </a:pPr>
            <a:r>
              <a:rPr lang="cs-CZ" sz="3800" dirty="0" smtClean="0"/>
              <a:t>	- v</a:t>
            </a:r>
            <a:r>
              <a:rPr lang="cs-CZ" sz="3800" dirty="0"/>
              <a:t> kovové lehké trubici dělené na centimetry je zasunuta </a:t>
            </a:r>
            <a:r>
              <a:rPr lang="cs-CZ" sz="3800" dirty="0" smtClean="0"/>
              <a:t> čtyřhranná</a:t>
            </a:r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</a:t>
            </a:r>
            <a:r>
              <a:rPr lang="cs-CZ" sz="3800" dirty="0"/>
              <a:t>slabší kovová </a:t>
            </a:r>
            <a:r>
              <a:rPr lang="cs-CZ" sz="3800" dirty="0" smtClean="0"/>
              <a:t>tyč</a:t>
            </a:r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- jejím </a:t>
            </a:r>
            <a:r>
              <a:rPr lang="cs-CZ" sz="3800" dirty="0"/>
              <a:t>vysunutím a nastavením dvou sklopných ramen </a:t>
            </a:r>
            <a:r>
              <a:rPr lang="cs-CZ" sz="3800" dirty="0" smtClean="0"/>
              <a:t>se měří </a:t>
            </a:r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výškové </a:t>
            </a:r>
            <a:r>
              <a:rPr lang="cs-CZ" sz="3800" dirty="0"/>
              <a:t>a délkové a případně i šířkové rozměry.</a:t>
            </a:r>
          </a:p>
          <a:p>
            <a:pPr lvl="0"/>
            <a:r>
              <a:rPr lang="cs-CZ" sz="3800" dirty="0" smtClean="0"/>
              <a:t>pásková </a:t>
            </a:r>
            <a:r>
              <a:rPr lang="cs-CZ" sz="3800" dirty="0"/>
              <a:t>míra </a:t>
            </a:r>
            <a:endParaRPr lang="cs-CZ" sz="3800" dirty="0" smtClean="0"/>
          </a:p>
          <a:p>
            <a:pPr marL="0" lvl="0" indent="0">
              <a:buNone/>
            </a:pPr>
            <a:r>
              <a:rPr lang="cs-CZ" sz="3800" dirty="0"/>
              <a:t>	</a:t>
            </a:r>
            <a:r>
              <a:rPr lang="cs-CZ" sz="3800" dirty="0" smtClean="0"/>
              <a:t>- dvoumetrový úzký </a:t>
            </a:r>
            <a:r>
              <a:rPr lang="cs-CZ" sz="3800" dirty="0"/>
              <a:t>voskový pásek s vyznačenou </a:t>
            </a:r>
            <a:r>
              <a:rPr lang="cs-CZ" sz="3800" dirty="0" smtClean="0"/>
              <a:t>stupnicí</a:t>
            </a:r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- pásek </a:t>
            </a:r>
            <a:r>
              <a:rPr lang="cs-CZ" sz="3800" dirty="0"/>
              <a:t>je připevněn k </a:t>
            </a:r>
            <a:r>
              <a:rPr lang="cs-CZ" sz="3800" dirty="0" smtClean="0"/>
              <a:t>plíšku, </a:t>
            </a:r>
            <a:r>
              <a:rPr lang="cs-CZ" sz="3800" dirty="0"/>
              <a:t>na </a:t>
            </a:r>
            <a:r>
              <a:rPr lang="cs-CZ" sz="3800" dirty="0" smtClean="0"/>
              <a:t>který </a:t>
            </a:r>
            <a:r>
              <a:rPr lang="cs-CZ" sz="3800" dirty="0"/>
              <a:t>je </a:t>
            </a:r>
            <a:r>
              <a:rPr lang="cs-CZ" sz="3800" dirty="0" smtClean="0"/>
              <a:t>namotán</a:t>
            </a:r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- při </a:t>
            </a:r>
            <a:r>
              <a:rPr lang="cs-CZ" sz="3800" dirty="0"/>
              <a:t>měření se plíšek zasune pod rohové chodidlo ( u okovaných koní mezi </a:t>
            </a:r>
            <a:endParaRPr lang="cs-CZ" sz="3800" dirty="0" smtClean="0"/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  chodidlo </a:t>
            </a:r>
            <a:r>
              <a:rPr lang="cs-CZ" sz="3800" dirty="0"/>
              <a:t>a podkovu ) a přiložením rozvinuté míry na tělo přes plec se měří </a:t>
            </a:r>
            <a:endParaRPr lang="cs-CZ" sz="3800" dirty="0" smtClean="0"/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  kohoutková výška</a:t>
            </a:r>
          </a:p>
          <a:p>
            <a:pPr marL="0" lvl="0" indent="0">
              <a:buNone/>
            </a:pPr>
            <a:r>
              <a:rPr lang="cs-CZ" sz="3800" dirty="0" smtClean="0"/>
              <a:t>                  - tato </a:t>
            </a:r>
            <a:r>
              <a:rPr lang="cs-CZ" sz="3800" dirty="0"/>
              <a:t>míra se také používá k měření dalších partií těla </a:t>
            </a:r>
            <a:r>
              <a:rPr lang="cs-CZ" sz="3800" dirty="0" smtClean="0"/>
              <a:t>koně</a:t>
            </a:r>
            <a:endParaRPr lang="cs-CZ" sz="3800" dirty="0"/>
          </a:p>
          <a:p>
            <a:pPr lvl="0"/>
            <a:r>
              <a:rPr lang="cs-CZ" sz="3800" dirty="0" err="1"/>
              <a:t>Wilkensovo</a:t>
            </a:r>
            <a:r>
              <a:rPr lang="cs-CZ" sz="3800" dirty="0"/>
              <a:t> kružidlo </a:t>
            </a:r>
            <a:endParaRPr lang="cs-CZ" sz="3800" dirty="0" smtClean="0"/>
          </a:p>
          <a:p>
            <a:pPr marL="0" lv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 - přesné </a:t>
            </a:r>
            <a:r>
              <a:rPr lang="cs-CZ" sz="3800" dirty="0"/>
              <a:t>a praktické k měření šířkových a některých délkových </a:t>
            </a:r>
            <a:r>
              <a:rPr lang="cs-CZ" sz="3800" dirty="0" smtClean="0"/>
              <a:t>rozměrů</a:t>
            </a:r>
            <a:endParaRPr lang="cs-CZ" sz="3800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860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sz="3400" b="1" u="sng" dirty="0" smtClean="0"/>
              <a:t>ZÁSADY </a:t>
            </a:r>
            <a:r>
              <a:rPr lang="cs-CZ" sz="3400" b="1" u="sng" dirty="0"/>
              <a:t>MĚŘENÍ</a:t>
            </a:r>
            <a:endParaRPr lang="cs-CZ" sz="3400" dirty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sz="3400" dirty="0"/>
              <a:t>k</a:t>
            </a:r>
            <a:r>
              <a:rPr lang="cs-CZ" sz="3400" dirty="0" smtClean="0"/>
              <a:t>oně měříme </a:t>
            </a:r>
            <a:r>
              <a:rPr lang="cs-CZ" sz="3400" dirty="0"/>
              <a:t>na </a:t>
            </a:r>
            <a:r>
              <a:rPr lang="cs-CZ" sz="3400" dirty="0" smtClean="0"/>
              <a:t>rovné ploše</a:t>
            </a:r>
            <a:endParaRPr lang="cs-CZ" sz="3400" dirty="0"/>
          </a:p>
          <a:p>
            <a:pPr lvl="0"/>
            <a:r>
              <a:rPr lang="cs-CZ" sz="3400" dirty="0" smtClean="0"/>
              <a:t>kůň </a:t>
            </a:r>
            <a:r>
              <a:rPr lang="cs-CZ" sz="3400" dirty="0"/>
              <a:t>musí </a:t>
            </a:r>
            <a:r>
              <a:rPr lang="cs-CZ" sz="3400" dirty="0" smtClean="0"/>
              <a:t>měření stát na </a:t>
            </a:r>
            <a:r>
              <a:rPr lang="cs-CZ" sz="3400" dirty="0"/>
              <a:t>všech čtyřech </a:t>
            </a:r>
            <a:r>
              <a:rPr lang="cs-CZ" sz="3400" dirty="0" smtClean="0"/>
              <a:t>končetinách, </a:t>
            </a:r>
            <a:r>
              <a:rPr lang="cs-CZ" sz="3400" dirty="0"/>
              <a:t>které se při pohledu </a:t>
            </a:r>
            <a:r>
              <a:rPr lang="cs-CZ" sz="3400" dirty="0" smtClean="0"/>
              <a:t>z</a:t>
            </a:r>
            <a:r>
              <a:rPr lang="cs-CZ" sz="3400" dirty="0"/>
              <a:t> boku kryjí  ( koně </a:t>
            </a:r>
            <a:r>
              <a:rPr lang="cs-CZ" sz="3400" b="1" dirty="0"/>
              <a:t>neměříme</a:t>
            </a:r>
            <a:r>
              <a:rPr lang="cs-CZ" sz="3400" dirty="0"/>
              <a:t> v zoo postoji ).</a:t>
            </a:r>
          </a:p>
          <a:p>
            <a:pPr lvl="0"/>
            <a:r>
              <a:rPr lang="cs-CZ" sz="3400" dirty="0" smtClean="0"/>
              <a:t>s</a:t>
            </a:r>
            <a:r>
              <a:rPr lang="cs-CZ" sz="3400" dirty="0"/>
              <a:t> měřidly </a:t>
            </a:r>
            <a:r>
              <a:rPr lang="cs-CZ" sz="3400" dirty="0" smtClean="0"/>
              <a:t>se zachází </a:t>
            </a:r>
            <a:r>
              <a:rPr lang="cs-CZ" sz="3400" dirty="0"/>
              <a:t>nenápadně, klidně, aby se koně </a:t>
            </a:r>
            <a:r>
              <a:rPr lang="cs-CZ" sz="3400" dirty="0" smtClean="0"/>
              <a:t>neplašili</a:t>
            </a:r>
            <a:endParaRPr lang="cs-CZ" sz="3400" dirty="0"/>
          </a:p>
          <a:p>
            <a:pPr lvl="0"/>
            <a:r>
              <a:rPr lang="cs-CZ" sz="3400" dirty="0" smtClean="0"/>
              <a:t>při </a:t>
            </a:r>
            <a:r>
              <a:rPr lang="cs-CZ" sz="3400" dirty="0"/>
              <a:t>měření výškových rozměrů musí stát hůl kolmo</a:t>
            </a:r>
          </a:p>
          <a:p>
            <a:pPr lvl="0"/>
            <a:r>
              <a:rPr lang="cs-CZ" sz="3400" dirty="0" smtClean="0"/>
              <a:t>při </a:t>
            </a:r>
            <a:r>
              <a:rPr lang="cs-CZ" sz="3400" dirty="0"/>
              <a:t>měření obvodu hrudi a holeně se musí dbát na stejný způsob přilnutí míry a její stejné utažení u všech měřených </a:t>
            </a:r>
            <a:r>
              <a:rPr lang="cs-CZ" sz="3400" dirty="0" smtClean="0"/>
              <a:t>koní</a:t>
            </a:r>
            <a:endParaRPr lang="cs-CZ" sz="3400" dirty="0"/>
          </a:p>
          <a:p>
            <a:pPr lvl="0"/>
            <a:r>
              <a:rPr lang="cs-CZ" sz="3400" dirty="0" smtClean="0"/>
              <a:t>v</a:t>
            </a:r>
            <a:r>
              <a:rPr lang="cs-CZ" sz="3400" dirty="0"/>
              <a:t> chovu by měl měřit koně jeden stálý </a:t>
            </a:r>
            <a:r>
              <a:rPr lang="cs-CZ" sz="3400" dirty="0" smtClean="0"/>
              <a:t>pracovník</a:t>
            </a:r>
            <a:endParaRPr lang="cs-CZ" sz="3400" dirty="0"/>
          </a:p>
          <a:p>
            <a:pPr lvl="0"/>
            <a:r>
              <a:rPr lang="cs-CZ" sz="3400" dirty="0" smtClean="0"/>
              <a:t>míry </a:t>
            </a:r>
            <a:r>
              <a:rPr lang="cs-CZ" sz="3400" dirty="0"/>
              <a:t>se při měření zapisují do určeného </a:t>
            </a:r>
            <a:r>
              <a:rPr lang="cs-CZ" sz="3400" dirty="0" smtClean="0"/>
              <a:t>záznamníku</a:t>
            </a:r>
            <a:endParaRPr lang="cs-CZ" sz="3400" dirty="0"/>
          </a:p>
          <a:p>
            <a:pPr lvl="0"/>
            <a:r>
              <a:rPr lang="cs-CZ" sz="3400" dirty="0" smtClean="0"/>
              <a:t>měření </a:t>
            </a:r>
            <a:r>
              <a:rPr lang="cs-CZ" sz="3400" dirty="0"/>
              <a:t>je účelné doplnit vážením </a:t>
            </a:r>
            <a:r>
              <a:rPr lang="cs-CZ" sz="3400" dirty="0" smtClean="0"/>
              <a:t>koní</a:t>
            </a:r>
            <a:endParaRPr lang="cs-CZ" sz="3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70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3049" y="6007"/>
            <a:ext cx="8229600" cy="1143000"/>
          </a:xfrm>
        </p:spPr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671565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049" y="1340768"/>
            <a:ext cx="8740951" cy="669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8398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6711950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9577064" cy="733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1464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6712278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728" y="836712"/>
            <a:ext cx="8459042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013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006"/>
            <a:ext cx="8229600" cy="1143000"/>
          </a:xfrm>
        </p:spPr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6712278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008" y="908720"/>
            <a:ext cx="892899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6854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008" y="114182"/>
            <a:ext cx="8229600" cy="1143000"/>
          </a:xfrm>
        </p:spPr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6712278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7"/>
            <a:ext cx="8553461" cy="1092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529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2846"/>
            <a:ext cx="8229600" cy="1143000"/>
          </a:xfrm>
        </p:spPr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6712278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8178988" cy="1253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760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6712278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8784976" cy="1346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9081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	DĚLENÍ </a:t>
            </a:r>
            <a:r>
              <a:rPr lang="cs-CZ" b="1" dirty="0"/>
              <a:t>KONÍ PODLE VÝŠKY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do 150cm – koně malí ( pony plemena a další plemena z jiných skupin 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151cm – 156cm – koně menší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157cm – 165cm – koně středně velcí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nad 166cm – koně velcí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286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VÁŽENÍ </a:t>
            </a:r>
            <a:r>
              <a:rPr lang="cs-CZ" u="sng" dirty="0"/>
              <a:t>KONÍ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Pro vážení koní je vhodná dobytčí váha ( hříbata ), nebo mostní váha ( velké koně ).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Koně i hříbata je nutné naučit na váhu chodit, aby pak při vážení klidně stáli uprostřed váhy.</a:t>
            </a:r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Vážení hříbat je důležitým doplňkem měření tělesných rozměrů a je </a:t>
            </a:r>
            <a:r>
              <a:rPr lang="cs-CZ" i="1" dirty="0"/>
              <a:t>ukazatelem růstu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U dospělých koní lze podle hmotnosti kontrolovat </a:t>
            </a:r>
            <a:r>
              <a:rPr lang="cs-CZ" i="1" dirty="0"/>
              <a:t>zdravotní stav</a:t>
            </a:r>
            <a:r>
              <a:rPr lang="cs-CZ" dirty="0"/>
              <a:t>, </a:t>
            </a:r>
            <a:r>
              <a:rPr lang="cs-CZ" i="1" dirty="0"/>
              <a:t>úroveň výživy</a:t>
            </a:r>
            <a:r>
              <a:rPr lang="cs-CZ" dirty="0"/>
              <a:t>, </a:t>
            </a:r>
            <a:r>
              <a:rPr lang="cs-CZ" i="1" dirty="0"/>
              <a:t>trávení</a:t>
            </a:r>
            <a:r>
              <a:rPr lang="cs-CZ" dirty="0"/>
              <a:t> a i </a:t>
            </a:r>
            <a:r>
              <a:rPr lang="cs-CZ" i="1" dirty="0"/>
              <a:t>pracovní zátěž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596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KONÍ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sz="3600" b="1" dirty="0" smtClean="0"/>
              <a:t>Zjištění </a:t>
            </a:r>
            <a:r>
              <a:rPr lang="cs-CZ" sz="3600" b="1" dirty="0"/>
              <a:t>váhy dospělého koně</a:t>
            </a:r>
          </a:p>
          <a:p>
            <a:r>
              <a:rPr lang="cs-CZ" sz="2800" b="1" dirty="0" smtClean="0"/>
              <a:t>pomocí </a:t>
            </a:r>
            <a:r>
              <a:rPr lang="cs-CZ" sz="2800" b="1" dirty="0"/>
              <a:t>vzorečku uvedeného</a:t>
            </a:r>
            <a:r>
              <a:rPr lang="cs-CZ" sz="2800" dirty="0"/>
              <a:t> níže, nebo si nechte své zvíře zvážit v místním </a:t>
            </a:r>
            <a:r>
              <a:rPr lang="cs-CZ" sz="2800" dirty="0" smtClean="0"/>
              <a:t>ZD</a:t>
            </a:r>
            <a:endParaRPr lang="cs-CZ" sz="2800" dirty="0"/>
          </a:p>
          <a:p>
            <a:r>
              <a:rPr lang="cs-CZ" sz="2800" dirty="0"/>
              <a:t>t</a:t>
            </a:r>
            <a:r>
              <a:rPr lang="cs-CZ" sz="2800" dirty="0" smtClean="0"/>
              <a:t>akto </a:t>
            </a:r>
            <a:r>
              <a:rPr lang="cs-CZ" sz="2800" dirty="0"/>
              <a:t>zjištěná váha by měla být s odchylkou +-20 kg, pakliže budete měřit </a:t>
            </a:r>
            <a:r>
              <a:rPr lang="cs-CZ" sz="2800" dirty="0" smtClean="0"/>
              <a:t>přesně</a:t>
            </a:r>
            <a:endParaRPr lang="cs-CZ" sz="2800" dirty="0"/>
          </a:p>
          <a:p>
            <a:pPr marL="0" indent="0">
              <a:buNone/>
            </a:pPr>
            <a:r>
              <a:rPr lang="cs-CZ" sz="2400" b="1" dirty="0"/>
              <a:t>OBVOD hrudi:</a:t>
            </a: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b="1" dirty="0"/>
              <a:t>DÉLKA těla:</a:t>
            </a: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Tyto dvě míry potom dosadíte do vzorečku:</a:t>
            </a:r>
            <a:r>
              <a:rPr lang="cs-CZ" sz="2400" dirty="0" smtClean="0"/>
              <a:t>  </a:t>
            </a:r>
            <a:r>
              <a:rPr lang="cs-CZ" sz="2400" i="1" dirty="0" smtClean="0"/>
              <a:t>(Dosazují se míry v cm a vyjde váha v kg )</a:t>
            </a:r>
            <a:endParaRPr lang="cs-CZ" sz="2400" dirty="0" smtClean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Obvod² x Délka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-------------------------  = Aktuální váha koně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11 877,4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0420410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99592" y="764704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Dušek, Jaromír a kolektiv. Chov koní. Dotisk prvního vydání. Praha: Brázda, 2001. 352 s. ISBN 80-209-0282-1</a:t>
            </a:r>
          </a:p>
          <a:p>
            <a:endParaRPr lang="cs-CZ" dirty="0" smtClean="0"/>
          </a:p>
          <a:p>
            <a:r>
              <a:rPr lang="cs-CZ" dirty="0" smtClean="0"/>
              <a:t>Navrátil,Jan,Ing.,</a:t>
            </a:r>
            <a:r>
              <a:rPr lang="cs-CZ" dirty="0" err="1" smtClean="0"/>
              <a:t>CSc</a:t>
            </a:r>
            <a:r>
              <a:rPr lang="cs-CZ" dirty="0" smtClean="0"/>
              <a:t>. Základy chovu </a:t>
            </a:r>
            <a:r>
              <a:rPr lang="cs-CZ" dirty="0" err="1" smtClean="0"/>
              <a:t>koní.Třetí</a:t>
            </a:r>
            <a:r>
              <a:rPr lang="cs-CZ" dirty="0" smtClean="0"/>
              <a:t> přepracované vydání. Praha:ˇÚstav zemědělských a potravinářských informací, 2007. ISBN 978-80-7271-186-4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0576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375</Words>
  <Application>Microsoft Office PowerPoint</Application>
  <PresentationFormat>Předvádění na obrazovce (4:3)</PresentationFormat>
  <Paragraphs>175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Snímek 1</vt:lpstr>
      <vt:lpstr>PŘEDVÁDĚNÍ A MĚŘENÍ KONÍ</vt:lpstr>
      <vt:lpstr>PŘEDVÁDĚNÍ KONÍ</vt:lpstr>
      <vt:lpstr>PŘEDVÁDĚNÍ KONÍ</vt:lpstr>
      <vt:lpstr>PŘEDVÁDĚNÍ KONÍ</vt:lpstr>
      <vt:lpstr>PŘEDVÁDĚNÍ KONÍ</vt:lpstr>
      <vt:lpstr>PŘEDVÁDĚNÍ KONÍ</vt:lpstr>
      <vt:lpstr>PŘEDVÁDĚNÍ KONÍ</vt:lpstr>
      <vt:lpstr>PŘEDVÁDĚNÍ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MĚŘENÍ KONÍ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PŘEDVÁDĚNÍ A MĚŘENÍ KONÍ</dc:title>
  <dc:creator>HSKM</dc:creator>
  <cp:lastModifiedBy>Dum</cp:lastModifiedBy>
  <cp:revision>19</cp:revision>
  <dcterms:created xsi:type="dcterms:W3CDTF">2012-11-11T08:27:37Z</dcterms:created>
  <dcterms:modified xsi:type="dcterms:W3CDTF">2014-06-16T18:41:53Z</dcterms:modified>
</cp:coreProperties>
</file>