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8" r:id="rId2"/>
    <p:sldId id="256" r:id="rId3"/>
    <p:sldId id="266" r:id="rId4"/>
    <p:sldId id="267" r:id="rId5"/>
    <p:sldId id="257" r:id="rId6"/>
    <p:sldId id="258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6166DBC-DE4F-4505-986A-58E1739CCD90}" type="datetimeFigureOut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1A49333-C98F-454F-99E8-61240CA061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116852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861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51BC59-7E58-47DE-AE7D-F0D09A9E123E}" type="datetimeFigureOut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723048-4070-4E18-90E4-5120FC87ED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9CD9FA-6F87-4897-854F-BCE3A77D30D8}" type="datetimeFigureOut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9893-0136-40DE-B224-84612C196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03D44C-EA73-4082-912F-ABEA1D586793}" type="datetimeFigureOut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1C79AC-1386-4E6C-859E-54BDF7B037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0D5AA4-3FFE-4E62-821F-1B22938F17C3}" type="datetimeFigureOut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1319E7-3660-407C-A2F9-90C0F195B9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6006C9-F04C-4D04-A6E5-5CA579007F37}" type="datetimeFigureOut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F0991-D41E-4152-B637-2FB8C964A5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5AC23A-68F0-4B0D-854F-7D64CDCBA9E8}" type="datetimeFigureOut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8C8D1-B821-4448-B166-96175C797F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775665-5F2B-4802-B84B-F0E439E3A01F}" type="datetimeFigureOut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0002C2-3A99-47F8-B26C-BABC332017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12A420-5829-4643-ACD3-674F3A935C04}" type="datetimeFigureOut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2634F2-78EE-4D03-A43F-5DCFDB7BD0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594559-5A94-496E-BEAC-ABC45A5C0C00}" type="datetimeFigureOut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5E050D-2E76-40B3-88EB-8421139E94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1260D-3B6B-4FCC-A8F4-3403D9C60745}" type="datetimeFigureOut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3A8849-F9A0-4371-8F69-FEF98137D9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381A18-709D-4BA1-94B3-1E78346BB7D7}" type="datetimeFigureOut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32F5C5-1ECE-45EF-8273-6893F9DA8A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165DCFF-7B1F-429B-90BB-D04015D0D130}" type="datetimeFigureOut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FA20FF5-4F52-4417-BB7C-569BAD29E7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0959943"/>
              </p:ext>
            </p:extLst>
          </p:nvPr>
        </p:nvGraphicFramePr>
        <p:xfrm>
          <a:off x="474492" y="1927027"/>
          <a:ext cx="8195016" cy="402223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CZ.1.07/1.5.00/34.0911 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Zdenka Hánečková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VY_32_INOVACE OV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OV.4514.2H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Odborné vzdělávání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Ošetřování hříbat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Odborný výcvik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Ošetření hříběte po porodu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Test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Žák, 16 - 19 let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Seznámení žáků se správnými postupy při ošetřování narozených hříbat. Kontrola placenty, ošetření pupku po porodu.Přístup ošetřovatele k narozeným hříbatům.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- žádné -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Porodní cesty, pupeční šňůra, pomůcky k ošetření po porodu.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11. 11. 2012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64006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ODBORNÝ VÝCVIK -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 </a:t>
            </a:r>
            <a:r>
              <a:rPr lang="cs-CZ" sz="1600" b="1" dirty="0" smtClean="0">
                <a:solidFill>
                  <a:schemeClr val="tx1"/>
                </a:solidFill>
                <a:effectLst/>
              </a:rPr>
              <a:t>základy vozatajství</a:t>
            </a:r>
            <a:endParaRPr lang="cs-CZ" sz="16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8864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4225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653136"/>
            <a:ext cx="7772400" cy="936104"/>
          </a:xfrm>
        </p:spPr>
        <p:txBody>
          <a:bodyPr rtlCol="0">
            <a:normAutofit/>
            <a:scene3d>
              <a:camera prst="orthographicFront"/>
              <a:lightRig rig="threePt" dir="t"/>
            </a:scene3d>
            <a:sp3d extrusionH="57150">
              <a:bevelT w="38100" h="38100" prst="relaxedInset"/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</a:rPr>
              <a:t>OŠETŘENÍ HŘÍBĚTE PO PORODU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1800" b="1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</a:rPr>
              <a:t>OŠETŘENÍ HŘÍBĚTE PO PORODU</a:t>
            </a:r>
            <a:endParaRPr lang="cs-CZ" sz="1800" dirty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/>
              <a:t>Stává se, že se hříbě narodí a je ještě v plodových blanách. Musíme ihned plodový vak u hlavy hříběte roztrhnout, aby se neudusilo.</a:t>
            </a:r>
          </a:p>
          <a:p>
            <a:r>
              <a:rPr lang="cs-CZ" sz="2000" smtClean="0"/>
              <a:t>Hleny a plodovou vodu, které někdy vniknou do nozder a huby hříběte, musíme odstranit.</a:t>
            </a:r>
          </a:p>
          <a:p>
            <a:r>
              <a:rPr lang="cs-CZ" sz="2000" smtClean="0"/>
              <a:t>Pokud hříbě nedýchá, namočíme mu mozkovou část hlavy, případně i srdeční krajinu studenou vodou a provádíme umělé dýchání.</a:t>
            </a:r>
          </a:p>
          <a:p>
            <a:r>
              <a:rPr lang="cs-CZ" sz="2000" smtClean="0"/>
              <a:t>Hříbě položíme na pravý bok hlavou dolů.</a:t>
            </a:r>
          </a:p>
          <a:p>
            <a:r>
              <a:rPr lang="cs-CZ" sz="2000" smtClean="0"/>
              <a:t>Uchopíme levou nohu a zvedáme ji ve vodorovné poloze nad hlavu hříběte. Rychlým pohybem ji vracíme zpět, téměř k zadním nohám.</a:t>
            </a:r>
          </a:p>
          <a:p>
            <a:r>
              <a:rPr lang="cs-CZ" sz="2000" smtClean="0"/>
              <a:t>Současně vytáhneme jazyk a pro oživení krevního oběhu třeme hříbě věchty slámy.</a:t>
            </a:r>
          </a:p>
          <a:p>
            <a:endParaRPr lang="cs-CZ" sz="2000" smtClean="0"/>
          </a:p>
          <a:p>
            <a:pPr>
              <a:buFont typeface="Arial" charset="0"/>
              <a:buNone/>
            </a:pPr>
            <a:endParaRPr lang="cs-CZ" sz="2000" smtClean="0"/>
          </a:p>
          <a:p>
            <a:endParaRPr lang="cs-CZ" sz="2000" smtClean="0"/>
          </a:p>
          <a:p>
            <a:pPr>
              <a:buFont typeface="Arial" charset="0"/>
              <a:buNone/>
            </a:pPr>
            <a:endParaRPr lang="cs-CZ" sz="200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1800" b="1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</a:rPr>
              <a:t>OŠETŘENÍ HŘÍBĚTE PO PORODU</a:t>
            </a:r>
            <a:endParaRPr lang="cs-CZ" sz="1800" dirty="0"/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/>
              <a:t>Velkou péči věnujeme po porodu pupku, protože jde o otevřenou ránu do krevního oběhu a vnitřních orgánů. Bývá také nejčastější vstupní branou nákaz, případně i úhynů hříbat.</a:t>
            </a:r>
          </a:p>
          <a:p>
            <a:r>
              <a:rPr lang="cs-CZ" sz="2000" smtClean="0"/>
              <a:t>Po porodu položíme hříbě ke klisně tak, aby mohla nejdříve olízat hrudník a slabiny.</a:t>
            </a:r>
          </a:p>
          <a:p>
            <a:r>
              <a:rPr lang="cs-CZ" sz="2000" smtClean="0"/>
              <a:t>Vemínko klisny před prvním sáním omyjeme vlažnou vodou a z každého struku oddojíme trochu mleziva, kvůli nečistotám.</a:t>
            </a:r>
          </a:p>
          <a:p>
            <a:r>
              <a:rPr lang="cs-CZ" sz="2000" smtClean="0"/>
              <a:t>Hříbě by se mělo poprvé napít nejpozději do 2. hodin po porodu.</a:t>
            </a:r>
          </a:p>
          <a:p>
            <a:r>
              <a:rPr lang="cs-CZ" sz="2000" smtClean="0"/>
              <a:t>Hříbě staré 1. týden pije cca 4x za hodinu. Za 14 – 21 dní se začínají hříbata přikrmovat. Koncem 2. měsíce podáváme hříbatům 1 kg mačkaného ovsa a 1 kg kvalitního sena.</a:t>
            </a:r>
          </a:p>
          <a:p>
            <a:r>
              <a:rPr lang="cs-CZ" sz="2000" smtClean="0"/>
              <a:t>Hříbata se odstavují ve věku 4 – 6 měsíců.</a:t>
            </a:r>
          </a:p>
          <a:p>
            <a:endParaRPr lang="cs-CZ" sz="200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800" b="1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</a:rPr>
              <a:t>OŠETŘENÍ HŘÍBĚTE PO PORODU - TEST</a:t>
            </a:r>
            <a:endParaRPr lang="cs-CZ" sz="1800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125538"/>
            <a:ext cx="8229600" cy="5029200"/>
          </a:xfrm>
        </p:spPr>
        <p:txBody>
          <a:bodyPr rtlCol="0">
            <a:normAutofit fontScale="2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		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8000" dirty="0" smtClean="0"/>
              <a:t>1.	Co provedeme s hříbětem ihned po porodu?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 smtClean="0"/>
              <a:t>                </a:t>
            </a:r>
            <a:r>
              <a:rPr lang="cs-CZ" sz="8000" dirty="0" smtClean="0">
                <a:solidFill>
                  <a:srgbClr val="FF0000"/>
                </a:solidFill>
              </a:rPr>
              <a:t>Nejprve vyčistíme nozdry a hubu, aby mohlo hříbě dýchat.</a:t>
            </a:r>
            <a:r>
              <a:rPr lang="cs-CZ" sz="8000" dirty="0" smtClean="0"/>
              <a:t>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80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8000" dirty="0" smtClean="0"/>
              <a:t>2.	Co je nutné udělat ihned po porodu, aby nedošlo k zadušení hříběte?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 smtClean="0"/>
              <a:t>                </a:t>
            </a:r>
            <a:r>
              <a:rPr lang="cs-CZ" sz="8000" dirty="0" smtClean="0">
                <a:solidFill>
                  <a:srgbClr val="FF0000"/>
                </a:solidFill>
              </a:rPr>
              <a:t>Ihned roztrhnout plodový vak a pomoci tak hříběti se nadechnout.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8000" dirty="0" smtClean="0">
              <a:solidFill>
                <a:srgbClr val="FF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8000" dirty="0" smtClean="0"/>
              <a:t>3.	Jak budeš postupovat, pokud hříbě po porodu nedýchá?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 smtClean="0"/>
              <a:t>                </a:t>
            </a:r>
            <a:r>
              <a:rPr lang="cs-CZ" sz="8000" dirty="0" smtClean="0">
                <a:solidFill>
                  <a:srgbClr val="FF0000"/>
                </a:solidFill>
              </a:rPr>
              <a:t>Pokud hříbě nedýchá, namočíme mu mozkovou část hlavy, případně i    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 smtClean="0">
                <a:solidFill>
                  <a:srgbClr val="FF0000"/>
                </a:solidFill>
              </a:rPr>
              <a:t>                srdeční krajinu studenou vodou a zahájíme umělé dýchání.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8000" dirty="0" smtClean="0">
              <a:solidFill>
                <a:srgbClr val="FF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8000" dirty="0" smtClean="0"/>
              <a:t>4.	Jak se ošetřuje pupek hříběte po porodu?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 smtClean="0"/>
              <a:t>                </a:t>
            </a:r>
            <a:r>
              <a:rPr lang="cs-CZ" sz="8000" dirty="0" smtClean="0">
                <a:solidFill>
                  <a:srgbClr val="FF0000"/>
                </a:solidFill>
              </a:rPr>
              <a:t>Pupek vydezinfikujeme, v případě silného krvácení podvážeme.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8000" dirty="0" smtClean="0">
              <a:solidFill>
                <a:srgbClr val="FF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8000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800" b="1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</a:rPr>
              <a:t>OŠETŘENÍ HŘÍBĚTE PO PORODU - TEST</a:t>
            </a:r>
            <a:endParaRPr lang="cs-CZ" sz="1800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 rtlCol="0">
            <a:normAutofit fontScale="2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8000" dirty="0" smtClean="0"/>
              <a:t>5.	Jakým způsobem pokládáme hříbě po porodu ke klisně?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 smtClean="0"/>
              <a:t>                </a:t>
            </a:r>
            <a:r>
              <a:rPr lang="cs-CZ" sz="8000" dirty="0" smtClean="0">
                <a:solidFill>
                  <a:srgbClr val="FF0000"/>
                </a:solidFill>
              </a:rPr>
              <a:t>Hříbě přiložíme ke klisně tak, aby jej mohla olízat na hrudníku a    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 smtClean="0">
                <a:solidFill>
                  <a:srgbClr val="FF0000"/>
                </a:solidFill>
              </a:rPr>
              <a:t>                slabinách.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62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8000" dirty="0" smtClean="0"/>
              <a:t>6.	Jakou barvu, chuť a konzistenci má mlezivo a kdy přechází v mateřské   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 smtClean="0"/>
              <a:t>                mléko?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 smtClean="0"/>
              <a:t>                </a:t>
            </a:r>
            <a:r>
              <a:rPr lang="cs-CZ" sz="8000" dirty="0" smtClean="0">
                <a:solidFill>
                  <a:srgbClr val="FF0000"/>
                </a:solidFill>
              </a:rPr>
              <a:t>Mlezivo je zbarvené žlutě, husté konzistence, lepkavé, slané,   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 smtClean="0">
                <a:solidFill>
                  <a:srgbClr val="FF0000"/>
                </a:solidFill>
              </a:rPr>
              <a:t>                nahořklé. V mléko přechází asi po 6. dnech.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6200" dirty="0" smtClean="0">
              <a:solidFill>
                <a:srgbClr val="FF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8000" dirty="0" smtClean="0"/>
              <a:t>7.	Do jakého časového limitu by se mělo hříbě po porodu napít?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 smtClean="0"/>
              <a:t>                </a:t>
            </a:r>
            <a:r>
              <a:rPr lang="cs-CZ" sz="8000" dirty="0" smtClean="0">
                <a:solidFill>
                  <a:srgbClr val="FF0000"/>
                </a:solidFill>
              </a:rPr>
              <a:t>Hříbě by se mělo napít do 2.hodin po porodu.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6200" dirty="0" smtClean="0">
              <a:solidFill>
                <a:srgbClr val="FF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8000" dirty="0" smtClean="0"/>
              <a:t>8.	Kolikrát saje týden staré hříbě za hodinu?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 smtClean="0"/>
              <a:t>                    </a:t>
            </a:r>
            <a:r>
              <a:rPr lang="cs-CZ" sz="8000" dirty="0" smtClean="0">
                <a:solidFill>
                  <a:srgbClr val="FF0000"/>
                </a:solidFill>
              </a:rPr>
              <a:t>Týdenní hříbě pije 4x za hodinu.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62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rgbClr val="FF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rgbClr val="FF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800" b="1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</a:rPr>
              <a:t>OŠETŘENÍ HŘÍBĚTE PO PORODU - TEST</a:t>
            </a:r>
            <a:endParaRPr lang="cs-CZ" sz="1800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4857750"/>
          </a:xfrm>
        </p:spPr>
        <p:txBody>
          <a:bodyPr rtlCol="0">
            <a:normAutofit fontScale="70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9.	Kdy měříme hříbě po porodu a jaké jsou jeho průměrné míry?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</a:t>
            </a:r>
            <a:r>
              <a:rPr lang="cs-CZ" dirty="0" smtClean="0">
                <a:solidFill>
                  <a:srgbClr val="FF0000"/>
                </a:solidFill>
              </a:rPr>
              <a:t>Hříbata měříme 3. den po porodu. Obvyklé míry jsou: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               KVP (kohoutková výška pásková) 105 - 110 cm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               </a:t>
            </a:r>
            <a:r>
              <a:rPr lang="cs-CZ" dirty="0" err="1" smtClean="0">
                <a:solidFill>
                  <a:srgbClr val="FF0000"/>
                </a:solidFill>
              </a:rPr>
              <a:t>OHr</a:t>
            </a:r>
            <a:r>
              <a:rPr lang="cs-CZ" dirty="0" smtClean="0">
                <a:solidFill>
                  <a:srgbClr val="FF0000"/>
                </a:solidFill>
              </a:rPr>
              <a:t> (obvod hrudníku)		       85 – 95 cm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               OH (obvod holeně)		      10,5 – 11,5 cm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		Hmotnost			       48 – 58 kg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10.	Kdy začínáme přikrmovat hříbata po porodu?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</a:t>
            </a:r>
            <a:r>
              <a:rPr lang="cs-CZ" dirty="0" smtClean="0">
                <a:solidFill>
                  <a:srgbClr val="FF0000"/>
                </a:solidFill>
              </a:rPr>
              <a:t>Hříbata začínáme přikrmovat za 14 – 21 dní (individuálně).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               Koncem 2. měsíce podáváme hříbatům 1 kg mačkaného ovsa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               a 1 kg kvalitního sena.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rgbClr val="FF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11.	V jakém věku jsou hříbata odstavována od klisen?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</a:t>
            </a:r>
            <a:r>
              <a:rPr lang="cs-CZ" dirty="0" smtClean="0">
                <a:solidFill>
                  <a:srgbClr val="FF0000"/>
                </a:solidFill>
              </a:rPr>
              <a:t>Hříbata se odstavují ve věku 4 – 6 měsíců.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000" smtClean="0"/>
              <a:t>Citace – tištěná media:</a:t>
            </a:r>
          </a:p>
          <a:p>
            <a:pPr eaLnBrk="1" hangingPunct="1">
              <a:buFont typeface="Arial" charset="0"/>
              <a:buNone/>
            </a:pPr>
            <a:endParaRPr lang="cs-CZ" sz="2000" smtClean="0"/>
          </a:p>
          <a:p>
            <a:pPr eaLnBrk="1" hangingPunct="1">
              <a:buFont typeface="Arial" charset="0"/>
              <a:buNone/>
            </a:pPr>
            <a:r>
              <a:rPr lang="cs-CZ" sz="2000" smtClean="0"/>
              <a:t>     </a:t>
            </a:r>
            <a:r>
              <a:rPr lang="cs-CZ" sz="2000" b="1" smtClean="0">
                <a:solidFill>
                  <a:srgbClr val="0070C0"/>
                </a:solidFill>
              </a:rPr>
              <a:t>CHOV KONÍ</a:t>
            </a:r>
            <a:r>
              <a:rPr lang="cs-CZ" sz="2000" smtClean="0"/>
              <a:t>, Jaromír Dušek, DrSc.,doc.,ing., a kolektiv,1.vydání, 1999, Praha, nakladatelství Brázda, 352 STR.,ISBN 80-209-0282-1</a:t>
            </a:r>
          </a:p>
          <a:p>
            <a:pPr eaLnBrk="1" hangingPunct="1">
              <a:buFont typeface="Arial" charset="0"/>
              <a:buNone/>
            </a:pPr>
            <a:endParaRPr lang="cs-CZ" sz="20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</TotalTime>
  <Words>399</Words>
  <Application>Microsoft Office PowerPoint</Application>
  <PresentationFormat>Předvádění na obrazovce (4:3)</PresentationFormat>
  <Paragraphs>100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Arial</vt:lpstr>
      <vt:lpstr>Arial CE</vt:lpstr>
      <vt:lpstr>Calibri</vt:lpstr>
      <vt:lpstr>Times New Roman</vt:lpstr>
      <vt:lpstr>Motiv sady Office</vt:lpstr>
      <vt:lpstr>Prezentace aplikace PowerPoint</vt:lpstr>
      <vt:lpstr>OŠETŘENÍ HŘÍBĚTE PO PORODU</vt:lpstr>
      <vt:lpstr>OŠETŘENÍ HŘÍBĚTE PO PORODU</vt:lpstr>
      <vt:lpstr>OŠETŘENÍ HŘÍBĚTE PO PORODU</vt:lpstr>
      <vt:lpstr>OŠETŘENÍ HŘÍBĚTE PO PORODU - TEST</vt:lpstr>
      <vt:lpstr>OŠETŘENÍ HŘÍBĚTE PO PORODU - TEST</vt:lpstr>
      <vt:lpstr>OŠETŘENÍ HŘÍBĚTE PO PORODU - TEST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OŠETŘENÍ HŘÍBĚTE PO PORODU</dc:title>
  <dc:creator>Lada</dc:creator>
  <cp:lastModifiedBy>Zdeněk Laski</cp:lastModifiedBy>
  <cp:revision>20</cp:revision>
  <dcterms:created xsi:type="dcterms:W3CDTF">2013-03-04T08:02:53Z</dcterms:created>
  <dcterms:modified xsi:type="dcterms:W3CDTF">2014-06-05T08:08:59Z</dcterms:modified>
</cp:coreProperties>
</file>