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8" r:id="rId5"/>
    <p:sldId id="269" r:id="rId6"/>
    <p:sldId id="267" r:id="rId7"/>
    <p:sldId id="265" r:id="rId8"/>
    <p:sldId id="266" r:id="rId9"/>
    <p:sldId id="262" r:id="rId10"/>
    <p:sldId id="270" r:id="rId11"/>
    <p:sldId id="271" r:id="rId12"/>
    <p:sldId id="272" r:id="rId13"/>
    <p:sldId id="26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21. 5. 2014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21. 5. 2014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21. 5. 2014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21. 5. 2014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21. 5. 2014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21. 5. 2014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21. 5. 2014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21. 5. 2014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21. 5. 2014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21. 5. 2014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21. 5. 2014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B6705-9AD9-492F-BC7F-290BF935B7A7}" type="datetimeFigureOut">
              <a:rPr lang="cs-CZ" smtClean="0"/>
              <a:pPr/>
              <a:t>21. 5. 2014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929198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/>
          <a:lstStyle/>
          <a:p>
            <a:r>
              <a:rPr lang="cs-CZ" b="1" dirty="0"/>
              <a:t>DUM - Digitální Učební Materiál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571744"/>
            <a:ext cx="7215238" cy="4000528"/>
          </a:xfrm>
        </p:spPr>
        <p:txBody>
          <a:bodyPr>
            <a:normAutofit lnSpcReduction="10000"/>
          </a:bodyPr>
          <a:lstStyle/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r>
              <a:rPr lang="cs-CZ" sz="800" dirty="0" smtClean="0"/>
              <a:t>Tento </a:t>
            </a:r>
            <a:r>
              <a:rPr lang="cs-CZ" sz="800" dirty="0"/>
              <a:t>projekt je spolufinancován Evropským sociálním fondem a státním rozpočtem České republiky.</a:t>
            </a:r>
          </a:p>
          <a:p>
            <a:endParaRPr lang="cs-CZ" dirty="0"/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214414" y="2786058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dirty="0" smtClean="0"/>
              <a:t>Registrační číslo: </a:t>
            </a:r>
            <a:r>
              <a:rPr lang="cs-CZ" sz="2000" dirty="0" smtClean="0"/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Šablona:</a:t>
            </a:r>
            <a:r>
              <a:rPr lang="cs-CZ" dirty="0" smtClean="0"/>
              <a:t> III/2                                                         </a:t>
            </a:r>
            <a:r>
              <a:rPr lang="cs-CZ" b="1" dirty="0" smtClean="0"/>
              <a:t>Sada</a:t>
            </a:r>
            <a:r>
              <a:rPr lang="cs-CZ" b="1" dirty="0" smtClean="0"/>
              <a:t>: A3_07</a:t>
            </a:r>
            <a:endParaRPr lang="cs-CZ" b="1" dirty="0" smtClean="0"/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Datum ověření ve výuce:                                     Třída: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DUM - Digitální Učební Materiál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Obor vzdělání</a:t>
            </a:r>
            <a:r>
              <a:rPr lang="cs-CZ" b="1" dirty="0" smtClean="0"/>
              <a:t>: Pečovatelské služby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Předmět: Občanská výchova</a:t>
            </a:r>
          </a:p>
          <a:p>
            <a:pPr>
              <a:buNone/>
            </a:pPr>
            <a:r>
              <a:rPr lang="cs-CZ" b="1" dirty="0" smtClean="0"/>
              <a:t>Ročník:</a:t>
            </a:r>
          </a:p>
          <a:p>
            <a:pPr>
              <a:buNone/>
            </a:pPr>
            <a:r>
              <a:rPr lang="cs-CZ" b="1" dirty="0" smtClean="0"/>
              <a:t>Klíčová slova: volby, volební právo, typy voleb</a:t>
            </a:r>
          </a:p>
          <a:p>
            <a:pPr>
              <a:buNone/>
            </a:pPr>
            <a:r>
              <a:rPr lang="cs-CZ" b="1" dirty="0" smtClean="0"/>
              <a:t>Jméno autora: Mgr. Anna </a:t>
            </a:r>
            <a:r>
              <a:rPr lang="cs-CZ" b="1" dirty="0" err="1" smtClean="0"/>
              <a:t>Konopová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Škola:</a:t>
            </a:r>
            <a:r>
              <a:rPr lang="cs-CZ" dirty="0" smtClean="0"/>
              <a:t> 	</a:t>
            </a:r>
            <a:r>
              <a:rPr lang="cs-CZ" sz="2400" b="1" dirty="0" smtClean="0">
                <a:solidFill>
                  <a:schemeClr val="tx2"/>
                </a:solidFill>
              </a:rPr>
              <a:t>Střední </a:t>
            </a:r>
            <a:r>
              <a:rPr lang="cs-CZ" sz="2400" b="1" dirty="0">
                <a:solidFill>
                  <a:schemeClr val="tx2"/>
                </a:solidFill>
              </a:rPr>
              <a:t>odborné učiliště,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r>
              <a:rPr lang="cs-CZ" sz="2400" b="1" dirty="0">
                <a:solidFill>
                  <a:schemeClr val="tx2"/>
                </a:solidFill>
              </a:rPr>
              <a:t/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400" b="1" dirty="0">
                <a:solidFill>
                  <a:schemeClr val="tx2"/>
                </a:solidFill>
              </a:rPr>
              <a:t>	</a:t>
            </a:r>
            <a:r>
              <a:rPr lang="cs-CZ" sz="2400" b="1" dirty="0" smtClean="0">
                <a:solidFill>
                  <a:schemeClr val="tx2"/>
                </a:solidFill>
              </a:rPr>
              <a:t>	tř</a:t>
            </a:r>
            <a:r>
              <a:rPr lang="cs-CZ" sz="2400" b="1" dirty="0">
                <a:solidFill>
                  <a:schemeClr val="tx2"/>
                </a:solidFill>
              </a:rPr>
              <a:t>. 5. května 3</a:t>
            </a: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373 </a:t>
            </a:r>
            <a:r>
              <a:rPr lang="cs-CZ" sz="2400" b="1" dirty="0">
                <a:solidFill>
                  <a:schemeClr val="tx2"/>
                </a:solidFill>
              </a:rPr>
              <a:t>72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endParaRPr lang="cs-CZ" sz="2400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IČO</a:t>
            </a:r>
            <a:r>
              <a:rPr lang="cs-CZ" sz="2400" b="1" dirty="0">
                <a:solidFill>
                  <a:schemeClr val="tx2"/>
                </a:solidFill>
              </a:rPr>
              <a:t>: 75050111	REDIZO: 651023599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570186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6000" b="1" dirty="0" smtClean="0"/>
              <a:t>VOLEBNÍ PRÁVO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564904"/>
            <a:ext cx="8229600" cy="3345235"/>
          </a:xfrm>
          <a:solidFill>
            <a:schemeClr val="accent6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cs-CZ" sz="4400" dirty="0" smtClean="0"/>
              <a:t>Občan České republiky</a:t>
            </a:r>
          </a:p>
          <a:p>
            <a:r>
              <a:rPr lang="cs-CZ" sz="4400" dirty="0" smtClean="0"/>
              <a:t>Starší 18 let</a:t>
            </a:r>
          </a:p>
          <a:p>
            <a:r>
              <a:rPr lang="cs-CZ" sz="4400" dirty="0" smtClean="0"/>
              <a:t>Způsobilý k právním úkonům</a:t>
            </a:r>
            <a:endParaRPr lang="cs-CZ" sz="4400" dirty="0"/>
          </a:p>
        </p:txBody>
      </p:sp>
      <p:pic>
        <p:nvPicPr>
          <p:cNvPr id="3075" name="Picture 3" descr="C:\Users\user\AppData\Local\Microsoft\Windows\Temporary Internet Files\Content.IE5\GS5M3QML\MC900280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492896"/>
            <a:ext cx="1943477" cy="2014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98229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6000" b="1" dirty="0" smtClean="0"/>
              <a:t>VOLEBNÍ PRÁVO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5"/>
            <a:ext cx="8229600" cy="3993307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4400" dirty="0" smtClean="0"/>
              <a:t>Aktivní volební právo </a:t>
            </a:r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                           - </a:t>
            </a:r>
            <a:r>
              <a:rPr lang="cs-CZ" sz="4400" b="1" dirty="0" smtClean="0"/>
              <a:t>právo volit</a:t>
            </a:r>
          </a:p>
          <a:p>
            <a:pPr marL="0" indent="0">
              <a:buNone/>
            </a:pPr>
            <a:r>
              <a:rPr lang="cs-CZ" sz="4400" b="1" dirty="0" smtClean="0"/>
              <a:t>                                                </a:t>
            </a:r>
          </a:p>
          <a:p>
            <a:r>
              <a:rPr lang="cs-CZ" sz="4400" dirty="0" smtClean="0"/>
              <a:t>Pasivní volební právo </a:t>
            </a:r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                            - </a:t>
            </a:r>
            <a:r>
              <a:rPr lang="cs-CZ" sz="4400" b="1" dirty="0" smtClean="0"/>
              <a:t>právo být volen</a:t>
            </a:r>
          </a:p>
        </p:txBody>
      </p:sp>
      <p:pic>
        <p:nvPicPr>
          <p:cNvPr id="4098" name="Picture 2" descr="C:\Users\user\AppData\Local\Microsoft\Windows\Temporary Internet Files\Content.IE5\KKVXIPBE\MC9003013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3805" y="3081982"/>
            <a:ext cx="1289050" cy="181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10930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6000" b="1" dirty="0" smtClean="0"/>
              <a:t>PASIVNÍ VOLEBNÍ PRÁVO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396044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endParaRPr lang="cs-CZ" sz="1200" dirty="0" smtClean="0"/>
          </a:p>
          <a:p>
            <a:pPr>
              <a:lnSpc>
                <a:spcPct val="150000"/>
              </a:lnSpc>
            </a:pPr>
            <a:r>
              <a:rPr lang="cs-CZ" sz="4400" b="1" dirty="0" smtClean="0"/>
              <a:t>18 let </a:t>
            </a:r>
            <a:r>
              <a:rPr lang="cs-CZ" sz="4400" dirty="0" smtClean="0"/>
              <a:t>– obecní zastupitelstvo</a:t>
            </a:r>
          </a:p>
          <a:p>
            <a:pPr>
              <a:lnSpc>
                <a:spcPct val="150000"/>
              </a:lnSpc>
            </a:pPr>
            <a:r>
              <a:rPr lang="cs-CZ" sz="4400" b="1" dirty="0" smtClean="0"/>
              <a:t>21 let </a:t>
            </a:r>
            <a:r>
              <a:rPr lang="cs-CZ" sz="4400" dirty="0" smtClean="0"/>
              <a:t>– poslanec, EU</a:t>
            </a:r>
          </a:p>
          <a:p>
            <a:pPr>
              <a:lnSpc>
                <a:spcPct val="150000"/>
              </a:lnSpc>
            </a:pPr>
            <a:r>
              <a:rPr lang="cs-CZ" sz="4400" b="1" dirty="0" smtClean="0"/>
              <a:t>40 let </a:t>
            </a:r>
            <a:r>
              <a:rPr lang="cs-CZ" sz="4400" dirty="0" smtClean="0"/>
              <a:t>– senátor, prezident</a:t>
            </a:r>
            <a:endParaRPr lang="cs-CZ" sz="4400" dirty="0"/>
          </a:p>
        </p:txBody>
      </p:sp>
      <p:pic>
        <p:nvPicPr>
          <p:cNvPr id="6148" name="Picture 4" descr="C:\Users\user\AppData\Local\Microsoft\Windows\Temporary Internet Files\Content.IE5\82GPYNS1\MC9003013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717032"/>
            <a:ext cx="1817827" cy="1137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01569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899592" y="1772816"/>
            <a:ext cx="158417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6000" b="1" dirty="0" smtClean="0"/>
              <a:t>VOLEBNÍ PRÁVO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4853136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cs-CZ" sz="4400" b="1" dirty="0" smtClean="0"/>
              <a:t>Všeobecné </a:t>
            </a:r>
          </a:p>
          <a:p>
            <a:r>
              <a:rPr lang="cs-CZ" sz="4400" b="1" dirty="0"/>
              <a:t>Rovné </a:t>
            </a:r>
            <a:r>
              <a:rPr lang="cs-CZ" sz="4400" dirty="0"/>
              <a:t>– každý hlas znamená </a:t>
            </a:r>
            <a:r>
              <a:rPr lang="cs-CZ" sz="4400" dirty="0" smtClean="0"/>
              <a:t>stejně</a:t>
            </a:r>
            <a:endParaRPr lang="cs-CZ" sz="4400" b="1" dirty="0" smtClean="0"/>
          </a:p>
          <a:p>
            <a:r>
              <a:rPr lang="cs-CZ" sz="4400" b="1" dirty="0" smtClean="0"/>
              <a:t>Přímé</a:t>
            </a:r>
            <a:r>
              <a:rPr lang="cs-CZ" sz="4400" dirty="0" smtClean="0"/>
              <a:t> – nelze se nechat </a:t>
            </a:r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            zastoupit – osobně</a:t>
            </a:r>
          </a:p>
          <a:p>
            <a:r>
              <a:rPr lang="cs-CZ" sz="4400" b="1" dirty="0" smtClean="0"/>
              <a:t>Tajné </a:t>
            </a:r>
            <a:r>
              <a:rPr lang="cs-CZ" sz="4400" dirty="0" smtClean="0"/>
              <a:t>– volič musí za plentu </a:t>
            </a:r>
          </a:p>
          <a:p>
            <a:pPr marL="0" indent="0">
              <a:buNone/>
            </a:pPr>
            <a:r>
              <a:rPr lang="cs-CZ" sz="4400" dirty="0" smtClean="0"/>
              <a:t>              upravit hlasovací lístek</a:t>
            </a:r>
            <a:endParaRPr lang="cs-CZ" sz="4400" dirty="0"/>
          </a:p>
        </p:txBody>
      </p:sp>
      <p:pic>
        <p:nvPicPr>
          <p:cNvPr id="5123" name="Picture 3" descr="C:\Users\user\AppData\Local\Microsoft\Windows\Temporary Internet Files\Content.IE5\4PV1GU0U\MC90030134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140968"/>
            <a:ext cx="1826971" cy="151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85985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6000" b="1" dirty="0" smtClean="0"/>
              <a:t>KOMUNÁLNÍ VOLBY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425355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sz="4400" dirty="0" smtClean="0"/>
              <a:t>Volby do</a:t>
            </a:r>
            <a:r>
              <a:rPr lang="cs-CZ" sz="4400" b="1" dirty="0" smtClean="0"/>
              <a:t> zastupitelstev</a:t>
            </a:r>
          </a:p>
          <a:p>
            <a:pPr marL="0" indent="0">
              <a:buNone/>
            </a:pPr>
            <a:r>
              <a:rPr lang="cs-CZ" sz="4400" b="1" dirty="0"/>
              <a:t> </a:t>
            </a:r>
            <a:r>
              <a:rPr lang="cs-CZ" sz="4400" b="1" dirty="0" smtClean="0"/>
              <a:t>  </a:t>
            </a:r>
            <a:r>
              <a:rPr lang="cs-CZ" sz="4400" dirty="0" smtClean="0"/>
              <a:t>obcí</a:t>
            </a:r>
            <a:r>
              <a:rPr lang="cs-CZ" sz="4400" b="1" dirty="0" smtClean="0"/>
              <a:t> </a:t>
            </a:r>
            <a:r>
              <a:rPr lang="cs-CZ" sz="4400" dirty="0" smtClean="0"/>
              <a:t>a měst</a:t>
            </a:r>
          </a:p>
          <a:p>
            <a:r>
              <a:rPr lang="cs-CZ" sz="4400" dirty="0" smtClean="0"/>
              <a:t>Konají se po </a:t>
            </a:r>
            <a:r>
              <a:rPr lang="cs-CZ" sz="4400" b="1" dirty="0" smtClean="0"/>
              <a:t>4 letech  </a:t>
            </a:r>
            <a:r>
              <a:rPr lang="cs-CZ" sz="4400" dirty="0" smtClean="0"/>
              <a:t>- 2014</a:t>
            </a:r>
          </a:p>
          <a:p>
            <a:r>
              <a:rPr lang="cs-CZ" sz="4400" dirty="0" smtClean="0"/>
              <a:t>Volí se členové zastupitelstva, ti pak mezi sebou zvolí starostu, primátora</a:t>
            </a:r>
          </a:p>
          <a:p>
            <a:endParaRPr lang="cs-CZ" sz="4400" dirty="0"/>
          </a:p>
        </p:txBody>
      </p:sp>
      <p:pic>
        <p:nvPicPr>
          <p:cNvPr id="7170" name="Picture 2" descr="C:\Users\user\AppData\Local\Microsoft\Windows\Temporary Internet Files\Content.IE5\KKVXIPBE\MC90030134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0142" y="1650680"/>
            <a:ext cx="1817687" cy="143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7536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6000" b="1" dirty="0" smtClean="0"/>
              <a:t>PARLAMENTNÍ VOLBY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sz="4400" dirty="0" smtClean="0"/>
              <a:t>každé 4 roky</a:t>
            </a:r>
          </a:p>
          <a:p>
            <a:r>
              <a:rPr lang="cs-CZ" sz="4400" dirty="0" smtClean="0"/>
              <a:t>volí 200 poslanců do Poslanecké sněmovny</a:t>
            </a:r>
          </a:p>
          <a:p>
            <a:r>
              <a:rPr lang="cs-CZ" sz="4400" dirty="0" smtClean="0"/>
              <a:t>v roce 2013 – předčasné</a:t>
            </a:r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 volby</a:t>
            </a:r>
          </a:p>
          <a:p>
            <a:endParaRPr lang="cs-CZ" dirty="0"/>
          </a:p>
        </p:txBody>
      </p:sp>
      <p:pic>
        <p:nvPicPr>
          <p:cNvPr id="8195" name="Picture 3" descr="C:\Users\user\AppData\Local\Microsoft\Windows\Temporary Internet Files\Content.IE5\GS5M3QML\MC90033846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556" y="3789040"/>
            <a:ext cx="1122362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76033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6000" b="1" dirty="0" smtClean="0"/>
              <a:t>VOLBY DO SENÁTU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4400" dirty="0" smtClean="0"/>
              <a:t>každé 2 roky se volí v 1/3 volebních obvodů</a:t>
            </a:r>
          </a:p>
          <a:p>
            <a:r>
              <a:rPr lang="cs-CZ" sz="4400" dirty="0" smtClean="0"/>
              <a:t>jsou dvoukolové</a:t>
            </a:r>
          </a:p>
          <a:p>
            <a:r>
              <a:rPr lang="cs-CZ" sz="4400" dirty="0" smtClean="0"/>
              <a:t>do 2. kola postupují 2 nejsilnější kandidáti z kola prvního</a:t>
            </a:r>
            <a:endParaRPr lang="cs-CZ" sz="4400" dirty="0"/>
          </a:p>
        </p:txBody>
      </p:sp>
      <p:pic>
        <p:nvPicPr>
          <p:cNvPr id="9218" name="Picture 2" descr="C:\Users\user\AppData\Local\Microsoft\Windows\Temporary Internet Files\Content.IE5\4PV1GU0U\MC90033924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348880"/>
            <a:ext cx="165328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568952" cy="1143000"/>
          </a:xfr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6000" b="1" dirty="0" smtClean="0"/>
              <a:t>KRAJSKÁ ZASTUPITELSTVA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4400" dirty="0" smtClean="0"/>
              <a:t>volební období jsou 4 roky</a:t>
            </a:r>
          </a:p>
          <a:p>
            <a:r>
              <a:rPr lang="cs-CZ" sz="4400" dirty="0" smtClean="0"/>
              <a:t>počet zastupitelů závisí na velikosti kraje</a:t>
            </a:r>
          </a:p>
          <a:p>
            <a:r>
              <a:rPr lang="cs-CZ" sz="4400" dirty="0" smtClean="0"/>
              <a:t>zastupitelé volí </a:t>
            </a:r>
            <a:r>
              <a:rPr lang="cs-CZ" sz="4400" b="1" dirty="0" smtClean="0"/>
              <a:t>hejtmana</a:t>
            </a:r>
            <a:endParaRPr lang="cs-CZ" sz="4400" b="1" dirty="0"/>
          </a:p>
        </p:txBody>
      </p:sp>
      <p:pic>
        <p:nvPicPr>
          <p:cNvPr id="10246" name="Picture 6" descr="C:\Users\user\AppData\Local\Microsoft\Windows\Temporary Internet Files\Content.IE5\GS5M3QML\MC9003013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509963"/>
            <a:ext cx="1808162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11414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6000" b="1" dirty="0" smtClean="0"/>
              <a:t>EVROPSKÝ PARLAMENT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r>
              <a:rPr lang="cs-CZ" sz="4400" dirty="0" smtClean="0"/>
              <a:t>volební období 5 let</a:t>
            </a:r>
          </a:p>
          <a:p>
            <a:r>
              <a:rPr lang="cs-CZ" sz="4400" dirty="0" smtClean="0"/>
              <a:t>určený počet poslanců do Evropského parlamentu</a:t>
            </a:r>
          </a:p>
          <a:p>
            <a:r>
              <a:rPr lang="cs-CZ" sz="4400" dirty="0" smtClean="0"/>
              <a:t>volby 2014</a:t>
            </a:r>
            <a:endParaRPr lang="cs-CZ" sz="4400" dirty="0"/>
          </a:p>
        </p:txBody>
      </p:sp>
      <p:sp>
        <p:nvSpPr>
          <p:cNvPr id="4" name="Obdélník 3"/>
          <p:cNvSpPr/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endParaRPr lang="cs-CZ" dirty="0"/>
          </a:p>
        </p:txBody>
      </p:sp>
      <p:pic>
        <p:nvPicPr>
          <p:cNvPr id="11268" name="Picture 4" descr="C:\Users\user\AppData\Local\Microsoft\Windows\Temporary Internet Files\Content.IE5\KKVXIPBE\MC9003971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717" y="3863181"/>
            <a:ext cx="1670096" cy="1726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73776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6000" b="1" dirty="0" smtClean="0"/>
              <a:t>VOLBA PREZIDENTA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4400" dirty="0" smtClean="0"/>
              <a:t>první přímá volba v roce 2013 – Miloš Zeman</a:t>
            </a:r>
          </a:p>
          <a:p>
            <a:r>
              <a:rPr lang="cs-CZ" sz="4400" dirty="0" smtClean="0"/>
              <a:t>dvoukolová volba</a:t>
            </a:r>
          </a:p>
          <a:p>
            <a:r>
              <a:rPr lang="cs-CZ" sz="4400" dirty="0" smtClean="0"/>
              <a:t>volební období 5 let</a:t>
            </a:r>
            <a:endParaRPr lang="cs-CZ" sz="4400" dirty="0"/>
          </a:p>
        </p:txBody>
      </p:sp>
      <p:pic>
        <p:nvPicPr>
          <p:cNvPr id="12290" name="Picture 2" descr="C:\Users\user\AppData\Local\Microsoft\Windows\Temporary Internet Files\Content.IE5\4PV1GU0U\MP90030964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441220"/>
            <a:ext cx="3009528" cy="2146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13213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 </a:t>
            </a:r>
          </a:p>
          <a:p>
            <a:pPr lvl="0"/>
            <a:r>
              <a:rPr lang="cs-CZ" dirty="0" smtClean="0"/>
              <a:t>Obrázky kliparty z kancelářského balíku Microsoft Office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 lvl="0"/>
            <a:r>
              <a:rPr lang="cs-CZ" b="1" dirty="0" smtClean="0"/>
              <a:t>Žádné</a:t>
            </a:r>
            <a:r>
              <a:rPr lang="cs-CZ" dirty="0" smtClean="0"/>
              <a:t> externí zdroje nebyly použity  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124</TotalTime>
  <Words>268</Words>
  <Application>Microsoft Office PowerPoint</Application>
  <PresentationFormat>Předvádění na obrazovce (4:3)</PresentationFormat>
  <Paragraphs>96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6" baseType="lpstr">
      <vt:lpstr>Arial</vt:lpstr>
      <vt:lpstr>Calibri</vt:lpstr>
      <vt:lpstr>Motiv sady Office</vt:lpstr>
      <vt:lpstr>DUM - Digitální Učební Materiál </vt:lpstr>
      <vt:lpstr>DUM - Digitální Učební Materiál</vt:lpstr>
      <vt:lpstr>VOLEBNÍ PRÁVO</vt:lpstr>
      <vt:lpstr>VOLEBNÍ PRÁVO</vt:lpstr>
      <vt:lpstr>PASIVNÍ VOLEBNÍ PRÁVO</vt:lpstr>
      <vt:lpstr>VOLEBNÍ PRÁVO</vt:lpstr>
      <vt:lpstr>KOMUNÁLNÍ VOLBY</vt:lpstr>
      <vt:lpstr>PARLAMENTNÍ VOLBY</vt:lpstr>
      <vt:lpstr>VOLBY DO SENÁTU</vt:lpstr>
      <vt:lpstr>KRAJSKÁ ZASTUPITELSTVA</vt:lpstr>
      <vt:lpstr>EVROPSKÝ PARLAMENT</vt:lpstr>
      <vt:lpstr>VOLBA PREZIDENTA</vt:lpstr>
      <vt:lpstr>ZDROJE</vt:lpstr>
    </vt:vector>
  </TitlesOfParts>
  <Company>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 - Digitální Učební Materiál</dc:title>
  <dc:creator>mbenedova</dc:creator>
  <cp:lastModifiedBy>3</cp:lastModifiedBy>
  <cp:revision>20</cp:revision>
  <dcterms:created xsi:type="dcterms:W3CDTF">2013-04-09T12:40:26Z</dcterms:created>
  <dcterms:modified xsi:type="dcterms:W3CDTF">2014-05-21T19:31:19Z</dcterms:modified>
</cp:coreProperties>
</file>