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813" r:id="rId2"/>
  </p:sldMasterIdLst>
  <p:notesMasterIdLst>
    <p:notesMasterId r:id="rId12"/>
  </p:notesMasterIdLst>
  <p:sldIdLst>
    <p:sldId id="256" r:id="rId3"/>
    <p:sldId id="257" r:id="rId4"/>
    <p:sldId id="268" r:id="rId5"/>
    <p:sldId id="274" r:id="rId6"/>
    <p:sldId id="275" r:id="rId7"/>
    <p:sldId id="276" r:id="rId8"/>
    <p:sldId id="277" r:id="rId9"/>
    <p:sldId id="278" r:id="rId10"/>
    <p:sldId id="272" r:id="rId11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ohumír Včelák" initials="BV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6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90625" y="877888"/>
            <a:ext cx="4468813" cy="315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060450" y="4349750"/>
            <a:ext cx="4733925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2432905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33BCF-87A9-4D7E-81D8-7EE5DFCD5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393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A0AA3F-F43D-41A6-AAF9-1A87BE98FE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5595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D4441A-D07A-4E61-A410-86517EE70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616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24313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3913" y="1600200"/>
            <a:ext cx="4024312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C47D1-2F66-4B75-A79B-C22F0BE5D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5774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4074C-B575-4442-9140-685C0825F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8512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5002E-FFB4-4E4B-AB08-56D959464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788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D0EAAF-692F-480D-BE5F-5B31F6CA8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6707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AA5D7-B38C-4F26-ABCA-B00AA51E1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2033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09EEC-6984-4EB8-B2EB-104E02E65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812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6717D8-7B3B-44C9-A272-0037228BE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0790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08763" y="127000"/>
            <a:ext cx="2049462" cy="59705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7000"/>
            <a:ext cx="5999163" cy="59705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33157-A048-4D9F-9030-5501734D0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4716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1C8424-01D3-4F68-B288-5297D4D023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C64E16-3E2C-47A2-9DA2-DEE39F2A6F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A705CE-5973-480A-BD37-4FA4EA3852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B1A7C1-42C9-4D77-8297-EFF712D3AA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D11829-921E-4C44-B734-73AC08421A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01C896-A377-41B3-A3F0-B82D6FF774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DD5639-C02A-4A04-A683-54D75F3701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18D281-A56F-4350-8226-0F85B3F935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686250-B6F4-4AC7-A24B-C501794F37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A63EF-ABA9-4ED3-99CD-44EA81A1E3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FE1329-B9C8-4A2C-B974-C910458E13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7000"/>
            <a:ext cx="8201025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01025" cy="4497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54763"/>
            <a:ext cx="28956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69755205-24BD-4256-989A-6A5113967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69755205-24BD-4256-989A-6A51139670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0.gi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cs-CZ" altLang="cs-CZ" sz="4400" b="1" dirty="0" smtClean="0">
                <a:solidFill>
                  <a:schemeClr val="accent1">
                    <a:lumMod val="50000"/>
                  </a:schemeClr>
                </a:solidFill>
              </a:rPr>
              <a:t>Elektrické spotřebiče</a:t>
            </a:r>
            <a:endParaRPr lang="cs-CZ" alt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363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 školy:  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</a:t>
            </a:r>
            <a:r>
              <a:rPr lang="cs-CZ" altLang="cs-CZ" sz="2900" dirty="0">
                <a:solidFill>
                  <a:srgbClr val="4C4C4C"/>
                </a:solidFill>
              </a:rPr>
              <a:t>Základní škola Brána Nová Paka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Autor: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	Bohumír Včelák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Název:  		</a:t>
            </a:r>
            <a:r>
              <a:rPr lang="cs-CZ" altLang="cs-CZ" sz="2900" dirty="0" smtClean="0">
                <a:solidFill>
                  <a:srgbClr val="4C4C4C"/>
                </a:solidFill>
              </a:rPr>
              <a:t>VY_32_INOVACE_7_19_FY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Téma:			</a:t>
            </a:r>
            <a:r>
              <a:rPr lang="cs-CZ" altLang="cs-CZ" sz="2900" dirty="0" smtClean="0">
                <a:solidFill>
                  <a:srgbClr val="4C4C4C"/>
                </a:solidFill>
              </a:rPr>
              <a:t>Elektrický obvod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Číslo projektu: 	CZ.1.07/1.4.00/21.3750 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  <a:p>
            <a:pPr algn="ctr"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4175" y="5157788"/>
            <a:ext cx="5761038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69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51085408"/>
              </p:ext>
            </p:extLst>
          </p:nvPr>
        </p:nvGraphicFramePr>
        <p:xfrm>
          <a:off x="304800" y="468313"/>
          <a:ext cx="8550275" cy="612313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489200"/>
                <a:gridCol w="1787525"/>
                <a:gridCol w="1619250"/>
                <a:gridCol w="2654300"/>
              </a:tblGrid>
              <a:tr h="920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Autor</a:t>
                      </a: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Bohumír Včelák</a:t>
                      </a: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 Vytvořeno dne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16.6.2014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 Odpilotováno dne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17.6.2014 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ve třídě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6.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287352" marB="46800" anchor="ctr" horzOverflow="overflow"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 Vzdělávací oblast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Člověk a příroda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 Vzdělávací obor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Fyzika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 Tematický okruh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Elektrický obvod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Téma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Elektrické spotřebiče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 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Díky DUM se žák naučí zařadit elektrospotřebiče podle druhů do kategorií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83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Klíčová slova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u="none" strike="noStrike" kern="1200" cap="none" normalizeH="0" baseline="0" dirty="0" smtClean="0">
                          <a:ln>
                            <a:noFill/>
                          </a:ln>
                          <a:effectLst/>
                        </a:rPr>
                        <a:t>Elektrický spotřebič, teplo, světlo, pohyb, napájení</a:t>
                      </a:r>
                      <a:endParaRPr kumimoji="0" lang="cs-CZ" altLang="cs-CZ" sz="18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Lucida Sans Unicode" pitchFamily="32" charset="0"/>
                        <a:cs typeface="Lucida Sans Unicode" pitchFamily="32" charset="0"/>
                      </a:endParaRPr>
                    </a:p>
                  </a:txBody>
                  <a:tcPr marL="90000" marR="90000" marT="287352" marB="46800" anchor="ctr" horzOverflow="overflow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b="1" dirty="0" smtClean="0"/>
              <a:t>Elektrické spotřebiče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9783" y="1844824"/>
            <a:ext cx="81369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Jsou to všechna zařízení, která se připojují ke zdroji elektrické energie.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Přestože se nazývají spotřebiče, elektrickou energii pouze nespotřebovávají, ale proměňují ji na jinou:</a:t>
            </a:r>
          </a:p>
          <a:p>
            <a:pPr lvl="7">
              <a:buClr>
                <a:schemeClr val="tx1"/>
              </a:buClr>
            </a:pPr>
            <a:r>
              <a:rPr lang="cs-CZ" sz="3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	1) Tepelnou, </a:t>
            </a:r>
          </a:p>
          <a:p>
            <a:pPr lvl="7">
              <a:buClr>
                <a:schemeClr val="tx1"/>
              </a:buClr>
            </a:pPr>
            <a:r>
              <a:rPr lang="cs-CZ" sz="3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	</a:t>
            </a:r>
            <a:r>
              <a:rPr lang="cs-CZ" sz="3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2) Světelnou, </a:t>
            </a:r>
          </a:p>
          <a:p>
            <a:pPr lvl="7">
              <a:buClr>
                <a:schemeClr val="tx1"/>
              </a:buClr>
            </a:pPr>
            <a:r>
              <a:rPr lang="cs-CZ" sz="3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	</a:t>
            </a:r>
            <a:r>
              <a:rPr lang="cs-CZ" sz="36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3) Pohybovou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7267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368152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dirty="0" smtClean="0"/>
              <a:t>Tepelné elektrické </a:t>
            </a:r>
            <a:r>
              <a:rPr lang="cs-CZ" dirty="0"/>
              <a:t>spotřebiče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4312" y="2060848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Elektrická energie se proměňuje v teplo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Teplo vzniká v topném odporovém tělese</a:t>
            </a:r>
          </a:p>
        </p:txBody>
      </p:sp>
      <p:pic>
        <p:nvPicPr>
          <p:cNvPr id="3074" name="Picture 2" descr="C:\Users\Bohumír\AppData\Local\Microsoft\Windows\INetCache\IE\68BUSY89\MC900371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43104"/>
            <a:ext cx="1872208" cy="197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ohumír\AppData\Local\Microsoft\Windows\INetCache\IE\94A2BZEO\MC9003569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930123">
            <a:off x="6680784" y="4902432"/>
            <a:ext cx="1830629" cy="131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ohumír\AppData\Local\Microsoft\Windows\INetCache\IE\94A2BZEO\MC9003410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0855" y="4656132"/>
            <a:ext cx="1983468" cy="205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Bohumír\AppData\Local\Microsoft\Windows\INetCache\IE\94A2BZEO\MC900397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4323" y="3180072"/>
            <a:ext cx="1826057" cy="189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Bohumír\AppData\Local\Microsoft\Windows\INetCache\IE\4QV0FOJL\MC9003597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8811" y="3252597"/>
            <a:ext cx="1810512" cy="146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1106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368152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dirty="0" smtClean="0"/>
              <a:t>Světelné elektrické </a:t>
            </a:r>
            <a:r>
              <a:rPr lang="cs-CZ" dirty="0"/>
              <a:t>spotřebiče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4312" y="2060848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Elektrická energie se proměňuje na světlo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Světlo vytváří žárovka, výbojka </a:t>
            </a:r>
            <a:r>
              <a:rPr lang="cs-CZ" sz="3200" dirty="0">
                <a:solidFill>
                  <a:schemeClr val="bg2">
                    <a:lumMod val="25000"/>
                  </a:schemeClr>
                </a:solidFill>
              </a:rPr>
              <a:t>nebo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dioda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050" name="Picture 2" descr="C:\Users\Bohumír\AppData\Local\Microsoft\Windows\INetCache\IE\94A2BZEO\MC9002514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1821485" cy="173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ohumír\AppData\Local\Microsoft\Windows\INetCache\IE\94A2BZEO\MM900300549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90712"/>
            <a:ext cx="1662351" cy="202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ohumír\AppData\Local\Microsoft\Windows\INetCache\IE\94A2BZEO\MC9002523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9278" y="3215751"/>
            <a:ext cx="1826971" cy="135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ohumír\AppData\Local\Microsoft\Windows\INetCache\IE\68BUSY89\MC9002294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3488" y="4653136"/>
            <a:ext cx="178399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Bohumír\AppData\Local\Microsoft\Windows\INetCache\IE\68BUSY89\MC9003522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0678" y="4498705"/>
            <a:ext cx="1542107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4964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368152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dirty="0" smtClean="0"/>
              <a:t>Pohybové elektrické </a:t>
            </a:r>
            <a:r>
              <a:rPr lang="cs-CZ" dirty="0"/>
              <a:t>spotřebiče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4312" y="2060848"/>
            <a:ext cx="8136904" cy="107721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Elektrická energie se proměňuje v pohyb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Pohyb zajišťují elektromotory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7" name="Picture 3" descr="C:\Users\Bohumír\AppData\Local\Microsoft\Windows\INetCache\IE\4QV0FOJL\MC9002418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13914">
            <a:off x="683568" y="3840972"/>
            <a:ext cx="248638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ohumír\AppData\Local\Microsoft\Windows\INetCache\IE\5NCFPBLV\MC900371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46806"/>
            <a:ext cx="2359672" cy="181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ohumír\AppData\Local\Microsoft\Windows\INetCache\IE\4QV0FOJL\MC900396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200302">
            <a:off x="2910503" y="4941193"/>
            <a:ext cx="1642262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ohumír\AppData\Local\Microsoft\Windows\INetCache\IE\5NCFPBLV\MC9003403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8117" y="2926660"/>
            <a:ext cx="2303099" cy="1296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ohumír\AppData\Local\Microsoft\Windows\INetCache\IE\4QV0FOJL\MC9003324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46474"/>
            <a:ext cx="2025922" cy="213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3091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368152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dirty="0" smtClean="0"/>
              <a:t>Zařaď tyto spotřebiče do správné kategorie: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338505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Žehlička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Fén na vlasy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Dioda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Teplomet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Žárovka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Mobilní telefon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89161" y="2502915"/>
            <a:ext cx="371294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Jmenuj další spotřebiče!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Dopravní prostředky?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098" name="Picture 2" descr="C:\Users\Bohumír\AppData\Local\Microsoft\Windows\INetCache\IE\68BUSY89\MC900339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4779" y="3474534"/>
            <a:ext cx="1272028" cy="127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Bohumír\AppData\Local\Microsoft\Windows\INetCache\IE\5NCFPBLV\MC9003112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6612" y="3380994"/>
            <a:ext cx="1826971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Bohumír\AppData\Local\Microsoft\Windows\INetCache\IE\5NCFPBLV\MC9003834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5631" y="4951041"/>
            <a:ext cx="1068934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Bohumír\AppData\Local\Microsoft\Windows\INetCache\IE\4QV0FOJL\MM900297076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4779" y="5016161"/>
            <a:ext cx="1557007" cy="135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4850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50" autoRev="1" fill="remov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" dur="250" autoRev="1" fill="remov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368152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dirty="0" smtClean="0"/>
              <a:t>Elektrické spotřebiče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16832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&gt;	Každý spotřebič je vybaven štítkem s důležitými</a:t>
            </a:r>
          </a:p>
          <a:p>
            <a:r>
              <a:rPr lang="cs-CZ" sz="28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údaji: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&gt;	Uvádí se zde </a:t>
            </a:r>
            <a:r>
              <a:rPr lang="cs-CZ" sz="2800" i="1" dirty="0" smtClean="0">
                <a:solidFill>
                  <a:schemeClr val="bg2">
                    <a:lumMod val="25000"/>
                  </a:schemeClr>
                </a:solidFill>
              </a:rPr>
              <a:t>výrobce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2800" i="1" dirty="0" smtClean="0">
                <a:solidFill>
                  <a:schemeClr val="bg2">
                    <a:lumMod val="25000"/>
                  </a:schemeClr>
                </a:solidFill>
              </a:rPr>
              <a:t>spotřeba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a </a:t>
            </a:r>
            <a:r>
              <a:rPr lang="cs-CZ" sz="2800" i="1" dirty="0" smtClean="0">
                <a:solidFill>
                  <a:schemeClr val="bg2">
                    <a:lumMod val="25000"/>
                  </a:schemeClr>
                </a:solidFill>
              </a:rPr>
              <a:t>velikost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i </a:t>
            </a:r>
            <a:r>
              <a:rPr lang="cs-CZ" sz="2800" i="1" dirty="0" smtClean="0">
                <a:solidFill>
                  <a:schemeClr val="bg2">
                    <a:lumMod val="25000"/>
                  </a:schemeClr>
                </a:solidFill>
              </a:rPr>
              <a:t>druh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	napětí spotřebiče. Dále i kategorii </a:t>
            </a:r>
            <a:r>
              <a:rPr lang="cs-CZ" sz="2800" i="1" dirty="0" smtClean="0">
                <a:solidFill>
                  <a:schemeClr val="bg2">
                    <a:lumMod val="25000"/>
                  </a:schemeClr>
                </a:solidFill>
              </a:rPr>
              <a:t>izolace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&gt;	Spotřebiče se u nás připojují kabelem do sítě s 240 	volty nebo se napájejí baterií či akumulátorem.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&gt;	Nikdy se nesnažíme spotřebič připojit k jinému 	zdroji, než je určen.</a:t>
            </a:r>
          </a:p>
          <a:p>
            <a:endParaRPr lang="cs-CZ" sz="2800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0807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marL="0" indent="0" algn="ctr">
              <a:buNone/>
            </a:pPr>
            <a:r>
              <a:rPr lang="cs-CZ" dirty="0" smtClean="0"/>
              <a:t>POUŽITÉ ZDROJE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564904"/>
            <a:ext cx="85706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tx1"/>
              </a:buClr>
            </a:pP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Všechny použité obrazové přílohy v DUM pocházejí z galerie klipartů od společnosti </a:t>
            </a: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Microsoft – www.office.</a:t>
            </a:r>
            <a:r>
              <a:rPr lang="cs-CZ" sz="280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microsoft.com.</a:t>
            </a:r>
            <a:endParaRPr lang="cs-CZ" sz="2800" baseline="300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8449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1454</TotalTime>
  <Words>184</Words>
  <Application>Microsoft Office PowerPoint</Application>
  <PresentationFormat>Předvádění na obrazovce (4:3)</PresentationFormat>
  <Paragraphs>62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Aerodynamika</vt:lpstr>
      <vt:lpstr>Snímek 1</vt:lpstr>
      <vt:lpstr>Snímek 2</vt:lpstr>
      <vt:lpstr>Elektrické spotřebiče</vt:lpstr>
      <vt:lpstr>Tepelné elektrické spotřebiče</vt:lpstr>
      <vt:lpstr>Světelné elektrické spotřebiče</vt:lpstr>
      <vt:lpstr>Pohybové elektrické spotřebiče</vt:lpstr>
      <vt:lpstr>Zařaď tyto spotřebiče do správné kategorie:</vt:lpstr>
      <vt:lpstr>Elektrické spotřebiče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odpor</dc:title>
  <dc:creator>Bohumír Včelák</dc:creator>
  <cp:lastModifiedBy>Dum</cp:lastModifiedBy>
  <cp:revision>164</cp:revision>
  <cp:lastPrinted>1601-01-01T00:00:00Z</cp:lastPrinted>
  <dcterms:created xsi:type="dcterms:W3CDTF">2012-02-11T16:37:46Z</dcterms:created>
  <dcterms:modified xsi:type="dcterms:W3CDTF">2014-06-17T12:32:10Z</dcterms:modified>
</cp:coreProperties>
</file>