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63" r:id="rId2"/>
    <p:sldId id="262" r:id="rId3"/>
    <p:sldId id="264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99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00" autoAdjust="0"/>
  </p:normalViewPr>
  <p:slideViewPr>
    <p:cSldViewPr>
      <p:cViewPr varScale="1">
        <p:scale>
          <a:sx n="66" d="100"/>
          <a:sy n="66" d="100"/>
        </p:scale>
        <p:origin x="-149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CFED02-4EF3-4F97-996F-74296743371D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F5A334-A7AA-4429-ADBD-4E4A6B17E9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660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Metodický komentář</a:t>
            </a:r>
          </a:p>
          <a:p>
            <a:r>
              <a:rPr lang="cs-CZ" dirty="0" smtClean="0"/>
              <a:t>Prezentace slouží k procvičování</a:t>
            </a:r>
            <a:r>
              <a:rPr lang="cs-CZ" baseline="0" dirty="0" smtClean="0"/>
              <a:t> čtení slabik a rozvíjí slovní zásobu. Žáci mohou procvičovat čtení společně prostřednictvím interaktivní tabule nebo individuálně na počítačích. </a:t>
            </a:r>
          </a:p>
          <a:p>
            <a:r>
              <a:rPr lang="cs-CZ" baseline="0" dirty="0" smtClean="0"/>
              <a:t>Žáci nejprve přečtou slabiky, které se postupně objevují. Potom ke slabikám přiřazují obrázky. K ověření správnosti slouží animace – správný obrázek po kliknutí připluje ke slabice.</a:t>
            </a:r>
          </a:p>
          <a:p>
            <a:r>
              <a:rPr lang="cs-CZ" baseline="0" dirty="0" smtClean="0"/>
              <a:t>Po nácviku následuje pracovní list, který žáci vyplňují samostatně písemně. Slouží jako zpětná vazba pochopení učiva.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F5A334-A7AA-4429-ADBD-4E4A6B17E94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6114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F5A334-A7AA-4429-ADBD-4E4A6B17E94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757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72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376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076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376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745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648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671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763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246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970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294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537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2.wav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2.wmf"/><Relationship Id="rId9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0139878"/>
              </p:ext>
            </p:extLst>
          </p:nvPr>
        </p:nvGraphicFramePr>
        <p:xfrm>
          <a:off x="1043608" y="980728"/>
          <a:ext cx="7021830" cy="3291840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2520950"/>
                <a:gridCol w="450088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Mgr. Marie Hanzlíková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Datum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smtClean="0">
                          <a:effectLst/>
                          <a:latin typeface="+mn-lt"/>
                          <a:ea typeface="+mn-ea"/>
                        </a:rPr>
                        <a:t>10.9.2011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 smtClean="0">
                          <a:effectLst/>
                        </a:rPr>
                        <a:t>VY_32_INOVACE_01_Český </a:t>
                      </a:r>
                      <a:r>
                        <a:rPr lang="cs-CZ" sz="2400" kern="1200" dirty="0">
                          <a:effectLst/>
                        </a:rPr>
                        <a:t>jazyk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Slabiky a slova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1.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Číslo projektu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CZ.1.07/1.4.00/21.0835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5" name="Picture 1" descr="C:\Users\Marie\Pictures\Obrázky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5013176"/>
            <a:ext cx="5715000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9421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5689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SLABIKY A SLOVA</a:t>
            </a:r>
            <a:endParaRPr lang="cs-CZ" sz="8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8476" y="2492896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   MO   MI   MŮ   MÉ   MÝ  MÁ  MU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853" y="5373216"/>
            <a:ext cx="5714286" cy="1247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20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9"/>
            <a:ext cx="792088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</a:p>
          <a:p>
            <a:pPr algn="just"/>
            <a:r>
              <a:rPr lang="cs-CZ" sz="2000" b="1" dirty="0" smtClean="0"/>
              <a:t>Prezentace </a:t>
            </a:r>
            <a:r>
              <a:rPr lang="cs-CZ" sz="2000" b="1" dirty="0"/>
              <a:t>slouží k procvičování čtení slabik a rozvíjí slovní zásobu. </a:t>
            </a:r>
            <a:endParaRPr lang="cs-CZ" sz="2000" b="1" dirty="0" smtClean="0"/>
          </a:p>
          <a:p>
            <a:pPr algn="just"/>
            <a:endParaRPr lang="cs-CZ" sz="2000" b="1" dirty="0"/>
          </a:p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komentář</a:t>
            </a:r>
          </a:p>
          <a:p>
            <a:pPr algn="just"/>
            <a:r>
              <a:rPr lang="cs-CZ" sz="2000" b="1" dirty="0" smtClean="0"/>
              <a:t>Žáci </a:t>
            </a:r>
            <a:r>
              <a:rPr lang="cs-CZ" sz="2000" b="1" dirty="0"/>
              <a:t>mohou procvičovat čtení společně prostřednictvím interaktivní tabule nebo individuálně na počítačích. </a:t>
            </a:r>
          </a:p>
          <a:p>
            <a:pPr algn="just"/>
            <a:r>
              <a:rPr lang="cs-CZ" sz="2000" b="1" dirty="0"/>
              <a:t>Žáci nejprve přečtou slabiky, které se postupně objevují. </a:t>
            </a:r>
            <a:r>
              <a:rPr lang="cs-CZ" sz="2000" b="1" dirty="0" smtClean="0"/>
              <a:t>Potom </a:t>
            </a:r>
            <a:r>
              <a:rPr lang="cs-CZ" sz="2000" b="1" dirty="0"/>
              <a:t>ke slabikám přiřazují obrázky. </a:t>
            </a:r>
            <a:endParaRPr lang="cs-CZ" sz="2000" b="1" dirty="0" smtClean="0"/>
          </a:p>
          <a:p>
            <a:pPr algn="just"/>
            <a:r>
              <a:rPr lang="cs-CZ" sz="2000" b="1" dirty="0" smtClean="0"/>
              <a:t>K </a:t>
            </a:r>
            <a:r>
              <a:rPr lang="cs-CZ" sz="2000" b="1" dirty="0"/>
              <a:t>ověření správnosti slouží animace – správný obrázek po kliknutí připluje ke slabice.</a:t>
            </a:r>
          </a:p>
          <a:p>
            <a:pPr algn="just"/>
            <a:r>
              <a:rPr lang="cs-CZ" sz="2000" b="1" dirty="0"/>
              <a:t>Po nácviku následuje pracovní list, který žáci vyplňují samostatně písemně. Slouží jako zpětná vazba pochopení učiva</a:t>
            </a:r>
            <a:r>
              <a:rPr lang="cs-CZ" sz="2000" b="1" dirty="0" smtClean="0"/>
              <a:t>.</a:t>
            </a:r>
          </a:p>
          <a:p>
            <a:pPr algn="just"/>
            <a:endParaRPr lang="cs-CZ" sz="2000" b="1" dirty="0"/>
          </a:p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</a:p>
          <a:p>
            <a:pPr algn="just"/>
            <a:r>
              <a:rPr lang="cs-CZ" sz="2000" b="1" dirty="0"/>
              <a:t>http://office.microsoft.com/cs-cz/images</a:t>
            </a:r>
            <a:r>
              <a:rPr lang="cs-CZ" sz="2000" b="1" dirty="0" smtClean="0"/>
              <a:t>/</a:t>
            </a:r>
            <a:endParaRPr lang="cs-CZ" sz="2000" b="1" dirty="0"/>
          </a:p>
          <a:p>
            <a:pPr algn="just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693187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60648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260648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238904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</a:t>
            </a:r>
            <a:endParaRPr lang="cs-CZ" sz="5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77710" y="238904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40352" y="228102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2"/>
                </a:solidFill>
              </a:rPr>
              <a:t>MI</a:t>
            </a:r>
            <a:endParaRPr lang="cs-CZ" sz="5400" b="1" dirty="0">
              <a:solidFill>
                <a:schemeClr val="accent2"/>
              </a:solidFill>
            </a:endParaRPr>
          </a:p>
        </p:txBody>
      </p:sp>
      <p:pic>
        <p:nvPicPr>
          <p:cNvPr id="4099" name="Picture 3" descr="C:\Users\Marie\AppData\Local\Microsoft\Windows\Temporary Internet Files\Content.IE5\PKEGPTGN\MC900233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366050"/>
            <a:ext cx="1458528" cy="1059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ie\AppData\Local\Microsoft\Windows\Temporary Internet Files\Content.IE5\XCCF6JAA\MC9003361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81" y="5308302"/>
            <a:ext cx="1457731" cy="969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rie\AppData\Local\Microsoft\Windows\Temporary Internet Files\Content.IE5\PKEGPTGN\MC9002153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500" y="5335646"/>
            <a:ext cx="1401440" cy="1239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Marie\AppData\Local\Microsoft\Windows\Temporary Internet Files\Content.IE5\B8Z0T0PI\MC9003512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6529" y="5269920"/>
            <a:ext cx="1195037" cy="1213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arie\AppData\Local\Microsoft\Windows\Temporary Internet Files\Content.IE5\PKEGPTGN\MP90018517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659499"/>
            <a:ext cx="121615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Marie\AppData\Local\Microsoft\Windows\Temporary Internet Files\Content.IE5\B8Z0T0PI\MC9004375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489625"/>
            <a:ext cx="18605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706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22222E-6 L -0.82778 -0.63264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389" y="-31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07407E-6 L 0.1585 -0.59676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17" y="-29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96296E-6 L -0.21094 -0.5993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56" y="-2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44444E-6 L 0.15747 -0.59838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65" y="-29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48148E-6 L 0.52413 -0.54375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198" y="-27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arie\AppData\Local\Microsoft\Windows\Temporary Internet Files\Content.IE5\PKEGPTGN\MP900175453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448782"/>
            <a:ext cx="1467152" cy="98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ie\AppData\Local\Microsoft\Windows\Temporary Internet Files\Content.IE5\XCCF6JAA\MC9001999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46021"/>
            <a:ext cx="913029" cy="90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rie\AppData\Local\Microsoft\Windows\Temporary Internet Files\Content.IE5\PKEGPTGN\MC9000838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443855"/>
            <a:ext cx="1666148" cy="946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Marie\AppData\Local\Microsoft\Windows\Temporary Internet Files\Content.IE5\B8Z0T0PI\MC9003312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673790"/>
            <a:ext cx="1250876" cy="990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Marie\AppData\Local\Microsoft\Windows\Temporary Internet Files\Content.IE5\KBNGTZ2E\MP90040373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994795"/>
            <a:ext cx="1252331" cy="1565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1905" y="311250"/>
            <a:ext cx="1415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320318"/>
            <a:ext cx="1311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350294"/>
            <a:ext cx="15742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345430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</a:t>
            </a:r>
            <a:endParaRPr lang="cs-CZ" sz="5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96336" y="332894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</a:t>
            </a:r>
            <a:endParaRPr lang="cs-CZ" sz="5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52" name="Picture 8" descr="C:\Users\Marie\AppData\Local\Microsoft\Windows\Temporary Internet Files\Content.IE5\KBNGTZ2E\MC9004377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058" y="3931258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01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11111E-6 L -0.5882 -0.53125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410" y="-26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96296E-6 L -0.6118 -0.55695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590" y="-2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81481E-6 L 0.38334 -0.5176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67" y="-25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148E-6 L 0.23975 -0.53079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79" y="-2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6 L 0.61267 -0.53426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625" y="-26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Marie\AppData\Local\Microsoft\Windows\Temporary Internet Files\Content.IE5\PKEGPTGN\MC9001932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13176"/>
            <a:ext cx="1460060" cy="168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arie\AppData\Local\Microsoft\Windows\Temporary Internet Files\Content.IE5\KBNGTZ2E\MC9000132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580" y="5227340"/>
            <a:ext cx="1852308" cy="125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Marie\AppData\Local\Microsoft\Windows\Temporary Internet Files\Content.IE5\XCCF6JAA\MC9002342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419509"/>
            <a:ext cx="1687585" cy="1438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arie\AppData\Local\Microsoft\Windows\Temporary Internet Files\Content.IE5\B8Z0T0PI\MP9004093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668344" y="5227340"/>
            <a:ext cx="1087637" cy="1630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Marie\AppData\Local\Microsoft\Windows\Temporary Internet Files\Content.IE5\XCCF6JAA\MC9004126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420160"/>
            <a:ext cx="1609394" cy="109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9824" y="346598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08745" y="361028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7944" y="447055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MÝ</a:t>
            </a:r>
            <a:endParaRPr lang="cs-CZ" sz="5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447055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</a:t>
            </a:r>
            <a:endParaRPr lang="cs-CZ" sz="5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140" y="361028"/>
            <a:ext cx="1244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</a:t>
            </a:r>
            <a:endParaRPr lang="cs-CZ" sz="5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5" name="Picture 7" descr="C:\Users\Marie\AppData\Local\Microsoft\Windows\Temporary Internet Files\Content.IE5\B8Z0T0PI\MC9004343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125" y="3588185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955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48148E-6 L -0.79184 -0.55949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601" y="-2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111E-6 L -0.17881 -0.5632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41" y="-2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7037E-7 L -0.21389 -0.52778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94" y="-26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7037E-6 L 0.4243 -0.5006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15" y="-25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22222E-6 L 0.77865 -0.52153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924" y="-26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Marie\AppData\Local\Microsoft\Windows\Temporary Internet Files\Content.IE5\B8Z0T0PI\MC9003503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4811" y="5604856"/>
            <a:ext cx="1656184" cy="1160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Marie\AppData\Local\Microsoft\Windows\Temporary Internet Files\Content.IE5\PKEGPTGN\MC900193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604856"/>
            <a:ext cx="1562155" cy="1039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Marie\AppData\Local\Microsoft\Windows\Temporary Internet Files\Content.IE5\B8Z0T0PI\MC9002171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314058"/>
            <a:ext cx="1456097" cy="1330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Marie\AppData\Local\Microsoft\Windows\Temporary Internet Files\Content.IE5\PKEGPTGN\MC90043844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4271" y="5944338"/>
            <a:ext cx="1216487" cy="712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Marie\AppData\Local\Microsoft\Windows\Temporary Internet Files\Content.IE5\XCCF6JAA\MP90043405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21" y="5725966"/>
            <a:ext cx="1456932" cy="96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1317" y="501845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27053" y="468522"/>
            <a:ext cx="1321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</a:t>
            </a:r>
            <a:endParaRPr lang="cs-CZ" sz="5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44487" y="383258"/>
            <a:ext cx="14287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86447" y="368071"/>
            <a:ext cx="15231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28940" y="445880"/>
            <a:ext cx="15906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201" name="Picture 9" descr="C:\Users\Marie\AppData\Local\Microsoft\Windows\Temporary Internet Files\Content.IE5\PKEGPTGN\MC9004404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9871" y="3690250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794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7.40741E-7 L -0.63872 -0.5187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944" y="-25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85185E-6 L -0.63056 -0.53842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528" y="-26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44444E-6 L 0.11927 -0.51899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55" y="-25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44444E-6 L 0.52864 -0.51274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24" y="-25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48148E-6 L 0.29635 -0.51991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09" y="-2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286</TotalTime>
  <Words>222</Words>
  <Application>Microsoft Office PowerPoint</Application>
  <PresentationFormat>Předvádění na obrazovce (4:3)</PresentationFormat>
  <Paragraphs>53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24</cp:revision>
  <dcterms:created xsi:type="dcterms:W3CDTF">2012-03-01T05:56:42Z</dcterms:created>
  <dcterms:modified xsi:type="dcterms:W3CDTF">2012-04-06T18:09:57Z</dcterms:modified>
</cp:coreProperties>
</file>