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5" r:id="rId2"/>
    <p:sldId id="262" r:id="rId3"/>
    <p:sldId id="26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FED02-4EF3-4F97-996F-74296743371D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5A334-A7AA-4429-ADBD-4E4A6B17E9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60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Metodický komentář</a:t>
            </a:r>
          </a:p>
          <a:p>
            <a:r>
              <a:rPr lang="cs-CZ" dirty="0" smtClean="0"/>
              <a:t>Prezentace slouží k procvičování</a:t>
            </a:r>
            <a:r>
              <a:rPr lang="cs-CZ" baseline="0" dirty="0" smtClean="0"/>
              <a:t> čtení slabik a rozvíjí slovní zásobu. Žáci mohou procvičovat čtení společně prostřednictvím interaktivní tabule nebo individuálně na počítačích. </a:t>
            </a:r>
          </a:p>
          <a:p>
            <a:r>
              <a:rPr lang="cs-CZ" baseline="0" dirty="0" smtClean="0"/>
              <a:t>Žáci nejprve přečtou slabiky, které se postupně objevují. Potom ke slabikám přiřazují obrázky. K ověření správnosti slouží animace – správný obrázek po kliknutí připluje ke slabice.</a:t>
            </a:r>
          </a:p>
          <a:p>
            <a:r>
              <a:rPr lang="cs-CZ" baseline="0" dirty="0" smtClean="0"/>
              <a:t>Po nácviku následuje pracovní list, který žáci vyplňují samostatně písemně. </a:t>
            </a:r>
            <a:r>
              <a:rPr lang="cs-CZ" baseline="0" smtClean="0"/>
              <a:t>Slouží jako zpětná vazba pochopení učiva.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5A334-A7AA-4429-ADBD-4E4A6B17E94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1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72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37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07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7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45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48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71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6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46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970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9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537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57264"/>
              </p:ext>
            </p:extLst>
          </p:nvPr>
        </p:nvGraphicFramePr>
        <p:xfrm>
          <a:off x="1043608" y="980728"/>
          <a:ext cx="7021830" cy="329184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520950"/>
                <a:gridCol w="450088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Mgr. Marie Hanzlíková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Datum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r>
                        <a:rPr lang="cs-CZ" sz="2400" smtClean="0">
                          <a:effectLst/>
                        </a:rPr>
                        <a:t>15.9.2011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 smtClean="0">
                          <a:effectLst/>
                        </a:rPr>
                        <a:t>VY_32_INOVACE_02_Český </a:t>
                      </a:r>
                      <a:r>
                        <a:rPr lang="cs-CZ" sz="2400" kern="1200" dirty="0">
                          <a:effectLst/>
                        </a:rPr>
                        <a:t>jazyk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Slabiky a slova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5" name="Picture 1" descr="C:\Users\Marie\Pictures\Obrázky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54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A SLOVA</a:t>
            </a:r>
            <a:endParaRPr lang="cs-CZ" sz="8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516251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  LA  LI   LŮ   LÉ   LÝ  LÁ  LU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853" y="5373216"/>
            <a:ext cx="5714286" cy="12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2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9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Prezentace </a:t>
            </a:r>
            <a:r>
              <a:rPr lang="cs-CZ" sz="2000" b="1" dirty="0">
                <a:solidFill>
                  <a:prstClr val="black"/>
                </a:solidFill>
              </a:rPr>
              <a:t>slouží k procvičování čtení slabik a rozvíjí slovní zásobu. 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algn="just"/>
            <a:endParaRPr lang="cs-CZ" sz="2000" b="1" dirty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komentář</a:t>
            </a: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Žáci </a:t>
            </a:r>
            <a:r>
              <a:rPr lang="cs-CZ" sz="2000" b="1" dirty="0">
                <a:solidFill>
                  <a:prstClr val="black"/>
                </a:solidFill>
              </a:rPr>
              <a:t>mohou procvičovat čtení společně prostřednictvím interaktivní tabule nebo individuálně na počítačích. 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Žáci nejprve přečtou slabiky, které se postupně objevují. </a:t>
            </a:r>
            <a:r>
              <a:rPr lang="cs-CZ" sz="2000" b="1" dirty="0" smtClean="0">
                <a:solidFill>
                  <a:prstClr val="black"/>
                </a:solidFill>
              </a:rPr>
              <a:t>Potom </a:t>
            </a:r>
            <a:r>
              <a:rPr lang="cs-CZ" sz="2000" b="1" dirty="0">
                <a:solidFill>
                  <a:prstClr val="black"/>
                </a:solidFill>
              </a:rPr>
              <a:t>ke slabikám přiřazují obrázky. 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prstClr val="black"/>
                </a:solidFill>
              </a:rPr>
              <a:t>K </a:t>
            </a:r>
            <a:r>
              <a:rPr lang="cs-CZ" sz="2000" b="1" dirty="0">
                <a:solidFill>
                  <a:prstClr val="black"/>
                </a:solidFill>
              </a:rPr>
              <a:t>ověření správnosti slouží animace – správný obrázek po kliknutí připluje ke slabice.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Po nácviku následuje pracovní list, který žáci vyplňují samostatně písemně. Slouží jako zpětná vazba pochopení učiva</a:t>
            </a:r>
            <a:r>
              <a:rPr lang="cs-CZ" sz="2000" b="1" dirty="0" smtClean="0">
                <a:solidFill>
                  <a:prstClr val="black"/>
                </a:solidFill>
              </a:rPr>
              <a:t>.</a:t>
            </a:r>
          </a:p>
          <a:p>
            <a:pPr algn="just"/>
            <a:endParaRPr lang="cs-CZ" sz="2000" b="1" dirty="0">
              <a:solidFill>
                <a:prstClr val="black"/>
              </a:solidFill>
            </a:endParaRPr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</a:p>
          <a:p>
            <a:pPr algn="just"/>
            <a:r>
              <a:rPr lang="cs-CZ" sz="2000" b="1" dirty="0">
                <a:solidFill>
                  <a:prstClr val="black"/>
                </a:solidFill>
              </a:rPr>
              <a:t>http://office.microsoft.com/cs-cz/images</a:t>
            </a:r>
            <a:r>
              <a:rPr lang="cs-CZ" sz="2000" b="1" dirty="0" smtClean="0">
                <a:solidFill>
                  <a:prstClr val="black"/>
                </a:solidFill>
              </a:rPr>
              <a:t>/</a:t>
            </a:r>
            <a:endParaRPr lang="cs-CZ" sz="2000" b="1" dirty="0">
              <a:solidFill>
                <a:prstClr val="black"/>
              </a:solidFill>
            </a:endParaRPr>
          </a:p>
          <a:p>
            <a:pPr algn="just"/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6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6064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3890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77710" y="238904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0352" y="22810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LI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4105" name="Picture 9" descr="C:\Users\Marie\AppData\Local\Microsoft\Windows\Temporary Internet Files\Content.IE5\KBNGTZ2E\MC9003469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680" y="5373216"/>
            <a:ext cx="1702008" cy="111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rie\AppData\Local\Microsoft\Windows\Temporary Internet Files\Content.IE5\XCCF6JAA\MP9004013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98" y="5145385"/>
            <a:ext cx="1565795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arie\AppData\Local\Microsoft\Windows\Temporary Internet Files\Content.IE5\B8Z0T0PI\MC900334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91524"/>
            <a:ext cx="143195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Marie\AppData\Local\Microsoft\Windows\Temporary Internet Files\Content.IE5\XCCF6JAA\MC9001227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257898"/>
            <a:ext cx="1523509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Marie\AppData\Local\Microsoft\Windows\Temporary Internet Files\Content.IE5\PKEGPTGN\MP9004117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085" y="4818114"/>
            <a:ext cx="1453733" cy="196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Marie\AppData\Local\Microsoft\Windows\Temporary Internet Files\Content.IE5\KBNGTZ2E\MC9004404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225" y="3544416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70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85185E-6 L -0.74167 -0.54282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83" y="-2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L 0.02414 -0.5138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8" y="-2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85185E-6 L 0.39774 -0.5324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78" y="-2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85185E-6 L 0.0191 -0.5532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5" y="-2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40156 -0.50324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2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905" y="311250"/>
            <a:ext cx="1415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20318"/>
            <a:ext cx="1311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350294"/>
            <a:ext cx="1574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45430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33289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53" name="Picture 9" descr="C:\Users\Marie\AppData\Local\Microsoft\Windows\Temporary Internet Files\Content.IE5\B8Z0T0PI\MC900290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489" y="4811178"/>
            <a:ext cx="1588883" cy="167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Marie\AppData\Local\Microsoft\Windows\Temporary Internet Files\Content.IE5\XCCF6JAA\MC900331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465" y="4819449"/>
            <a:ext cx="1228253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Marie\AppData\Local\Microsoft\Windows\Temporary Internet Files\Content.IE5\PKEGPTGN\MP9004033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864" y="4887562"/>
            <a:ext cx="1184978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Marie\AppData\Local\Microsoft\Windows\Temporary Internet Files\Content.IE5\XCCF6JAA\MM90028310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19" y="5157192"/>
            <a:ext cx="1681436" cy="132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Marie\AppData\Local\Microsoft\Windows\Temporary Internet Files\Content.IE5\B8Z0T0PI\MC9001915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11178"/>
            <a:ext cx="1477720" cy="185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Marie\AppData\Local\Microsoft\Windows\Temporary Internet Files\Content.IE5\PKEGPTGN\MC9004343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921" y="3573016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0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L -0.60695 -0.4810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47" y="-2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7 L -0.59791 -0.478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96" y="-2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9259E-6 L 0.38142 -0.47477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62" y="-2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96296E-6 L 0.16337 -0.47361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60" y="-2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81481E-6 L 0.57066 -0.45949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24" y="-2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9824" y="346598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8745" y="36102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447055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4705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140" y="361028"/>
            <a:ext cx="1244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</a:t>
            </a:r>
            <a:endParaRPr lang="cs-CZ" sz="5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6" name="Picture 8" descr="C:\Users\Marie\AppData\Local\Microsoft\Windows\Temporary Internet Files\Content.IE5\XCCF6JAA\MP9004490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425" y="4869160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Marie\AppData\Local\Microsoft\Windows\Temporary Internet Files\Content.IE5\PKEGPTGN\MC9002904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428" y="4221088"/>
            <a:ext cx="1528527" cy="247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Marie\AppData\Local\Microsoft\Windows\Temporary Internet Files\Content.IE5\B8Z0T0PI\MC9002338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731" y="4546189"/>
            <a:ext cx="2162269" cy="214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Marie\AppData\Local\Microsoft\Windows\Temporary Internet Files\Content.IE5\XCCF6JAA\MP9002892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60" y="5091676"/>
            <a:ext cx="1828800" cy="125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Marie\AppData\Local\Microsoft\Windows\Temporary Internet Files\Content.IE5\PKEGPTGN\MC9003512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899" y="5010557"/>
            <a:ext cx="1806166" cy="1336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Marie\AppData\Local\Microsoft\Windows\Temporary Internet Files\Content.IE5\KBNGTZ2E\MC9004398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950" y="3789926"/>
            <a:ext cx="20701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55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2222E-6 L -0.37188 -0.49144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94" y="-2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6296E-6 L -0.57083 -0.4662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42" y="-2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7.40741E-7 L -0.21215 -0.4539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08" y="-2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6 L 0.56996 -0.4597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490" y="-2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85185E-6 L 0.57465 -0.43217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33" y="-2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317" y="50184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053" y="468522"/>
            <a:ext cx="1321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44487" y="383258"/>
            <a:ext cx="14287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6447" y="368071"/>
            <a:ext cx="1523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28940" y="445880"/>
            <a:ext cx="15906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202" name="Picture 10" descr="C:\Users\Marie\AppData\Local\Microsoft\Windows\Temporary Internet Files\Content.IE5\PKEGPTGN\MC9002907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11806"/>
            <a:ext cx="1570974" cy="1532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Marie\AppData\Local\Microsoft\Windows\Temporary Internet Files\Content.IE5\XCCF6JAA\MP9004012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1" y="5120544"/>
            <a:ext cx="1186593" cy="109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:\Users\Marie\AppData\Local\Microsoft\Windows\Temporary Internet Files\Content.IE5\B8Z0T0PI\MP9004052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5124796"/>
            <a:ext cx="1290897" cy="108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Marie\AppData\Local\Microsoft\Windows\Temporary Internet Files\Content.IE5\XCCF6JAA\MP9004333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649" y="5206950"/>
            <a:ext cx="1434271" cy="112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Marie\AppData\Local\Microsoft\Windows\Temporary Internet Files\Content.IE5\B8Z0T0PI\MC9002875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0350" y="4729548"/>
            <a:ext cx="1335732" cy="160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Marie\AppData\Local\Microsoft\Windows\Temporary Internet Files\Content.IE5\PKEGPTGN\MC9004324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452" y="3776423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79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L -0.60712 -0.4266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65" y="-2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-0.62049 -0.4185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24" y="-2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 L 0.34115 -0.40069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49" y="-2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L 0.14409 -0.42662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05" y="-2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148E-6 L 0.54114 -0.40046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49" y="-20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</TotalTime>
  <Words>220</Words>
  <Application>Microsoft Office PowerPoint</Application>
  <PresentationFormat>Předvádění na obrazovce (4:3)</PresentationFormat>
  <Paragraphs>52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25</cp:revision>
  <dcterms:created xsi:type="dcterms:W3CDTF">2012-03-01T05:56:42Z</dcterms:created>
  <dcterms:modified xsi:type="dcterms:W3CDTF">2012-04-06T18:11:09Z</dcterms:modified>
</cp:coreProperties>
</file>