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64" r:id="rId2"/>
    <p:sldId id="262" r:id="rId3"/>
    <p:sldId id="263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99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CFED02-4EF3-4F97-996F-74296743371D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5A334-A7AA-4429-ADBD-4E4A6B17E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660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Metodický komentář</a:t>
            </a:r>
          </a:p>
          <a:p>
            <a:r>
              <a:rPr lang="cs-CZ" dirty="0" smtClean="0"/>
              <a:t>Prezentace slouží k procvičování</a:t>
            </a:r>
            <a:r>
              <a:rPr lang="cs-CZ" baseline="0" dirty="0" smtClean="0"/>
              <a:t> čtení slabik a rozvíjí slovní zásobu. Žáci mohou procvičovat čtení společně prostřednictvím interaktivní tabule nebo individuálně na počítačích. </a:t>
            </a:r>
          </a:p>
          <a:p>
            <a:r>
              <a:rPr lang="cs-CZ" baseline="0" dirty="0" smtClean="0"/>
              <a:t>Žáci nejprve přečtou slabiky, které se postupně objevují. Potom ke slabikám přiřazují obrázky. K ověření správnosti slouží animace – správný obrázek po kliknutí připluje ke slabice.</a:t>
            </a:r>
          </a:p>
          <a:p>
            <a:r>
              <a:rPr lang="cs-CZ" baseline="0" dirty="0" smtClean="0"/>
              <a:t>Po nácviku následuje pracovní list, který žáci vyplňují samostatně písemně. </a:t>
            </a:r>
            <a:r>
              <a:rPr lang="cs-CZ" baseline="0" smtClean="0"/>
              <a:t>Slouží jako zpětná vazba pochopení učiva.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5A334-A7AA-4429-ADBD-4E4A6B17E94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61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72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376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076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376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745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2648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671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763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246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970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29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537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wmf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908397"/>
              </p:ext>
            </p:extLst>
          </p:nvPr>
        </p:nvGraphicFramePr>
        <p:xfrm>
          <a:off x="1043608" y="980728"/>
          <a:ext cx="7021830" cy="32918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520950"/>
                <a:gridCol w="450088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Mgr. Marie Hanzlíková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Datum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 </a:t>
                      </a:r>
                      <a:r>
                        <a:rPr lang="cs-CZ" sz="2400" dirty="0" smtClean="0">
                          <a:effectLst/>
                        </a:rPr>
                        <a:t>16.9.2011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Název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smtClean="0">
                          <a:effectLst/>
                        </a:rPr>
                        <a:t>VY_32_INOVACE_03_Český </a:t>
                      </a:r>
                      <a:r>
                        <a:rPr lang="cs-CZ" sz="2400" kern="1200">
                          <a:effectLst/>
                        </a:rPr>
                        <a:t>jazyk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Slabiky a slova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Ročník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1.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Číslo projektu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CZ.1.07/1.4.00/21.0835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5" name="Picture 1" descr="C:\Users\Marie\Pictures\Obrázky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013176"/>
            <a:ext cx="571500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96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SLABIKY A SLOVA</a:t>
            </a:r>
            <a:endParaRPr lang="cs-CZ" sz="8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3516251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  SA  SI   SŮ   SÉ   SÝ  SÁ  SU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853" y="5373216"/>
            <a:ext cx="5714286" cy="12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20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9"/>
            <a:ext cx="79208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</a:p>
          <a:p>
            <a:pPr algn="just"/>
            <a:r>
              <a:rPr lang="cs-CZ" sz="2000" b="1" dirty="0" smtClean="0"/>
              <a:t>Prezentace </a:t>
            </a:r>
            <a:r>
              <a:rPr lang="cs-CZ" sz="2000" b="1" dirty="0"/>
              <a:t>slouží k procvičování čtení slabik a rozvíjí slovní zásobu. </a:t>
            </a:r>
            <a:endParaRPr lang="cs-CZ" sz="2000" b="1" dirty="0" smtClean="0"/>
          </a:p>
          <a:p>
            <a:pPr algn="just"/>
            <a:endParaRPr lang="cs-CZ" sz="2000" b="1" dirty="0"/>
          </a:p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komentář</a:t>
            </a:r>
          </a:p>
          <a:p>
            <a:pPr algn="just"/>
            <a:r>
              <a:rPr lang="cs-CZ" sz="2000" b="1" dirty="0" smtClean="0"/>
              <a:t>Žáci </a:t>
            </a:r>
            <a:r>
              <a:rPr lang="cs-CZ" sz="2000" b="1" dirty="0"/>
              <a:t>mohou procvičovat čtení společně prostřednictvím interaktivní tabule nebo individuálně na počítačích. </a:t>
            </a:r>
          </a:p>
          <a:p>
            <a:pPr algn="just"/>
            <a:r>
              <a:rPr lang="cs-CZ" sz="2000" b="1" dirty="0"/>
              <a:t>Žáci nejprve přečtou slabiky, které se postupně objevují. </a:t>
            </a:r>
            <a:r>
              <a:rPr lang="cs-CZ" sz="2000" b="1" dirty="0" smtClean="0"/>
              <a:t>Potom </a:t>
            </a:r>
            <a:r>
              <a:rPr lang="cs-CZ" sz="2000" b="1" dirty="0"/>
              <a:t>ke slabikám přiřazují obrázky. </a:t>
            </a:r>
            <a:endParaRPr lang="cs-CZ" sz="2000" b="1" dirty="0" smtClean="0"/>
          </a:p>
          <a:p>
            <a:pPr algn="just"/>
            <a:r>
              <a:rPr lang="cs-CZ" sz="2000" b="1" dirty="0" smtClean="0"/>
              <a:t>K </a:t>
            </a:r>
            <a:r>
              <a:rPr lang="cs-CZ" sz="2000" b="1" dirty="0"/>
              <a:t>ověření správnosti slouží animace – správný obrázek po kliknutí připluje ke slabice.</a:t>
            </a:r>
          </a:p>
          <a:p>
            <a:pPr algn="just"/>
            <a:r>
              <a:rPr lang="cs-CZ" sz="2000" b="1" dirty="0"/>
              <a:t>Po nácviku následuje pracovní list, který žáci vyplňují samostatně písemně. Slouží jako zpětná vazba pochopení učiva</a:t>
            </a:r>
            <a:r>
              <a:rPr lang="cs-CZ" sz="2000" b="1" dirty="0" smtClean="0"/>
              <a:t>.</a:t>
            </a:r>
          </a:p>
          <a:p>
            <a:pPr algn="just"/>
            <a:endParaRPr lang="cs-CZ" sz="2000" b="1" dirty="0"/>
          </a:p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</a:p>
          <a:p>
            <a:pPr algn="just"/>
            <a:r>
              <a:rPr lang="cs-CZ" sz="2000" b="1" dirty="0"/>
              <a:t>http://office.microsoft.com/cs-cz/images</a:t>
            </a:r>
            <a:r>
              <a:rPr lang="cs-CZ" sz="2000" b="1" dirty="0" smtClean="0"/>
              <a:t>/</a:t>
            </a:r>
            <a:endParaRPr lang="cs-CZ" sz="2000" b="1" dirty="0"/>
          </a:p>
          <a:p>
            <a:pPr algn="just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636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260648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</a:t>
            </a:r>
            <a:endParaRPr lang="cs-CZ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260648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39952" y="238904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</a:t>
            </a:r>
            <a:endParaRPr lang="cs-CZ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77710" y="23890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</a:t>
            </a:r>
            <a:endParaRPr lang="cs-CZ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40352" y="228102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</a:rPr>
              <a:t>SÝ</a:t>
            </a:r>
            <a:endParaRPr lang="cs-CZ" sz="5400" b="1" dirty="0">
              <a:solidFill>
                <a:srgbClr val="FF0066"/>
              </a:solidFill>
            </a:endParaRPr>
          </a:p>
        </p:txBody>
      </p:sp>
      <p:pic>
        <p:nvPicPr>
          <p:cNvPr id="4111" name="Picture 15" descr="C:\Users\Marie\AppData\Local\Microsoft\Windows\Temporary Internet Files\Content.IE5\B8Z0T0PI\MP9004278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641" y="5482930"/>
            <a:ext cx="1864297" cy="1239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Marie\AppData\Local\Microsoft\Windows\Temporary Internet Files\Content.IE5\XCCF6JAA\MC9004130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868" y="5707713"/>
            <a:ext cx="1802465" cy="87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C:\Users\Marie\AppData\Local\Microsoft\Windows\Temporary Internet Files\Content.IE5\B8Z0T0PI\MP90040274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566440"/>
            <a:ext cx="1734612" cy="115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C:\Users\Marie\AppData\Local\Microsoft\Windows\Temporary Internet Files\Content.IE5\KBNGTZ2E\MC9000304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140" y="5588795"/>
            <a:ext cx="1540756" cy="110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Picture 19" descr="C:\Users\Marie\AppData\Local\Microsoft\Windows\Temporary Internet Files\Content.IE5\PKEGPTGN\MC9002157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5502250"/>
            <a:ext cx="1162616" cy="107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C:\Users\Marie\AppData\Local\Microsoft\Windows\Temporary Internet Files\Content.IE5\KBNGTZ2E\MC90044044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61438"/>
            <a:ext cx="1828800" cy="194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70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-0.76354 -0.6057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177" y="-3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81481E-6 L -0.38003 -0.56828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010" y="-2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4092 -0.5847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51" y="-2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3993 -0.58449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65" y="-2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0.39323 -0.56991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53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1905" y="311250"/>
            <a:ext cx="1415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320318"/>
            <a:ext cx="1311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SŮ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350294"/>
            <a:ext cx="15742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345430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</a:t>
            </a:r>
            <a:endParaRPr lang="cs-CZ" sz="5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96336" y="346228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SÍ</a:t>
            </a:r>
            <a:endParaRPr lang="cs-CZ" sz="5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59" name="Picture 15" descr="C:\Users\Marie\AppData\Local\Microsoft\Windows\Temporary Internet Files\Content.IE5\PKEGPTGN\MC9004301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489" y="5535298"/>
            <a:ext cx="1676583" cy="1322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C:\Users\Marie\AppData\Local\Microsoft\Windows\Temporary Internet Files\Content.IE5\PKEGPTGN\MC90014981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11" y="5535298"/>
            <a:ext cx="1434974" cy="97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1" name="Picture 17" descr="C:\Users\Marie\AppData\Local\Microsoft\Windows\Temporary Internet Files\Content.IE5\PKEGPTGN\MC90035141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253562"/>
            <a:ext cx="1172923" cy="141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2" name="Picture 18" descr="C:\Users\Marie\AppData\Local\Microsoft\Windows\Temporary Internet Files\Content.IE5\XCCF6JAA\MC90019167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001" y="5323972"/>
            <a:ext cx="1795341" cy="143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4" name="Picture 20" descr="C:\Users\Marie\AppData\Local\Microsoft\Windows\Temporary Internet Files\Content.IE5\PKEGPTGN\MC90035370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196" y="5410200"/>
            <a:ext cx="1742575" cy="110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5" name="Picture 21" descr="C:\Users\Marie\AppData\Local\Microsoft\Windows\Temporary Internet Files\Content.IE5\KBNGTZ2E\MC90043244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780" y="3861048"/>
            <a:ext cx="1524000" cy="186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01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22222E-6 L -0.38872 -0.5923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44" y="-2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-0.62309 -0.5370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63" y="-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18819 -0.5699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10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-0.05504 -0.54745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0" y="-2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22222E-6 L 0.77396 -0.55694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98" y="-2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9824" y="346598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08745" y="361028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067944" y="447055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</a:t>
            </a:r>
            <a:endParaRPr lang="cs-CZ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39752" y="447055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</a:t>
            </a:r>
            <a:endParaRPr lang="cs-CZ" sz="5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140" y="361028"/>
            <a:ext cx="1244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SÁ</a:t>
            </a:r>
            <a:endParaRPr lang="cs-CZ" sz="5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83" name="Picture 15" descr="C:\Users\Marie\AppData\Local\Microsoft\Windows\Temporary Internet Files\Content.IE5\XCCF6JAA\MC90005723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" y="5157192"/>
            <a:ext cx="1739189" cy="1402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 descr="C:\Users\Marie\AppData\Local\Microsoft\Windows\Temporary Internet Files\Content.IE5\KBNGTZ2E\MC9002504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4703098"/>
            <a:ext cx="1440160" cy="174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C:\Users\Marie\AppData\Local\Microsoft\Windows\Temporary Internet Files\Content.IE5\KBNGTZ2E\MC90005721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081" y="5157192"/>
            <a:ext cx="1454090" cy="128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C:\Users\Marie\AppData\Local\Microsoft\Windows\Temporary Internet Files\Content.IE5\XCCF6JAA\MC9004414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930122"/>
            <a:ext cx="1218060" cy="1629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 descr="C:\Users\Marie\AppData\Local\Microsoft\Windows\Temporary Internet Files\Content.IE5\B8Z0T0PI\MC90038401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958381"/>
            <a:ext cx="1665698" cy="1681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9" name="Picture 21" descr="C:\Users\Marie\AppData\Local\Microsoft\Windows\Temporary Internet Files\Content.IE5\PKEGPTGN\MC90044043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103" y="3789040"/>
            <a:ext cx="1828800" cy="1555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55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5185E-6 L -0.55555 -0.4821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78" y="-2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03142 -0.43912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" y="-2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-0.375 -0.4715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" y="-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0.1934 -0.45324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70" y="-2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33333E-6 L 0.78229 -0.46968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15" y="-2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6788" y="371938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23728" y="368071"/>
            <a:ext cx="1321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</a:t>
            </a:r>
            <a:endParaRPr lang="cs-CZ" sz="5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693527" y="434998"/>
            <a:ext cx="14287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</a:t>
            </a:r>
            <a:endParaRPr lang="cs-CZ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70348" y="368071"/>
            <a:ext cx="15231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</a:t>
            </a:r>
            <a:endParaRPr lang="cs-CZ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424271" y="445880"/>
            <a:ext cx="15906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SÝ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208" name="Picture 16" descr="C:\Users\Marie\AppData\Local\Microsoft\Windows\Temporary Internet Files\Content.IE5\XCCF6JAA\MC9002802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421" y="5509390"/>
            <a:ext cx="1553883" cy="10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C:\Users\Marie\AppData\Local\Microsoft\Windows\Temporary Internet Files\Content.IE5\XCCF6JAA\MC9001605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7" y="5367120"/>
            <a:ext cx="1192331" cy="114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C:\Users\Marie\AppData\Local\Microsoft\Windows\Temporary Internet Files\Content.IE5\PKEGPTGN\MC90041601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615" y="5707875"/>
            <a:ext cx="1485241" cy="838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3" name="Picture 21" descr="C:\Users\Marie\AppData\Local\Microsoft\Windows\Temporary Internet Files\Content.IE5\XCCF6JAA\MC9002900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527" y="5410037"/>
            <a:ext cx="1126945" cy="138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4" name="Picture 22" descr="C:\Users\Marie\AppData\Local\Microsoft\Windows\Temporary Internet Files\Content.IE5\XCCF6JAA\MC90010922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478" y="5367120"/>
            <a:ext cx="978591" cy="1179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5" name="Picture 23" descr="C:\Users\Marie\AppData\Local\Microsoft\Windows\Temporary Internet Files\Content.IE5\B8Z0T0PI\MC90043246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2697" y="3606640"/>
            <a:ext cx="1978025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79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-0.43646 -0.4733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2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00902 -0.5259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-2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24757 -0.4544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8" y="-2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07407E-6 L 0.62344 -0.47061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-2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0191 -0.50764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5" y="-2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Motiv systému Office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</TotalTime>
  <Words>220</Words>
  <Application>Microsoft Office PowerPoint</Application>
  <PresentationFormat>Předvádění na obrazovce (4:3)</PresentationFormat>
  <Paragraphs>52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29</cp:revision>
  <dcterms:created xsi:type="dcterms:W3CDTF">2012-03-01T05:56:42Z</dcterms:created>
  <dcterms:modified xsi:type="dcterms:W3CDTF">2012-04-06T18:12:48Z</dcterms:modified>
</cp:coreProperties>
</file>