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9"/>
  </p:notesMasterIdLst>
  <p:sldIdLst>
    <p:sldId id="265" r:id="rId2"/>
    <p:sldId id="262" r:id="rId3"/>
    <p:sldId id="264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9900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CFED02-4EF3-4F97-996F-74296743371D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F5A334-A7AA-4429-ADBD-4E4A6B17E9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46604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Metodický komentář</a:t>
            </a:r>
          </a:p>
          <a:p>
            <a:r>
              <a:rPr lang="cs-CZ" dirty="0" smtClean="0"/>
              <a:t>Prezentace slouží k procvičování</a:t>
            </a:r>
            <a:r>
              <a:rPr lang="cs-CZ" baseline="0" dirty="0" smtClean="0"/>
              <a:t> čtení slabik a rozvíjí slovní zásobu. Žáci mohou procvičovat čtení společně prostřednictvím interaktivní tabule nebo individuálně na počítačích. </a:t>
            </a:r>
          </a:p>
          <a:p>
            <a:r>
              <a:rPr lang="cs-CZ" baseline="0" dirty="0" smtClean="0"/>
              <a:t>Žáci nejprve přečtou slabiky, které se postupně objevují. Potom ke slabikám přiřazují obrázky. K ověření správnosti slouží animace – správný obrázek po kliknutí připluje ke slabice.</a:t>
            </a:r>
          </a:p>
          <a:p>
            <a:r>
              <a:rPr lang="cs-CZ" baseline="0" dirty="0" smtClean="0"/>
              <a:t>Po nácviku následuje pracovní list, který žáci vyplňují samostatně písemně. </a:t>
            </a:r>
            <a:r>
              <a:rPr lang="cs-CZ" baseline="0" smtClean="0"/>
              <a:t>Slouží jako zpětná vazba pochopení učiva.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F5A334-A7AA-4429-ADBD-4E4A6B17E94B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6114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672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8376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70765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2376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87450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26482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1671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67636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52465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3970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8294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55374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image" Target="../media/image2.png"/><Relationship Id="rId7" Type="http://schemas.openxmlformats.org/officeDocument/2006/relationships/image" Target="../media/image6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image" Target="../media/image14.wmf"/><Relationship Id="rId7" Type="http://schemas.openxmlformats.org/officeDocument/2006/relationships/image" Target="../media/image18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wmf"/><Relationship Id="rId5" Type="http://schemas.openxmlformats.org/officeDocument/2006/relationships/image" Target="../media/image16.jpeg"/><Relationship Id="rId4" Type="http://schemas.openxmlformats.org/officeDocument/2006/relationships/image" Target="../media/image15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wmf"/><Relationship Id="rId3" Type="http://schemas.openxmlformats.org/officeDocument/2006/relationships/image" Target="../media/image20.wmf"/><Relationship Id="rId7" Type="http://schemas.openxmlformats.org/officeDocument/2006/relationships/image" Target="../media/image24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wmf"/><Relationship Id="rId5" Type="http://schemas.openxmlformats.org/officeDocument/2006/relationships/image" Target="../media/image22.wmf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5127151"/>
              </p:ext>
            </p:extLst>
          </p:nvPr>
        </p:nvGraphicFramePr>
        <p:xfrm>
          <a:off x="1043608" y="980728"/>
          <a:ext cx="7021830" cy="329184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2520950"/>
                <a:gridCol w="4500880"/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effectLst/>
                        </a:rPr>
                        <a:t>Název školy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Základní škola a mateřská škola, Jetřichov,                                           okres Náchod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Autor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Mgr. Marie Hanzlíková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effectLst/>
                        </a:rPr>
                        <a:t>Datum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 </a:t>
                      </a:r>
                      <a:r>
                        <a:rPr lang="cs-CZ" sz="2400" smtClean="0">
                          <a:effectLst/>
                        </a:rPr>
                        <a:t>25.9.2011</a:t>
                      </a:r>
                      <a:endParaRPr lang="cs-CZ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Název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 dirty="0" smtClean="0">
                          <a:effectLst/>
                        </a:rPr>
                        <a:t>VY_32_INOVACE_04_Český </a:t>
                      </a:r>
                      <a:r>
                        <a:rPr lang="cs-CZ" sz="2400" kern="1200" dirty="0">
                          <a:effectLst/>
                        </a:rPr>
                        <a:t>jazyk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Téma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Slabiky a slova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Ročník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1.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Číslo projektu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effectLst/>
                        </a:rPr>
                        <a:t>CZ.1.07/1.4.00/21.0835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1025" name="Picture 1" descr="C:\Users\Marie\Pictures\Obrázky\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5013176"/>
            <a:ext cx="5715000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9960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548680"/>
            <a:ext cx="856895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8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SLABIKY A SLOVA</a:t>
            </a:r>
            <a:endParaRPr lang="cs-CZ" sz="8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3516251"/>
            <a:ext cx="82089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  PA  PI   PŮ   PÉ   PÝ  PÁ  PU</a:t>
            </a:r>
            <a:endParaRPr lang="cs-CZ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8853" y="5373216"/>
            <a:ext cx="5714286" cy="1247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207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980729"/>
            <a:ext cx="792088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</a:p>
          <a:p>
            <a:pPr algn="just"/>
            <a:r>
              <a:rPr lang="cs-CZ" sz="2000" b="1" dirty="0" smtClean="0"/>
              <a:t>Prezentace </a:t>
            </a:r>
            <a:r>
              <a:rPr lang="cs-CZ" sz="2000" b="1" dirty="0"/>
              <a:t>slouží k procvičování čtení slabik a rozvíjí slovní zásobu. </a:t>
            </a:r>
            <a:endParaRPr lang="cs-CZ" sz="2000" b="1" dirty="0" smtClean="0"/>
          </a:p>
          <a:p>
            <a:pPr algn="just"/>
            <a:endParaRPr lang="cs-CZ" sz="2000" b="1" dirty="0"/>
          </a:p>
          <a:p>
            <a:pPr algn="just"/>
            <a:r>
              <a:rPr lang="cs-CZ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Metodický komentář</a:t>
            </a:r>
          </a:p>
          <a:p>
            <a:pPr algn="just"/>
            <a:r>
              <a:rPr lang="cs-CZ" sz="2000" b="1" dirty="0" smtClean="0"/>
              <a:t>Žáci </a:t>
            </a:r>
            <a:r>
              <a:rPr lang="cs-CZ" sz="2000" b="1" dirty="0"/>
              <a:t>mohou procvičovat čtení společně prostřednictvím interaktivní tabule nebo individuálně na počítačích. </a:t>
            </a:r>
          </a:p>
          <a:p>
            <a:pPr algn="just"/>
            <a:r>
              <a:rPr lang="cs-CZ" sz="2000" b="1" dirty="0"/>
              <a:t>Žáci nejprve přečtou slabiky, které se postupně objevují. </a:t>
            </a:r>
            <a:r>
              <a:rPr lang="cs-CZ" sz="2000" b="1" dirty="0" smtClean="0"/>
              <a:t>Potom </a:t>
            </a:r>
            <a:r>
              <a:rPr lang="cs-CZ" sz="2000" b="1" dirty="0"/>
              <a:t>ke slabikám přiřazují obrázky. </a:t>
            </a:r>
            <a:endParaRPr lang="cs-CZ" sz="2000" b="1" dirty="0" smtClean="0"/>
          </a:p>
          <a:p>
            <a:pPr algn="just"/>
            <a:r>
              <a:rPr lang="cs-CZ" sz="2000" b="1" dirty="0" smtClean="0"/>
              <a:t>K </a:t>
            </a:r>
            <a:r>
              <a:rPr lang="cs-CZ" sz="2000" b="1" dirty="0"/>
              <a:t>ověření správnosti slouží animace – správný obrázek po kliknutí připluje ke slabice.</a:t>
            </a:r>
          </a:p>
          <a:p>
            <a:pPr algn="just"/>
            <a:r>
              <a:rPr lang="cs-CZ" sz="2000" b="1" dirty="0"/>
              <a:t>Po nácviku následuje pracovní list, který žáci vyplňují samostatně písemně. Slouží jako zpětná vazba pochopení učiva</a:t>
            </a:r>
            <a:r>
              <a:rPr lang="cs-CZ" sz="2000" b="1" dirty="0" smtClean="0"/>
              <a:t>.</a:t>
            </a:r>
          </a:p>
          <a:p>
            <a:pPr algn="just"/>
            <a:endParaRPr lang="cs-CZ" sz="2000" b="1" dirty="0"/>
          </a:p>
          <a:p>
            <a:pPr algn="just"/>
            <a:r>
              <a:rPr lang="cs-CZ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</a:t>
            </a:r>
          </a:p>
          <a:p>
            <a:pPr algn="just"/>
            <a:r>
              <a:rPr lang="cs-CZ" sz="2000" b="1" dirty="0"/>
              <a:t>http://office.microsoft.com/cs-cz/images</a:t>
            </a:r>
            <a:r>
              <a:rPr lang="cs-CZ" sz="2000" b="1" dirty="0" smtClean="0"/>
              <a:t>/</a:t>
            </a:r>
            <a:endParaRPr lang="cs-CZ" sz="2000" b="1" dirty="0"/>
          </a:p>
          <a:p>
            <a:pPr algn="just"/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86367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260648"/>
            <a:ext cx="12241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</a:t>
            </a:r>
            <a:endParaRPr lang="cs-CZ" sz="5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339752" y="260648"/>
            <a:ext cx="12961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139952" y="238904"/>
            <a:ext cx="11521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</a:t>
            </a:r>
            <a:endParaRPr lang="cs-CZ" sz="5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877710" y="238904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</a:t>
            </a:r>
            <a:endParaRPr lang="cs-CZ" sz="5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740352" y="228102"/>
            <a:ext cx="10801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66"/>
                </a:solidFill>
              </a:rPr>
              <a:t>PI</a:t>
            </a:r>
            <a:endParaRPr lang="cs-CZ" sz="5400" b="1" dirty="0">
              <a:solidFill>
                <a:srgbClr val="FF0066"/>
              </a:solidFill>
            </a:endParaRPr>
          </a:p>
        </p:txBody>
      </p:sp>
      <p:pic>
        <p:nvPicPr>
          <p:cNvPr id="4117" name="Picture 21" descr="C:\Users\Marie\AppData\Local\Microsoft\Windows\Temporary Internet Files\Content.IE5\XCCF6JAA\MC900436391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980" y="5589240"/>
            <a:ext cx="1490901" cy="1014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C:\Users\Marie\AppData\Local\Microsoft\Windows\Temporary Internet Files\Content.IE5\KBNGTZ2E\MC90035151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6450" y="5445224"/>
            <a:ext cx="1503441" cy="1244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C:\Users\Marie\AppData\Local\Microsoft\Windows\Temporary Internet Files\Content.IE5\PKEGPTGN\MP90040709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5524825"/>
            <a:ext cx="1656184" cy="1103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1" name="Picture 25" descr="C:\Users\Marie\AppData\Local\Microsoft\Windows\Temporary Internet Files\Content.IE5\B8Z0T0PI\MC900441726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6224" y="5256916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2" name="Picture 26" descr="C:\Users\Marie\AppData\Local\Microsoft\Windows\Temporary Internet Files\Content.IE5\KBNGTZ2E\MC900215545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4014" y="5382013"/>
            <a:ext cx="1771876" cy="1221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3" name="Picture 27" descr="C:\Users\Marie\AppData\Local\Microsoft\Windows\Temporary Internet Files\Content.IE5\XCCF6JAA\MC90043246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274" y="4004897"/>
            <a:ext cx="1978025" cy="1901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4706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7037E-7 L -0.59444 -0.56435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41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722" y="-28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22222E-6 L -0.57083 -0.57361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542" y="-28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81481E-6 L 0.25607 -0.5345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41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795" y="-267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11111E-6 L 0.57622 -0.56736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802" y="-28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59259E-6 L 0.39375 -0.5419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4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88" y="-27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1905" y="311250"/>
            <a:ext cx="14156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</a:t>
            </a:r>
            <a:endParaRPr lang="cs-CZ" sz="5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051720" y="320318"/>
            <a:ext cx="1311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779912" y="350294"/>
            <a:ext cx="15742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</a:t>
            </a:r>
            <a:endParaRPr lang="cs-CZ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80112" y="345430"/>
            <a:ext cx="14401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PÁ</a:t>
            </a:r>
            <a:endParaRPr lang="cs-CZ" sz="54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596336" y="346228"/>
            <a:ext cx="11521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PÍ</a:t>
            </a:r>
            <a:endParaRPr lang="cs-CZ" sz="54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66" name="Picture 22" descr="C:\Users\Marie\AppData\Local\Microsoft\Windows\Temporary Internet Files\Content.IE5\B8Z0T0PI\MC90033626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3547" y="4685982"/>
            <a:ext cx="1464677" cy="1732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7" name="Picture 23" descr="C:\Users\Marie\AppData\Local\Microsoft\Windows\Temporary Internet Files\Content.IE5\PKEGPTGN\MP90040213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725144"/>
            <a:ext cx="1330594" cy="1997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69" name="Picture 25" descr="C:\Users\Marie\AppData\Local\Microsoft\Windows\Temporary Internet Files\Content.IE5\B8Z0T0PI\MC90041508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5047263"/>
            <a:ext cx="1575893" cy="140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70" name="Picture 26" descr="C:\Users\Marie\AppData\Local\Microsoft\Windows\Temporary Internet Files\Content.IE5\XCCF6JAA\MC90028689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7599" y="4925621"/>
            <a:ext cx="1715821" cy="1252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73" name="Picture 29" descr="C:\Users\Marie\AppData\Local\Microsoft\Windows\Temporary Internet Files\Content.IE5\KBNGTZ2E\MC90019913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5686962"/>
            <a:ext cx="2437347" cy="764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74" name="Picture 30" descr="C:\Users\Marie\AppData\Local\Microsoft\Windows\Temporary Internet Files\Content.IE5\XCCF6JAA\MC900437585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1877" y="3877419"/>
            <a:ext cx="1892300" cy="1695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7017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7.40741E-7 L -0.52622 -0.45648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61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319" y="-22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7.40741E-7 L 0.00348 -0.49838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61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-2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6 L -0.39306 -0.49004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61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53" y="-24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44444E-6 L 0.1816 -0.54814 " pathEditMode="relative" rAng="0" ptsTypes="AA">
                                      <p:cBhvr>
                                        <p:cTn id="59" dur="2000" fill="hold"/>
                                        <p:tgtEl>
                                          <p:spTgt spid="61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80" y="-27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7.40741E-7 L 0.76198 -0.47106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61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090" y="-2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9824" y="346598"/>
            <a:ext cx="158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</a:t>
            </a:r>
            <a:endParaRPr lang="cs-CZ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751005" y="361028"/>
            <a:ext cx="12961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067944" y="447055"/>
            <a:ext cx="12961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PY</a:t>
            </a:r>
            <a:endParaRPr lang="cs-CZ" sz="5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339752" y="447055"/>
            <a:ext cx="12241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</a:t>
            </a:r>
            <a:endParaRPr lang="cs-CZ" sz="54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7140" y="361028"/>
            <a:ext cx="12444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PÁ</a:t>
            </a:r>
            <a:endParaRPr lang="cs-CZ" sz="54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90" name="Picture 22" descr="C:\Users\Marie\AppData\Local\Microsoft\Windows\Temporary Internet Files\Content.IE5\XCCF6JAA\MC90028092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40000">
            <a:off x="6723483" y="4724090"/>
            <a:ext cx="2535468" cy="810587"/>
          </a:xfrm>
          <a:prstGeom prst="rect">
            <a:avLst/>
          </a:prstGeom>
          <a:noFill/>
          <a:scene3d>
            <a:camera prst="orthographicFront">
              <a:rot lat="0" lon="0" rev="420000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91" name="Picture 23" descr="C:\Users\Marie\AppData\Local\Microsoft\Windows\Temporary Internet Files\Content.IE5\XCCF6JAA\MC90005701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596059"/>
            <a:ext cx="1239926" cy="1837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92" name="Picture 24" descr="C:\Users\Marie\AppData\Local\Microsoft\Windows\Temporary Internet Files\Content.IE5\B8Z0T0PI\MP90040161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378442"/>
            <a:ext cx="1329065" cy="1992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94" name="Picture 26" descr="C:\Users\Marie\AppData\Local\Microsoft\Windows\Temporary Internet Files\Content.IE5\KBNGTZ2E\MC90031102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869160"/>
            <a:ext cx="1830629" cy="1713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95" name="Picture 27" descr="C:\Users\Marie\AppData\Local\Microsoft\Windows\Temporary Internet Files\Content.IE5\B8Z0T0PI\MC90001957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6690" y="4243774"/>
            <a:ext cx="2040797" cy="2541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96" name="Picture 28" descr="C:\Users\Marie\AppData\Local\Microsoft\Windows\Temporary Internet Files\Content.IE5\KBNGTZ2E\MC900432445[2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6690" y="3650848"/>
            <a:ext cx="1524000" cy="186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9551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33333E-6 L -0.79114 -0.38449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566" y="-19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81481E-6 L -0.42691 -0.39907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71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54" y="-199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4.81481E-6 L 0.40486 -0.41945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719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243" y="-20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6 L 0.38039 -0.47152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7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10" y="-23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81481E-6 L 0.32743 -0.46135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72" y="-23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6788" y="371938"/>
            <a:ext cx="12241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PY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123728" y="368071"/>
            <a:ext cx="13217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</a:t>
            </a:r>
            <a:endParaRPr lang="cs-CZ" sz="54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693527" y="434998"/>
            <a:ext cx="14287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PÍ</a:t>
            </a:r>
            <a:endParaRPr lang="cs-CZ" sz="54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868144" y="420607"/>
            <a:ext cx="152317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</a:t>
            </a:r>
            <a:endParaRPr lang="cs-CZ" sz="5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75030" y="371938"/>
            <a:ext cx="15906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PÉ</a:t>
            </a:r>
            <a:endParaRPr lang="cs-CZ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216" name="Picture 24" descr="C:\Users\Marie\AppData\Local\Microsoft\Windows\Temporary Internet Files\Content.IE5\KBNGTZ2E\MC90041190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5693" y="4941168"/>
            <a:ext cx="1570626" cy="1490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7" name="Picture 25" descr="C:\Users\Marie\AppData\Local\Microsoft\Windows\Temporary Internet Files\Content.IE5\XCCF6JAA\MP900386753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3285" y="5141088"/>
            <a:ext cx="1828800" cy="1304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8" name="Picture 26" descr="C:\Users\Marie\AppData\Local\Microsoft\Windows\Temporary Internet Files\Content.IE5\B8Z0T0PI\MC90019337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47" y="4827652"/>
            <a:ext cx="1738824" cy="1658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9" name="Picture 27" descr="C:\Users\Marie\AppData\Local\Microsoft\Windows\Temporary Internet Files\Content.IE5\KBNGTZ2E\MC90029798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245" y="4909499"/>
            <a:ext cx="1754734" cy="1795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20" name="Picture 28" descr="C:\Users\Marie\AppData\Local\Microsoft\Windows\Temporary Internet Files\Content.IE5\XCCF6JAA\MC900014288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4665" y="5141088"/>
            <a:ext cx="1059421" cy="1258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21" name="Picture 29" descr="C:\Users\Marie\AppData\Local\Microsoft\Windows\Temporary Internet Files\Content.IE5\B8Z0T0PI\MC90044045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787" y="3823344"/>
            <a:ext cx="13684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27949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33333E-6 L -0.58819 -0.49723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82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410" y="-2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48148E-6 L 0.18975 -0.52431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79" y="-26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07407E-6 L -0.4026 -0.49167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139" y="-245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7.40741E-7 L 0.39237 -0.50417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82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18" y="-25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96296E-6 L 0.36181 -0.53518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90" y="-26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2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theme/theme1.xml><?xml version="1.0" encoding="utf-8"?>
<a:theme xmlns:a="http://schemas.openxmlformats.org/drawingml/2006/main" name="Motiv systému Office">
  <a:themeElements>
    <a:clrScheme name="Prostor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425</TotalTime>
  <Words>220</Words>
  <Application>Microsoft Office PowerPoint</Application>
  <PresentationFormat>Předvádění na obrazovce (4:3)</PresentationFormat>
  <Paragraphs>52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Marie</dc:creator>
  <cp:lastModifiedBy>Marie</cp:lastModifiedBy>
  <cp:revision>34</cp:revision>
  <dcterms:created xsi:type="dcterms:W3CDTF">2012-03-01T05:56:42Z</dcterms:created>
  <dcterms:modified xsi:type="dcterms:W3CDTF">2012-04-06T18:13:49Z</dcterms:modified>
</cp:coreProperties>
</file>