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3" r:id="rId3"/>
    <p:sldId id="264" r:id="rId4"/>
    <p:sldId id="258" r:id="rId5"/>
    <p:sldId id="259" r:id="rId6"/>
    <p:sldId id="260" r:id="rId7"/>
    <p:sldId id="261" r:id="rId8"/>
    <p:sldId id="265" r:id="rId9"/>
    <p:sldId id="266" r:id="rId10"/>
    <p:sldId id="267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57ADA-084E-4FD2-BD32-AF0C8DEC629D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3B02F-1C24-4B4F-B957-BAE774BF6F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94448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57ADA-084E-4FD2-BD32-AF0C8DEC629D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3B02F-1C24-4B4F-B957-BAE774BF6F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63136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57ADA-084E-4FD2-BD32-AF0C8DEC629D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3B02F-1C24-4B4F-B957-BAE774BF6F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9987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57ADA-084E-4FD2-BD32-AF0C8DEC629D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3B02F-1C24-4B4F-B957-BAE774BF6F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97167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57ADA-084E-4FD2-BD32-AF0C8DEC629D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3B02F-1C24-4B4F-B957-BAE774BF6F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00123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57ADA-084E-4FD2-BD32-AF0C8DEC629D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3B02F-1C24-4B4F-B957-BAE774BF6F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655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57ADA-084E-4FD2-BD32-AF0C8DEC629D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3B02F-1C24-4B4F-B957-BAE774BF6F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30191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57ADA-084E-4FD2-BD32-AF0C8DEC629D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3B02F-1C24-4B4F-B957-BAE774BF6F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52907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57ADA-084E-4FD2-BD32-AF0C8DEC629D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3B02F-1C24-4B4F-B957-BAE774BF6F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49202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57ADA-084E-4FD2-BD32-AF0C8DEC629D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3B02F-1C24-4B4F-B957-BAE774BF6F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18705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57ADA-084E-4FD2-BD32-AF0C8DEC629D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3B02F-1C24-4B4F-B957-BAE774BF6F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74501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747677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051365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886723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212679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36473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485884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865649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5139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1543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398223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52678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17212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17747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322081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857ADA-084E-4FD2-BD32-AF0C8DEC629D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83B02F-1C24-4B4F-B957-BAE774BF6F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9038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55522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a/ab/Arius.gif" TargetMode="Externa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Úvod do křesťanské filosofie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757708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VY_32_INOVACE_7.SV.01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 2012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97159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Úvod</a:t>
                      </a:r>
                      <a:r>
                        <a:rPr lang="cs-CZ" sz="1200" baseline="0" dirty="0" smtClean="0"/>
                        <a:t> do filosofie a religionistiky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Materiál slouží k uvedení žáků do problematiky křesťanské středověké filosofie. Ukazuje rozdílné nahlížení na problematiku světa a člověka v antické a křesťanské tradici. Stručně jsou zde nastíněny některé hlavní heretické směry, které se formovaly vedle později jediného kodifikovaného filosofického pohledu na svět a člověka. Materiál se využije v úvodu hodiny. Pomůcky: interaktivní tabule,  učebnice.</a:t>
            </a:r>
          </a:p>
        </p:txBody>
      </p:sp>
    </p:spTree>
    <p:extLst>
      <p:ext uri="{BB962C8B-B14F-4D97-AF65-F5344CB8AC3E}">
        <p14:creationId xmlns:p14="http://schemas.microsoft.com/office/powerpoint/2010/main" val="1819912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Antický a křesťanský pohled na svět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2">
            <a:normAutofit lnSpcReduction="10000"/>
          </a:bodyPr>
          <a:lstStyle/>
          <a:p>
            <a:r>
              <a:rPr lang="cs-CZ" dirty="0"/>
              <a:t>r</a:t>
            </a:r>
            <a:r>
              <a:rPr lang="cs-CZ" dirty="0" smtClean="0"/>
              <a:t>acionalita</a:t>
            </a:r>
          </a:p>
          <a:p>
            <a:r>
              <a:rPr lang="cs-CZ" dirty="0"/>
              <a:t>o</a:t>
            </a:r>
            <a:r>
              <a:rPr lang="cs-CZ" dirty="0" smtClean="0"/>
              <a:t>rientace na tento svět</a:t>
            </a:r>
          </a:p>
          <a:p>
            <a:r>
              <a:rPr lang="cs-CZ" dirty="0"/>
              <a:t>pýcha</a:t>
            </a:r>
          </a:p>
          <a:p>
            <a:r>
              <a:rPr lang="cs-CZ" dirty="0"/>
              <a:t>p</a:t>
            </a:r>
            <a:r>
              <a:rPr lang="cs-CZ" dirty="0" smtClean="0"/>
              <a:t>ozemská láska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iracionalita</a:t>
            </a:r>
          </a:p>
          <a:p>
            <a:r>
              <a:rPr lang="cs-CZ" dirty="0"/>
              <a:t>o</a:t>
            </a:r>
            <a:r>
              <a:rPr lang="cs-CZ" dirty="0" smtClean="0"/>
              <a:t>rientace na posmrtný život</a:t>
            </a:r>
          </a:p>
          <a:p>
            <a:r>
              <a:rPr lang="cs-CZ" dirty="0" smtClean="0"/>
              <a:t>pokora</a:t>
            </a:r>
          </a:p>
          <a:p>
            <a:r>
              <a:rPr lang="cs-CZ" dirty="0" smtClean="0"/>
              <a:t>„</a:t>
            </a:r>
            <a:r>
              <a:rPr lang="cs-CZ" i="1" dirty="0" smtClean="0"/>
              <a:t>nebeská</a:t>
            </a:r>
            <a:r>
              <a:rPr lang="cs-CZ" dirty="0" smtClean="0"/>
              <a:t>“ </a:t>
            </a:r>
            <a:r>
              <a:rPr lang="cs-CZ" dirty="0"/>
              <a:t>láska</a:t>
            </a:r>
          </a:p>
          <a:p>
            <a:r>
              <a:rPr lang="cs-CZ" dirty="0" smtClean="0"/>
              <a:t>nový vztah k člověku</a:t>
            </a:r>
          </a:p>
          <a:p>
            <a:r>
              <a:rPr lang="cs-CZ" dirty="0"/>
              <a:t>t</a:t>
            </a:r>
            <a:r>
              <a:rPr lang="cs-CZ" dirty="0" smtClean="0"/>
              <a:t>olerance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785980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Středověká filosofie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R. </a:t>
            </a:r>
            <a:r>
              <a:rPr lang="cs-CZ" dirty="0" err="1" smtClean="0"/>
              <a:t>Descartés</a:t>
            </a:r>
            <a:r>
              <a:rPr lang="cs-CZ" dirty="0" smtClean="0"/>
              <a:t> </a:t>
            </a:r>
            <a:r>
              <a:rPr lang="cs-CZ" dirty="0" smtClean="0">
                <a:latin typeface="Times New Roman"/>
                <a:cs typeface="Times New Roman"/>
              </a:rPr>
              <a:t>→ náhrobní nápis v St. </a:t>
            </a:r>
            <a:r>
              <a:rPr lang="cs-CZ" dirty="0" err="1" smtClean="0">
                <a:latin typeface="Times New Roman"/>
                <a:cs typeface="Times New Roman"/>
              </a:rPr>
              <a:t>Germain</a:t>
            </a:r>
            <a:r>
              <a:rPr lang="cs-CZ" dirty="0" smtClean="0">
                <a:latin typeface="Times New Roman"/>
                <a:cs typeface="Times New Roman"/>
              </a:rPr>
              <a:t>-des-</a:t>
            </a:r>
            <a:r>
              <a:rPr lang="cs-CZ" dirty="0" err="1">
                <a:latin typeface="Times New Roman"/>
                <a:cs typeface="Times New Roman"/>
              </a:rPr>
              <a:t>P</a:t>
            </a:r>
            <a:r>
              <a:rPr lang="cs-CZ" dirty="0" err="1" smtClean="0">
                <a:latin typeface="Times New Roman"/>
                <a:cs typeface="Times New Roman"/>
              </a:rPr>
              <a:t>rés</a:t>
            </a:r>
            <a:r>
              <a:rPr lang="cs-CZ" dirty="0" smtClean="0">
                <a:latin typeface="Times New Roman"/>
                <a:cs typeface="Times New Roman"/>
              </a:rPr>
              <a:t>: „</a:t>
            </a:r>
            <a:r>
              <a:rPr lang="cs-CZ" i="1" dirty="0" smtClean="0">
                <a:latin typeface="Times New Roman"/>
                <a:cs typeface="Times New Roman"/>
              </a:rPr>
              <a:t>…znovu zakladatel vědy</a:t>
            </a:r>
            <a:r>
              <a:rPr lang="cs-CZ" dirty="0" smtClean="0">
                <a:latin typeface="Times New Roman"/>
                <a:cs typeface="Times New Roman"/>
              </a:rPr>
              <a:t>“ … „</a:t>
            </a:r>
            <a:r>
              <a:rPr lang="cs-CZ" i="1" dirty="0" smtClean="0">
                <a:latin typeface="Times New Roman"/>
                <a:cs typeface="Times New Roman"/>
              </a:rPr>
              <a:t>a </a:t>
            </a:r>
            <a:r>
              <a:rPr lang="cs-CZ" b="1" i="1" dirty="0" smtClean="0">
                <a:latin typeface="Times New Roman"/>
                <a:cs typeface="Times New Roman"/>
              </a:rPr>
              <a:t>první</a:t>
            </a:r>
            <a:r>
              <a:rPr lang="cs-CZ" i="1" dirty="0" smtClean="0">
                <a:latin typeface="Times New Roman"/>
                <a:cs typeface="Times New Roman"/>
              </a:rPr>
              <a:t>, kdo hájil práva lidského rozumu“</a:t>
            </a:r>
          </a:p>
          <a:p>
            <a:r>
              <a:rPr lang="cs-CZ" dirty="0" smtClean="0">
                <a:latin typeface="Times New Roman"/>
                <a:cs typeface="Times New Roman"/>
              </a:rPr>
              <a:t>G. F. W. </a:t>
            </a:r>
            <a:r>
              <a:rPr lang="cs-CZ" dirty="0" err="1" smtClean="0">
                <a:latin typeface="Times New Roman"/>
                <a:cs typeface="Times New Roman"/>
              </a:rPr>
              <a:t>Hegel</a:t>
            </a:r>
            <a:r>
              <a:rPr lang="cs-CZ" dirty="0" smtClean="0">
                <a:latin typeface="Times New Roman"/>
                <a:cs typeface="Times New Roman"/>
              </a:rPr>
              <a:t>: „</a:t>
            </a:r>
            <a:r>
              <a:rPr lang="cs-CZ" i="1" dirty="0" smtClean="0">
                <a:latin typeface="Times New Roman"/>
                <a:cs typeface="Times New Roman"/>
              </a:rPr>
              <a:t>Chci si obout sedmimílové boty, abych rychle přešel přes tisíc let mezi šestým a šestnáctým stoletím … a když dorazím k Descartovi … zvolat jako plavec po dlouhé plavbě na rozbouřeném moři: Země</a:t>
            </a:r>
            <a:r>
              <a:rPr lang="cs-CZ" dirty="0" smtClean="0">
                <a:latin typeface="Times New Roman"/>
                <a:cs typeface="Times New Roman"/>
              </a:rPr>
              <a:t>.“</a:t>
            </a:r>
          </a:p>
          <a:p>
            <a:r>
              <a:rPr lang="cs-CZ" dirty="0" smtClean="0">
                <a:latin typeface="Times New Roman"/>
                <a:cs typeface="Times New Roman"/>
              </a:rPr>
              <a:t>„</a:t>
            </a:r>
            <a:r>
              <a:rPr lang="cs-CZ" i="1" dirty="0" smtClean="0">
                <a:latin typeface="Times New Roman"/>
                <a:cs typeface="Times New Roman"/>
              </a:rPr>
              <a:t>Nelze žádat od žádného člověka, aby se seznámil s filosofií středověku bezprostředně … je tak rozsáhlá a objemná, jako je přitom nedostatečná a špatně psaná</a:t>
            </a:r>
            <a:r>
              <a:rPr lang="cs-CZ" dirty="0" smtClean="0">
                <a:latin typeface="Times New Roman"/>
                <a:cs typeface="Times New Roman"/>
              </a:rPr>
              <a:t>.“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44768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Biblické citáty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„</a:t>
            </a:r>
            <a:r>
              <a:rPr lang="cs-CZ" i="1" dirty="0" smtClean="0"/>
              <a:t>Miluj svého pána Boha celým svým srdcem a celou svou myslí …</a:t>
            </a:r>
            <a:r>
              <a:rPr lang="cs-CZ" dirty="0" smtClean="0"/>
              <a:t> </a:t>
            </a:r>
            <a:r>
              <a:rPr lang="cs-CZ" i="1" dirty="0" smtClean="0"/>
              <a:t>Miluj bližního svého jako sebe samého.</a:t>
            </a:r>
            <a:r>
              <a:rPr lang="cs-CZ" dirty="0" smtClean="0"/>
              <a:t>“ (</a:t>
            </a:r>
            <a:r>
              <a:rPr lang="cs-CZ" dirty="0" err="1" smtClean="0"/>
              <a:t>Mt</a:t>
            </a:r>
            <a:r>
              <a:rPr lang="cs-CZ" dirty="0" smtClean="0"/>
              <a:t> 22, 35-40)</a:t>
            </a:r>
          </a:p>
          <a:p>
            <a:r>
              <a:rPr lang="cs-CZ" dirty="0" smtClean="0"/>
              <a:t>„</a:t>
            </a:r>
            <a:r>
              <a:rPr lang="cs-CZ" i="1" dirty="0" smtClean="0"/>
              <a:t>Udeří-li tě někdo na pravou tvář, nastav mu i druhou.</a:t>
            </a:r>
            <a:r>
              <a:rPr lang="cs-CZ" dirty="0" smtClean="0"/>
              <a:t>“ (</a:t>
            </a:r>
            <a:r>
              <a:rPr lang="cs-CZ" dirty="0" err="1" smtClean="0"/>
              <a:t>Mt</a:t>
            </a:r>
            <a:r>
              <a:rPr lang="cs-CZ" dirty="0" smtClean="0"/>
              <a:t> 5, 38-39)</a:t>
            </a:r>
          </a:p>
          <a:p>
            <a:r>
              <a:rPr lang="cs-CZ" dirty="0" smtClean="0"/>
              <a:t>„</a:t>
            </a:r>
            <a:r>
              <a:rPr lang="cs-CZ" i="1" dirty="0" smtClean="0"/>
              <a:t>Kdo z vás je bez hříchu, ať hodí kamenem.</a:t>
            </a:r>
            <a:r>
              <a:rPr lang="cs-CZ" dirty="0" smtClean="0"/>
              <a:t>“ </a:t>
            </a:r>
          </a:p>
          <a:p>
            <a:r>
              <a:rPr lang="cs-CZ" dirty="0" smtClean="0"/>
              <a:t>„</a:t>
            </a:r>
            <a:r>
              <a:rPr lang="cs-CZ" i="1" dirty="0" smtClean="0"/>
              <a:t>Každý, kdo se povyšuje, bude ponížen, a kdo se ponižuje bude povýšen</a:t>
            </a:r>
            <a:r>
              <a:rPr lang="cs-CZ" dirty="0" smtClean="0"/>
              <a:t>.“ (</a:t>
            </a:r>
            <a:r>
              <a:rPr lang="cs-CZ" dirty="0" err="1" smtClean="0"/>
              <a:t>Lk</a:t>
            </a:r>
            <a:r>
              <a:rPr lang="cs-CZ" dirty="0" smtClean="0"/>
              <a:t> 14, 11)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6596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Arius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smtClean="0"/>
              <a:t>(260 – 336 n.l.) 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Bůh Syn a Bůh Otec nejsou téže </a:t>
            </a:r>
          </a:p>
          <a:p>
            <a:pPr marL="0" indent="0">
              <a:buNone/>
            </a:pPr>
            <a:r>
              <a:rPr lang="cs-CZ" dirty="0" smtClean="0"/>
              <a:t>    podstaty; („</a:t>
            </a:r>
            <a:r>
              <a:rPr lang="cs-CZ" i="1" dirty="0" smtClean="0"/>
              <a:t>Otec je větší než Syn, Syn je větší   </a:t>
            </a:r>
          </a:p>
          <a:p>
            <a:pPr marL="0" indent="0">
              <a:buNone/>
            </a:pPr>
            <a:r>
              <a:rPr lang="cs-CZ" i="1" dirty="0" smtClean="0"/>
              <a:t>    než Duch</a:t>
            </a:r>
            <a:r>
              <a:rPr lang="cs-CZ" dirty="0" smtClean="0"/>
              <a:t>.“)</a:t>
            </a:r>
          </a:p>
          <a:p>
            <a:r>
              <a:rPr lang="cs-CZ" dirty="0" smtClean="0"/>
              <a:t>Bůh Syn je pouze stvořenou bytostí („</a:t>
            </a:r>
            <a:r>
              <a:rPr lang="cs-CZ" i="1" dirty="0" smtClean="0"/>
              <a:t>Byla doba, kdy nebyl</a:t>
            </a:r>
            <a:r>
              <a:rPr lang="cs-CZ" dirty="0" smtClean="0"/>
              <a:t>.“</a:t>
            </a:r>
          </a:p>
          <a:p>
            <a:endParaRPr lang="cs-CZ" dirty="0" smtClean="0"/>
          </a:p>
          <a:p>
            <a:r>
              <a:rPr lang="cs-CZ" u="sng" dirty="0" smtClean="0"/>
              <a:t>reakce na jeho učení</a:t>
            </a:r>
            <a:r>
              <a:rPr lang="cs-CZ" dirty="0" smtClean="0"/>
              <a:t>: </a:t>
            </a:r>
            <a:r>
              <a:rPr lang="cs-CZ" dirty="0" err="1" smtClean="0"/>
              <a:t>Nikájský</a:t>
            </a:r>
            <a:r>
              <a:rPr lang="cs-CZ" dirty="0" smtClean="0"/>
              <a:t> (325) a Konstantinopolský (381) koncil </a:t>
            </a:r>
            <a:r>
              <a:rPr lang="cs-CZ" dirty="0" smtClean="0">
                <a:latin typeface="Times New Roman"/>
                <a:cs typeface="Times New Roman"/>
              </a:rPr>
              <a:t>→ vyznání víry</a:t>
            </a:r>
            <a:endParaRPr lang="cs-CZ" dirty="0" smtClean="0"/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Bůh syn je stejné podstaty s Otcem = soupodstatný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j</a:t>
            </a:r>
            <a:r>
              <a:rPr lang="cs-CZ" dirty="0" smtClean="0"/>
              <a:t>e v jedné podstatě a ve třech osobách; zároveň má plně božskou i plně lidskou povahu = bohočlověk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88640"/>
            <a:ext cx="142875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31242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Gnóse</a:t>
            </a:r>
            <a:r>
              <a:rPr lang="cs-CZ" b="1" dirty="0" smtClean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smtClean="0"/>
              <a:t>(1.- 3. století n.l.) 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s</a:t>
            </a:r>
            <a:r>
              <a:rPr lang="cs-CZ" dirty="0" smtClean="0"/>
              <a:t>ouhrnný název pro různé spekulace o původu světa, hříchu, o vykoupení, o dosažení původní dokonalosti</a:t>
            </a:r>
          </a:p>
          <a:p>
            <a:r>
              <a:rPr lang="cs-CZ" dirty="0"/>
              <a:t>k</a:t>
            </a:r>
            <a:r>
              <a:rPr lang="cs-CZ" dirty="0" smtClean="0"/>
              <a:t>e spáse člověka nestačí pouhá víra </a:t>
            </a:r>
            <a:r>
              <a:rPr lang="cs-CZ" dirty="0" smtClean="0">
                <a:latin typeface="Times New Roman"/>
                <a:cs typeface="Times New Roman"/>
              </a:rPr>
              <a:t>→ je potřeba </a:t>
            </a:r>
            <a:r>
              <a:rPr lang="cs-CZ" dirty="0" smtClean="0">
                <a:cs typeface="Times New Roman"/>
              </a:rPr>
              <a:t>poznání (</a:t>
            </a:r>
            <a:r>
              <a:rPr lang="cs-CZ" dirty="0" err="1" smtClean="0">
                <a:cs typeface="Times New Roman"/>
              </a:rPr>
              <a:t>gnósis</a:t>
            </a:r>
            <a:r>
              <a:rPr lang="cs-CZ" dirty="0" smtClean="0">
                <a:cs typeface="Times New Roman"/>
              </a:rPr>
              <a:t>)</a:t>
            </a:r>
          </a:p>
          <a:p>
            <a:r>
              <a:rPr lang="cs-CZ" dirty="0">
                <a:cs typeface="Times New Roman"/>
              </a:rPr>
              <a:t>č</a:t>
            </a:r>
            <a:r>
              <a:rPr lang="cs-CZ" dirty="0" smtClean="0">
                <a:cs typeface="Times New Roman"/>
              </a:rPr>
              <a:t>astý odkaz na mytologii</a:t>
            </a:r>
          </a:p>
          <a:p>
            <a:r>
              <a:rPr lang="cs-CZ" dirty="0">
                <a:cs typeface="Times New Roman"/>
              </a:rPr>
              <a:t>r</a:t>
            </a:r>
            <a:r>
              <a:rPr lang="cs-CZ" dirty="0" smtClean="0">
                <a:cs typeface="Times New Roman"/>
              </a:rPr>
              <a:t>ozlišujeme orientální, perskou, židovskou i křesťanskou </a:t>
            </a:r>
            <a:r>
              <a:rPr lang="cs-CZ" dirty="0" err="1" smtClean="0">
                <a:cs typeface="Times New Roman"/>
              </a:rPr>
              <a:t>gnósi</a:t>
            </a:r>
            <a:endParaRPr lang="cs-CZ" dirty="0" smtClean="0">
              <a:cs typeface="Times New Roman"/>
            </a:endParaRPr>
          </a:p>
          <a:p>
            <a:r>
              <a:rPr lang="cs-CZ" dirty="0" smtClean="0">
                <a:cs typeface="Times New Roman"/>
              </a:rPr>
              <a:t>představitel: </a:t>
            </a:r>
            <a:r>
              <a:rPr lang="cs-CZ" b="1" u="sng" dirty="0" err="1" smtClean="0">
                <a:cs typeface="Times New Roman"/>
              </a:rPr>
              <a:t>Markión</a:t>
            </a:r>
            <a:r>
              <a:rPr lang="cs-CZ" b="1" u="sng" dirty="0" smtClean="0">
                <a:cs typeface="Times New Roman"/>
              </a:rPr>
              <a:t> ze </a:t>
            </a:r>
            <a:r>
              <a:rPr lang="cs-CZ" b="1" u="sng" dirty="0" err="1" smtClean="0">
                <a:cs typeface="Times New Roman"/>
              </a:rPr>
              <a:t>Sinópy</a:t>
            </a:r>
            <a:r>
              <a:rPr lang="cs-CZ" b="1" u="sng" dirty="0" smtClean="0">
                <a:cs typeface="Times New Roman"/>
              </a:rPr>
              <a:t> </a:t>
            </a:r>
          </a:p>
          <a:p>
            <a:r>
              <a:rPr lang="cs-CZ" dirty="0">
                <a:cs typeface="Times New Roman"/>
              </a:rPr>
              <a:t>č</a:t>
            </a:r>
            <a:r>
              <a:rPr lang="cs-CZ" dirty="0" smtClean="0">
                <a:cs typeface="Times New Roman"/>
              </a:rPr>
              <a:t>lověk propadá hříchu, není to však jeho osobní vina, jeho duše se </a:t>
            </a:r>
            <a:r>
              <a:rPr lang="cs-CZ" u="sng" dirty="0" smtClean="0">
                <a:cs typeface="Times New Roman"/>
              </a:rPr>
              <a:t>stala </a:t>
            </a:r>
            <a:r>
              <a:rPr lang="cs-CZ" u="sng" dirty="0">
                <a:cs typeface="Times New Roman"/>
              </a:rPr>
              <a:t>b</a:t>
            </a:r>
            <a:r>
              <a:rPr lang="cs-CZ" u="sng" dirty="0" smtClean="0">
                <a:cs typeface="Times New Roman"/>
              </a:rPr>
              <a:t>ojištěm dobrého a zlého principu </a:t>
            </a:r>
            <a:r>
              <a:rPr lang="cs-CZ" dirty="0" smtClean="0">
                <a:cs typeface="Times New Roman"/>
              </a:rPr>
              <a:t>→ člověk to musí </a:t>
            </a:r>
            <a:r>
              <a:rPr lang="cs-CZ" u="sng" dirty="0" smtClean="0">
                <a:cs typeface="Times New Roman"/>
              </a:rPr>
              <a:t>uzřít a poznat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36551322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Manicheismus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u="sng" dirty="0" smtClean="0"/>
              <a:t>Mání (215 – 273 n.l.)</a:t>
            </a:r>
          </a:p>
          <a:p>
            <a:r>
              <a:rPr lang="cs-CZ" dirty="0" smtClean="0"/>
              <a:t>Peršan, byl ukřižován</a:t>
            </a:r>
          </a:p>
          <a:p>
            <a:r>
              <a:rPr lang="cs-CZ" dirty="0"/>
              <a:t>v</a:t>
            </a:r>
            <a:r>
              <a:rPr lang="cs-CZ" dirty="0" smtClean="0"/>
              <a:t>e svém učení spojil prvky gnosticismu, </a:t>
            </a:r>
          </a:p>
          <a:p>
            <a:pPr marL="0" indent="0">
              <a:buNone/>
            </a:pPr>
            <a:r>
              <a:rPr lang="cs-CZ" dirty="0" smtClean="0"/>
              <a:t>     zoroastrismu, křesťanství a buddhismu</a:t>
            </a:r>
          </a:p>
          <a:p>
            <a:r>
              <a:rPr lang="cs-CZ" dirty="0"/>
              <a:t>e</a:t>
            </a:r>
            <a:r>
              <a:rPr lang="cs-CZ" dirty="0" smtClean="0"/>
              <a:t>xistují dvě říše: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ř</a:t>
            </a:r>
            <a:r>
              <a:rPr lang="cs-CZ" dirty="0" smtClean="0"/>
              <a:t>íše světla – božský otec Světla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ř</a:t>
            </a:r>
            <a:r>
              <a:rPr lang="cs-CZ" dirty="0" smtClean="0"/>
              <a:t>íše temna – Otec temnoty</a:t>
            </a:r>
          </a:p>
          <a:p>
            <a:r>
              <a:rPr lang="cs-CZ" dirty="0"/>
              <a:t>e</a:t>
            </a:r>
            <a:r>
              <a:rPr lang="cs-CZ" dirty="0" smtClean="0"/>
              <a:t>xistence tří časů </a:t>
            </a:r>
            <a:r>
              <a:rPr lang="cs-CZ" dirty="0" smtClean="0">
                <a:latin typeface="Times New Roman"/>
                <a:cs typeface="Times New Roman"/>
              </a:rPr>
              <a:t>→ </a:t>
            </a:r>
            <a:r>
              <a:rPr lang="cs-CZ" dirty="0" smtClean="0">
                <a:cs typeface="Times New Roman"/>
              </a:rPr>
              <a:t>na konci je spása člověka</a:t>
            </a:r>
          </a:p>
          <a:p>
            <a:r>
              <a:rPr lang="cs-CZ" dirty="0">
                <a:cs typeface="Times New Roman"/>
              </a:rPr>
              <a:t>d</a:t>
            </a:r>
            <a:r>
              <a:rPr lang="cs-CZ" dirty="0" smtClean="0">
                <a:cs typeface="Times New Roman"/>
              </a:rPr>
              <a:t>vě skupiny lidí: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cs typeface="Times New Roman"/>
              </a:rPr>
              <a:t>d</a:t>
            </a:r>
            <a:r>
              <a:rPr lang="cs-CZ" dirty="0" smtClean="0">
                <a:cs typeface="Times New Roman"/>
              </a:rPr>
              <a:t>okonalí (vyvolení)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cs typeface="Times New Roman"/>
              </a:rPr>
              <a:t>n</a:t>
            </a:r>
            <a:r>
              <a:rPr lang="cs-CZ" dirty="0" smtClean="0">
                <a:cs typeface="Times New Roman"/>
              </a:rPr>
              <a:t>edokonalí (posluchači)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0"/>
            <a:ext cx="2411760" cy="29969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88422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Zpětná vazba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Pokuste se vyložit některé z výše zmíněných biblických citátů. Je možné je aplikovat i na současný svět?</a:t>
            </a:r>
          </a:p>
          <a:p>
            <a:r>
              <a:rPr lang="cs-CZ" dirty="0" smtClean="0"/>
              <a:t>Ariánství mělo ve své době velmi silný ohlas u některých barbarských kmenů v Evropě. Můžete vyjmenovat některé z nich? Který z barbarských kmenů naopak zvolil tzv. katolický směr křesťanství?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92662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a použitá literatura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err="1"/>
              <a:t>Soubor:Arius.gif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2012-11-22]. Dostupné z: http://cs.wikipedia.org/wiki/Soubor:Arius.gif </a:t>
            </a:r>
            <a:endParaRPr lang="cs-CZ" dirty="0" smtClean="0"/>
          </a:p>
          <a:p>
            <a:r>
              <a:rPr lang="cs-CZ" dirty="0" err="1"/>
              <a:t>Soubor:Mani.jpg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2012-11-22]. Dostupné z: http://cs.wikipedia.org/wiki/Soubor:Mani.jpg </a:t>
            </a:r>
            <a:endParaRPr lang="cs-CZ" dirty="0" smtClean="0"/>
          </a:p>
          <a:p>
            <a:r>
              <a:rPr lang="cs-CZ" dirty="0"/>
              <a:t>TRETERA, Ivo. &lt;i&gt;Nástin dějin evropského myšlení: od </a:t>
            </a:r>
            <a:r>
              <a:rPr lang="cs-CZ" dirty="0" err="1"/>
              <a:t>Thaléta</a:t>
            </a:r>
            <a:r>
              <a:rPr lang="cs-CZ" dirty="0"/>
              <a:t> k Rousseauovi&lt;/i&gt;. 5. vyd. Praha: Paseka, 2006, 374 s. ISBN 80-718-5819-6. </a:t>
            </a:r>
          </a:p>
          <a:p>
            <a:r>
              <a:rPr lang="cs-CZ" dirty="0"/>
              <a:t>STÖRIG, Hans Joachim. &lt;i&gt;Malé dějiny filosofie :&lt;/i&gt;. 7. </a:t>
            </a:r>
            <a:r>
              <a:rPr lang="cs-CZ" dirty="0" err="1"/>
              <a:t>přeprac</a:t>
            </a:r>
            <a:r>
              <a:rPr lang="cs-CZ" dirty="0"/>
              <a:t>. a </a:t>
            </a:r>
            <a:r>
              <a:rPr lang="cs-CZ" dirty="0" err="1"/>
              <a:t>rozšíř</a:t>
            </a:r>
            <a:r>
              <a:rPr lang="cs-CZ" dirty="0"/>
              <a:t>. vyd. Kostelní Vydří: Karmelitánské nakladatelství, 2000, 630 s. ISBN 80-719-2500-4. </a:t>
            </a:r>
          </a:p>
          <a:p>
            <a:r>
              <a:rPr lang="cs-CZ" dirty="0"/>
              <a:t>HEJDUK, Jiří. &lt;i&gt;Občanský a společenskovědní základ&lt;/i&gt;. Vyd. 1. Kralice na Hané: </a:t>
            </a:r>
            <a:r>
              <a:rPr lang="cs-CZ" dirty="0" err="1"/>
              <a:t>Computer</a:t>
            </a:r>
            <a:r>
              <a:rPr lang="cs-CZ" dirty="0"/>
              <a:t> Media, 2010-2011, 2 sv. (104, 160 s.). ISBN 978-80-7402-087-2. </a:t>
            </a:r>
          </a:p>
          <a:p>
            <a:r>
              <a:rPr lang="cs-CZ" dirty="0"/>
              <a:t>BARTONÍČKOVÁ, Klára. &lt;i&gt;Občanský a společenskovědní základ - přehled středoškolského učiva&lt;/i&gt;. Vyd. 1. Brno: </a:t>
            </a:r>
            <a:r>
              <a:rPr lang="cs-CZ" dirty="0" err="1"/>
              <a:t>Computer</a:t>
            </a:r>
            <a:r>
              <a:rPr lang="cs-CZ" dirty="0"/>
              <a:t> </a:t>
            </a:r>
            <a:r>
              <a:rPr lang="cs-CZ" dirty="0" err="1"/>
              <a:t>Press</a:t>
            </a:r>
            <a:r>
              <a:rPr lang="cs-CZ" dirty="0"/>
              <a:t>, 2009, 272 s. Maturity. ISBN 978-80-251-2631-8. </a:t>
            </a:r>
          </a:p>
          <a:p>
            <a:endParaRPr lang="cs-CZ" dirty="0" smtClean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3884831912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</TotalTime>
  <Words>790</Words>
  <Application>Microsoft Office PowerPoint</Application>
  <PresentationFormat>Předvádění na obrazovce (4:3)</PresentationFormat>
  <Paragraphs>86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projekt</vt:lpstr>
      <vt:lpstr>Úvod do křesťanské filosofie</vt:lpstr>
      <vt:lpstr>ANOTACE</vt:lpstr>
      <vt:lpstr>Antický a křesťanský pohled na svět</vt:lpstr>
      <vt:lpstr>Středověká filosofie</vt:lpstr>
      <vt:lpstr>Biblické citáty</vt:lpstr>
      <vt:lpstr>Arius (260 – 336 n.l.) </vt:lpstr>
      <vt:lpstr>Gnóse  (1.- 3. století n.l.) </vt:lpstr>
      <vt:lpstr>Manicheismus</vt:lpstr>
      <vt:lpstr>Zpětná vazba</vt:lpstr>
      <vt:lpstr>Zdroje a 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 do křesťanské filosofie</dc:title>
  <dc:creator>ve</dc:creator>
  <cp:lastModifiedBy>ve</cp:lastModifiedBy>
  <cp:revision>13</cp:revision>
  <dcterms:created xsi:type="dcterms:W3CDTF">2012-11-12T09:56:59Z</dcterms:created>
  <dcterms:modified xsi:type="dcterms:W3CDTF">2014-04-15T14:31:48Z</dcterms:modified>
</cp:coreProperties>
</file>