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68" r:id="rId4"/>
    <p:sldId id="266" r:id="rId5"/>
    <p:sldId id="265" r:id="rId6"/>
    <p:sldId id="259" r:id="rId7"/>
    <p:sldId id="261" r:id="rId8"/>
    <p:sldId id="262" r:id="rId9"/>
    <p:sldId id="264" r:id="rId10"/>
    <p:sldId id="270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2073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6623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164194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0669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96734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5563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9684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35437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7161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308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1721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9747677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05136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3886723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3212679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2364730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0485884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286564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975139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1543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139822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52678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1721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17747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632208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14AEDA-198C-41F4-AC87-089F89238E3D}" type="datetimeFigureOut">
              <a:rPr lang="cs-CZ" smtClean="0"/>
              <a:pPr/>
              <a:t>17.6.2014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86EE1A-3023-4D37-8D40-693819F6C6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369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17.6.2014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5552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Origen.jpg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Patristika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75770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VY_32_INOVACE_7.SV.02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6004008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 úvodní fází filosofie patristiky. </a:t>
            </a:r>
            <a:r>
              <a:rPr lang="cs-CZ" sz="1100" dirty="0">
                <a:solidFill>
                  <a:prstClr val="black"/>
                </a:solidFill>
              </a:rPr>
              <a:t>U</a:t>
            </a:r>
            <a:r>
              <a:rPr lang="cs-CZ" sz="1100" dirty="0" smtClean="0">
                <a:solidFill>
                  <a:prstClr val="black"/>
                </a:solidFill>
              </a:rPr>
              <a:t>vádí nejvýznamnější představitele tohoto období. Jejich názorové spektrum je doložena několika originálními citáty.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xmlns="" val="1819912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Patristika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o</a:t>
            </a:r>
            <a:r>
              <a:rPr lang="cs-CZ" dirty="0" smtClean="0"/>
              <a:t>d pater = otec; období </a:t>
            </a:r>
            <a:r>
              <a:rPr lang="cs-CZ" u="sng" dirty="0" smtClean="0"/>
              <a:t>učení církevních otců</a:t>
            </a:r>
          </a:p>
          <a:p>
            <a:r>
              <a:rPr lang="cs-CZ" dirty="0"/>
              <a:t>č</a:t>
            </a:r>
            <a:r>
              <a:rPr lang="cs-CZ" dirty="0" smtClean="0"/>
              <a:t>asové vymezení: </a:t>
            </a:r>
            <a:r>
              <a:rPr lang="cs-CZ" u="sng" dirty="0" smtClean="0"/>
              <a:t>od apoštolské doby do 8. století n.l.</a:t>
            </a:r>
          </a:p>
          <a:p>
            <a:r>
              <a:rPr lang="cs-CZ" dirty="0"/>
              <a:t>f</a:t>
            </a:r>
            <a:r>
              <a:rPr lang="cs-CZ" dirty="0" smtClean="0"/>
              <a:t>ormulace základních církevních dogmat (</a:t>
            </a:r>
            <a:r>
              <a:rPr lang="cs-CZ" b="1" u="sng" dirty="0" smtClean="0"/>
              <a:t>dogma </a:t>
            </a:r>
            <a:r>
              <a:rPr lang="cs-CZ" dirty="0" smtClean="0"/>
              <a:t>= názor, učení; neoddiskutovatelná pravda)</a:t>
            </a:r>
          </a:p>
          <a:p>
            <a:r>
              <a:rPr lang="cs-CZ" dirty="0"/>
              <a:t>d</a:t>
            </a:r>
            <a:r>
              <a:rPr lang="cs-CZ" dirty="0" smtClean="0"/>
              <a:t>ělí se na dvě etapy: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err="1"/>
              <a:t>a</a:t>
            </a:r>
            <a:r>
              <a:rPr lang="cs-CZ" dirty="0" err="1" smtClean="0"/>
              <a:t>pologeté</a:t>
            </a: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systematikové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217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Apologeté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z řeckého APOLOGIA = odpověď, obhajoba</a:t>
            </a:r>
          </a:p>
          <a:p>
            <a:r>
              <a:rPr lang="cs-CZ" dirty="0"/>
              <a:t>o</a:t>
            </a:r>
            <a:r>
              <a:rPr lang="cs-CZ" dirty="0" smtClean="0"/>
              <a:t>brana svaté víry před pomluvami pohanů a Židů</a:t>
            </a:r>
          </a:p>
          <a:p>
            <a:r>
              <a:rPr lang="cs-CZ" dirty="0"/>
              <a:t>p</a:t>
            </a:r>
            <a:r>
              <a:rPr lang="cs-CZ" dirty="0" smtClean="0"/>
              <a:t>rvní etapa patristiky </a:t>
            </a:r>
          </a:p>
          <a:p>
            <a:r>
              <a:rPr lang="cs-CZ" dirty="0" smtClean="0"/>
              <a:t>představitelé: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err="1" smtClean="0"/>
              <a:t>Ireneus</a:t>
            </a:r>
            <a:r>
              <a:rPr lang="cs-CZ" dirty="0" smtClean="0"/>
              <a:t> (130 – 202 n.l.)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Justin Filosof (Mučedník)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err="1" smtClean="0"/>
              <a:t>Tertullianus</a:t>
            </a: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err="1" smtClean="0"/>
              <a:t>Órigenés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71743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Justin Filosof (Mučedník)</a:t>
            </a:r>
            <a:br>
              <a:rPr lang="cs-CZ" dirty="0" smtClean="0"/>
            </a:br>
            <a:r>
              <a:rPr lang="cs-CZ" sz="2200" dirty="0" smtClean="0"/>
              <a:t>(106 – 166 n.l.)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azývaný „</a:t>
            </a:r>
            <a:r>
              <a:rPr lang="cs-CZ" i="1" dirty="0" smtClean="0"/>
              <a:t>křesťanský </a:t>
            </a:r>
            <a:r>
              <a:rPr lang="cs-CZ" i="1" dirty="0" err="1" smtClean="0"/>
              <a:t>Sókratés</a:t>
            </a:r>
            <a:r>
              <a:rPr lang="cs-CZ" dirty="0" smtClean="0"/>
              <a:t>“</a:t>
            </a:r>
          </a:p>
          <a:p>
            <a:r>
              <a:rPr lang="cs-CZ" dirty="0"/>
              <a:t>j</a:t>
            </a:r>
            <a:r>
              <a:rPr lang="cs-CZ" dirty="0" smtClean="0"/>
              <a:t>ediná jistá a potřebná filosofie je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 Písmu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Jestliže Bůh je slovem („LOGOS“), jehož jsou všichni účastni, pak ti, kdo žili v souhlase s rozumem („LOGOS“), jako třeba </a:t>
            </a:r>
            <a:r>
              <a:rPr lang="cs-CZ" i="1" dirty="0" err="1" smtClean="0"/>
              <a:t>Sókratés</a:t>
            </a:r>
            <a:r>
              <a:rPr lang="cs-CZ" i="1" dirty="0" smtClean="0"/>
              <a:t> nebo </a:t>
            </a:r>
            <a:r>
              <a:rPr lang="cs-CZ" i="1" dirty="0" err="1" smtClean="0"/>
              <a:t>Hérakleitos</a:t>
            </a:r>
            <a:r>
              <a:rPr lang="cs-CZ" i="1" dirty="0" smtClean="0"/>
              <a:t>, byli vlastně křesťany, byť se sami považovali za třeba za ateisty.</a:t>
            </a:r>
            <a:r>
              <a:rPr lang="cs-CZ" dirty="0" smtClean="0"/>
              <a:t>“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88640"/>
            <a:ext cx="2476500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925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err="1" smtClean="0"/>
              <a:t>Tertullianus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(160 – 222 n.l.)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ocházel z afrického Kartága</a:t>
            </a:r>
          </a:p>
          <a:p>
            <a:r>
              <a:rPr lang="cs-CZ" dirty="0"/>
              <a:t>z</a:t>
            </a:r>
            <a:r>
              <a:rPr lang="cs-CZ" dirty="0" smtClean="0"/>
              <a:t>cela se distancoval od filosofie</a:t>
            </a:r>
          </a:p>
          <a:p>
            <a:r>
              <a:rPr lang="cs-CZ" dirty="0"/>
              <a:t>i</a:t>
            </a:r>
            <a:r>
              <a:rPr lang="cs-CZ" dirty="0" smtClean="0"/>
              <a:t>racionalismu, absurdita,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paradox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Syn boží byl ukřižován; není to hanba, protože je to hanebné</a:t>
            </a:r>
            <a:r>
              <a:rPr lang="cs-CZ" dirty="0" smtClean="0"/>
              <a:t>.“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Syn boží zemřel; je to neuvěřitelné, protože je to pošetilé. A pohřben vstal z mrtvých; je to jisté, protože je to nemožné.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„</a:t>
            </a:r>
            <a:r>
              <a:rPr lang="cs-CZ" i="1" dirty="0" smtClean="0"/>
              <a:t>CREDO QUIA ABSURDUM</a:t>
            </a:r>
            <a:r>
              <a:rPr lang="cs-CZ" dirty="0" smtClean="0"/>
              <a:t>.“ („</a:t>
            </a:r>
            <a:r>
              <a:rPr lang="cs-CZ" i="1" dirty="0" smtClean="0"/>
              <a:t>Věřím, protože je to nesmyslné – absurdní</a:t>
            </a:r>
            <a:r>
              <a:rPr lang="cs-CZ" dirty="0" smtClean="0"/>
              <a:t>.“</a:t>
            </a:r>
            <a:endParaRPr lang="cs-CZ" dirty="0"/>
          </a:p>
        </p:txBody>
      </p:sp>
      <p:pic>
        <p:nvPicPr>
          <p:cNvPr id="2052" name="Picture 4" descr="http://upload.wikimedia.org/wikipedia/commons/e/e9/Tertullia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-29166"/>
            <a:ext cx="2987824" cy="374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3399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Tertullianus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„ </a:t>
            </a:r>
            <a:r>
              <a:rPr lang="cs-CZ" i="1" dirty="0" smtClean="0"/>
              <a:t>Pohané tupí myšlenku ráje a sami uctívají elysejská pole, vtipkují o sporech mezi jednotlivými křesťanskými sektami a nevidí naivní spory vlastních filosofů, zavrhují zmrtvýchvstání a věří při tom Pythagorově nauce o převtělování, obviňují křesťany z bezbožnosti a sami jsou nejhoršími neznabohy, posmívají se Bohu křesťanů a jejich bozi potřebují ke své existenci schválení senátu …</a:t>
            </a:r>
            <a:r>
              <a:rPr lang="cs-CZ" dirty="0" smtClean="0"/>
              <a:t>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958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/>
          </a:bodyPr>
          <a:lstStyle/>
          <a:p>
            <a:pPr algn="l"/>
            <a:r>
              <a:rPr lang="cs-CZ" dirty="0" err="1"/>
              <a:t>Ó</a:t>
            </a:r>
            <a:r>
              <a:rPr lang="cs-CZ" dirty="0" err="1" smtClean="0"/>
              <a:t>rigenés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(185 – 254 n.l.)</a:t>
            </a:r>
            <a:br>
              <a:rPr lang="cs-CZ" sz="2200" dirty="0" smtClean="0"/>
            </a:br>
            <a:r>
              <a:rPr lang="cs-CZ" sz="2000" dirty="0" smtClean="0"/>
              <a:t>„</a:t>
            </a:r>
            <a:r>
              <a:rPr lang="cs-CZ" sz="2000" i="1" dirty="0" smtClean="0"/>
              <a:t> … jsou takoví, kteří se sami učinili k manželství nezpůsobilými</a:t>
            </a:r>
            <a:br>
              <a:rPr lang="cs-CZ" sz="2000" i="1" dirty="0" smtClean="0"/>
            </a:br>
            <a:r>
              <a:rPr lang="cs-CZ" sz="2000" i="1" dirty="0" smtClean="0"/>
              <a:t>pro království nebeské.</a:t>
            </a:r>
            <a:r>
              <a:rPr lang="cs-CZ" sz="2000" dirty="0" smtClean="0"/>
              <a:t>“</a:t>
            </a:r>
            <a:r>
              <a:rPr lang="cs-CZ" sz="2200" dirty="0"/>
              <a:t/>
            </a:r>
            <a:br>
              <a:rPr lang="cs-CZ" sz="2200" dirty="0"/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345235"/>
          </a:xfrm>
        </p:spPr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rvní zdůvodnil nemateriálnost Boha </a:t>
            </a:r>
            <a:r>
              <a:rPr lang="cs-CZ" dirty="0" smtClean="0">
                <a:latin typeface="Times New Roman"/>
                <a:cs typeface="Times New Roman"/>
              </a:rPr>
              <a:t>→ je </a:t>
            </a:r>
            <a:r>
              <a:rPr lang="cs-CZ" b="1" dirty="0" smtClean="0">
                <a:latin typeface="Times New Roman"/>
                <a:cs typeface="Times New Roman"/>
              </a:rPr>
              <a:t>transcendentní</a:t>
            </a:r>
          </a:p>
          <a:p>
            <a:r>
              <a:rPr lang="cs-CZ" b="1" dirty="0">
                <a:latin typeface="Times New Roman"/>
                <a:cs typeface="Times New Roman"/>
              </a:rPr>
              <a:t>n</a:t>
            </a:r>
            <a:r>
              <a:rPr lang="cs-CZ" b="1" dirty="0" smtClean="0">
                <a:latin typeface="Times New Roman"/>
                <a:cs typeface="Times New Roman"/>
              </a:rPr>
              <a:t>egativní </a:t>
            </a:r>
            <a:r>
              <a:rPr lang="cs-CZ" b="1" dirty="0" err="1" smtClean="0">
                <a:latin typeface="Times New Roman"/>
                <a:cs typeface="Times New Roman"/>
              </a:rPr>
              <a:t>theologie</a:t>
            </a:r>
            <a:r>
              <a:rPr lang="cs-CZ" b="1" dirty="0" smtClean="0">
                <a:latin typeface="Times New Roman"/>
                <a:cs typeface="Times New Roman"/>
              </a:rPr>
              <a:t> </a:t>
            </a:r>
            <a:r>
              <a:rPr lang="cs-CZ" dirty="0" smtClean="0">
                <a:latin typeface="Times New Roman"/>
                <a:cs typeface="Times New Roman"/>
              </a:rPr>
              <a:t>→ Bůh naprosto přesahuje obsah našich myšlenek a slov</a:t>
            </a:r>
            <a:endParaRPr lang="cs-CZ" dirty="0"/>
          </a:p>
        </p:txBody>
      </p:sp>
      <p:pic>
        <p:nvPicPr>
          <p:cNvPr id="3074" name="Picture 2" descr="http://upload.wikimedia.org/wikipedia/commons/2/20/Orig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20272" y="0"/>
            <a:ext cx="2284512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3256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Zpětná vazba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některá konkrétní </a:t>
            </a:r>
            <a:r>
              <a:rPr lang="cs-CZ" dirty="0" smtClean="0"/>
              <a:t>dogmata.</a:t>
            </a:r>
            <a:endParaRPr lang="cs-CZ" dirty="0" smtClean="0"/>
          </a:p>
          <a:p>
            <a:r>
              <a:rPr lang="cs-CZ" dirty="0" smtClean="0"/>
              <a:t>Vysvětlete pojem negativní </a:t>
            </a:r>
            <a:r>
              <a:rPr lang="cs-CZ" dirty="0" smtClean="0"/>
              <a:t>teologie.</a:t>
            </a:r>
            <a:endParaRPr lang="cs-CZ" dirty="0" smtClean="0"/>
          </a:p>
          <a:p>
            <a:r>
              <a:rPr lang="cs-CZ" dirty="0" smtClean="0"/>
              <a:t>Vysvětlete některé </a:t>
            </a:r>
            <a:r>
              <a:rPr lang="cs-CZ" dirty="0" err="1" smtClean="0"/>
              <a:t>Tertulliánovy</a:t>
            </a:r>
            <a:r>
              <a:rPr lang="cs-CZ" dirty="0" smtClean="0"/>
              <a:t> </a:t>
            </a:r>
            <a:r>
              <a:rPr lang="cs-CZ" dirty="0" smtClean="0"/>
              <a:t>paradoxy.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79328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použitá literatura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/>
              <a:t>Soubor:Tertullian.jpg</a:t>
            </a:r>
            <a:r>
              <a:rPr lang="cs-CZ" dirty="0"/>
              <a:t>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http://cs.wikipedia.org/wiki/Soubor:Tertullian.jpg</a:t>
            </a:r>
          </a:p>
          <a:p>
            <a:r>
              <a:rPr lang="cs-CZ" dirty="0" err="1"/>
              <a:t>Soubor:Origen.jpg</a:t>
            </a:r>
            <a:r>
              <a:rPr lang="cs-CZ" dirty="0"/>
              <a:t>. In: &lt;i&gt;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&lt;/i&gt;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2012-11-22].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cs.wikipedia.org/wiki/Soubor:Origen.jpg</a:t>
            </a:r>
            <a:endParaRPr lang="cs-CZ" dirty="0" smtClean="0"/>
          </a:p>
          <a:p>
            <a:r>
              <a:rPr lang="cs-CZ" dirty="0"/>
              <a:t>TRETERA, Ivo. &lt;i&gt;Nástin dějin evropského myšlení: od </a:t>
            </a:r>
            <a:r>
              <a:rPr lang="cs-CZ" dirty="0" err="1"/>
              <a:t>Thaléta</a:t>
            </a:r>
            <a:r>
              <a:rPr lang="cs-CZ" dirty="0"/>
              <a:t> k Rousseauovi&lt;/i&gt;. 5. vyd. Praha: Paseka, 2006, 374 s. ISBN 80-718-5819-6. </a:t>
            </a:r>
          </a:p>
          <a:p>
            <a:r>
              <a:rPr lang="cs-CZ" dirty="0"/>
              <a:t>STÖRIG, Hans Joachim. &lt;i&gt;Malé dějiny filosofie :&lt;/i&gt;. 7. </a:t>
            </a:r>
            <a:r>
              <a:rPr lang="cs-CZ" dirty="0" err="1"/>
              <a:t>přeprac</a:t>
            </a:r>
            <a:r>
              <a:rPr lang="cs-CZ" dirty="0"/>
              <a:t>. a </a:t>
            </a:r>
            <a:r>
              <a:rPr lang="cs-CZ" dirty="0" err="1"/>
              <a:t>rozšíř</a:t>
            </a:r>
            <a:r>
              <a:rPr lang="cs-CZ" dirty="0"/>
              <a:t>. vyd. Kostelní Vydří: Karmelitánské nakladatelství, 2000, 630 s. ISBN 80-719-2500-4. </a:t>
            </a:r>
          </a:p>
          <a:p>
            <a:r>
              <a:rPr lang="cs-CZ" dirty="0"/>
              <a:t>HEJDUK, Jiří. &lt;i&gt;Občanský a společenskovědní základ&lt;/i&gt;. Vyd. 1. Kralice na Hané: </a:t>
            </a:r>
            <a:r>
              <a:rPr lang="cs-CZ" dirty="0" err="1"/>
              <a:t>Computer</a:t>
            </a:r>
            <a:r>
              <a:rPr lang="cs-CZ" dirty="0"/>
              <a:t> Media, 2010-2011, 2 sv. (104, 160 s.). ISBN 978-80-7402-087-2. </a:t>
            </a:r>
          </a:p>
          <a:p>
            <a:r>
              <a:rPr lang="cs-CZ" dirty="0"/>
              <a:t>BARTONÍČKOVÁ, Klára. &lt;i&gt;Občanský a společenskovědní základ - přehled středoškolského učiva&lt;/i&gt;. Vyd. 1.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2009, 272 s. Maturity. ISBN 978-80-251-2631-8.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2261299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596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projekt</vt:lpstr>
      <vt:lpstr>Patristika</vt:lpstr>
      <vt:lpstr>ANOTACE</vt:lpstr>
      <vt:lpstr>Patristika</vt:lpstr>
      <vt:lpstr>Apologeté</vt:lpstr>
      <vt:lpstr>Justin Filosof (Mučedník) (106 – 166 n.l.)</vt:lpstr>
      <vt:lpstr>Tertullianus (160 – 222 n.l.)</vt:lpstr>
      <vt:lpstr>Tertullianus</vt:lpstr>
      <vt:lpstr>Órigenés (185 – 254 n.l.) „ … jsou takoví, kteří se sami učinili k manželství nezpůsobilými pro království nebeské.“ </vt:lpstr>
      <vt:lpstr>Zpětná vazba</vt:lpstr>
      <vt:lpstr>Zdroje a 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do křesťanské filosofie</dc:title>
  <dc:creator>ve</dc:creator>
  <cp:lastModifiedBy>Dum</cp:lastModifiedBy>
  <cp:revision>18</cp:revision>
  <dcterms:created xsi:type="dcterms:W3CDTF">2012-11-12T08:55:47Z</dcterms:created>
  <dcterms:modified xsi:type="dcterms:W3CDTF">2014-06-17T10:06:50Z</dcterms:modified>
</cp:coreProperties>
</file>