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9" r:id="rId3"/>
    <p:sldId id="260" r:id="rId4"/>
    <p:sldId id="257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62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5319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52650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564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145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186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33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1360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137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358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0492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7945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15514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10776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3162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11709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80536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0025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35263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67728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38009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802025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33096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6357622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48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91475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D1721-B04A-435A-8DBB-D52C42619A65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B64855-70AE-41D8-8AFE-2545141E8F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2972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26890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Aurelius Augustinus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78839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VY_32_INOVACE_7.SV.03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66966371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 učením středověké filosofie, konkrétně sv. Augustina. Jde spíše o výběr hlavních myšlenek, jejich stručného zhodnocení a zařazení do celkového kontextu filosofického myšlení. V některých filosofických problémů je zařazen konkrétní citát autora k dokreslení jeho názorového spektra. Obrazový materiál má jen doprovodný charakter. Prezentaci  lze využít v průběhu celé hodiny.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418804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Aurelius Augustinus </a:t>
            </a:r>
            <a:br>
              <a:rPr lang="cs-CZ" dirty="0" smtClean="0"/>
            </a:br>
            <a:r>
              <a:rPr lang="cs-CZ" sz="2200" dirty="0" smtClean="0"/>
              <a:t>(354 – 430 n.l.)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arodil se v severní Africe</a:t>
            </a:r>
          </a:p>
          <a:p>
            <a:r>
              <a:rPr lang="cs-CZ" dirty="0"/>
              <a:t>o</a:t>
            </a:r>
            <a:r>
              <a:rPr lang="cs-CZ" dirty="0" smtClean="0"/>
              <a:t>tec byl pohanského vyznání, </a:t>
            </a:r>
          </a:p>
          <a:p>
            <a:pPr marL="0" indent="0">
              <a:buNone/>
            </a:pPr>
            <a:r>
              <a:rPr lang="cs-CZ" dirty="0" smtClean="0"/>
              <a:t>    matka byla silně věřící křesťanka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(sv. Monika)</a:t>
            </a:r>
          </a:p>
          <a:p>
            <a:r>
              <a:rPr lang="cs-CZ" dirty="0"/>
              <a:t>v</a:t>
            </a:r>
            <a:r>
              <a:rPr lang="cs-CZ" dirty="0" smtClean="0"/>
              <a:t>ystřídal několik filosofických směrů (manicheismus, skepticismus, novoplatonismus)</a:t>
            </a:r>
          </a:p>
          <a:p>
            <a:r>
              <a:rPr lang="cs-CZ" dirty="0"/>
              <a:t>p</a:t>
            </a:r>
            <a:r>
              <a:rPr lang="cs-CZ" dirty="0" smtClean="0"/>
              <a:t>od vlivem sv. Ambrože se přiklonil ke křesťanství</a:t>
            </a:r>
          </a:p>
          <a:p>
            <a:r>
              <a:rPr lang="cs-CZ" dirty="0"/>
              <a:t>k</a:t>
            </a:r>
            <a:r>
              <a:rPr lang="cs-CZ" dirty="0" smtClean="0"/>
              <a:t>e konci života byl jmenován biskupem v </a:t>
            </a:r>
            <a:r>
              <a:rPr lang="cs-CZ" dirty="0" err="1" smtClean="0"/>
              <a:t>Hippo</a:t>
            </a:r>
            <a:r>
              <a:rPr lang="cs-CZ" dirty="0" smtClean="0"/>
              <a:t> </a:t>
            </a:r>
            <a:r>
              <a:rPr lang="cs-CZ" dirty="0" err="1" smtClean="0"/>
              <a:t>Regiu</a:t>
            </a:r>
            <a:endParaRPr lang="cs-CZ" dirty="0"/>
          </a:p>
        </p:txBody>
      </p:sp>
      <p:pic>
        <p:nvPicPr>
          <p:cNvPr id="1028" name="Picture 4" descr="http://upload.wikimedia.org/wikipedia/commons/1/13/Simone_Martini_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"/>
            <a:ext cx="2483768" cy="39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030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0" cy="6858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"/>
            <a:ext cx="4572000" cy="6741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324136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Aurelis</a:t>
            </a:r>
            <a:r>
              <a:rPr lang="cs-CZ" dirty="0" smtClean="0"/>
              <a:t> Augustinus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Dílo:</a:t>
            </a:r>
          </a:p>
          <a:p>
            <a:r>
              <a:rPr lang="cs-CZ" dirty="0" smtClean="0"/>
              <a:t>O Obci Boží (De </a:t>
            </a:r>
            <a:r>
              <a:rPr lang="cs-CZ" dirty="0" err="1" smtClean="0"/>
              <a:t>civitate</a:t>
            </a:r>
            <a:r>
              <a:rPr lang="cs-CZ" dirty="0" smtClean="0"/>
              <a:t> Dei)</a:t>
            </a:r>
          </a:p>
          <a:p>
            <a:r>
              <a:rPr lang="cs-CZ" dirty="0" smtClean="0"/>
              <a:t>O Trojici (De </a:t>
            </a:r>
            <a:r>
              <a:rPr lang="cs-CZ" dirty="0" err="1" smtClean="0"/>
              <a:t>Trinitate</a:t>
            </a:r>
            <a:r>
              <a:rPr lang="cs-CZ" dirty="0" smtClean="0"/>
              <a:t>) </a:t>
            </a:r>
          </a:p>
          <a:p>
            <a:r>
              <a:rPr lang="cs-CZ" dirty="0" smtClean="0"/>
              <a:t>O svobodné vůli</a:t>
            </a:r>
          </a:p>
          <a:p>
            <a:r>
              <a:rPr lang="cs-CZ" dirty="0" smtClean="0"/>
              <a:t>Vyznání (</a:t>
            </a:r>
            <a:r>
              <a:rPr lang="cs-CZ" dirty="0" err="1" smtClean="0"/>
              <a:t>Confessiones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7784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Augustinus Aurelius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Znaky díla</a:t>
            </a:r>
            <a:r>
              <a:rPr lang="cs-CZ" dirty="0" smtClean="0"/>
              <a:t>:</a:t>
            </a:r>
          </a:p>
          <a:p>
            <a:r>
              <a:rPr lang="cs-CZ" dirty="0"/>
              <a:t>j</a:t>
            </a:r>
            <a:r>
              <a:rPr lang="cs-CZ" dirty="0" smtClean="0"/>
              <a:t>eho filosofie není systematická </a:t>
            </a:r>
            <a:r>
              <a:rPr lang="cs-CZ" dirty="0" smtClean="0">
                <a:latin typeface="Times New Roman"/>
                <a:cs typeface="Times New Roman"/>
              </a:rPr>
              <a:t>→ v celek jej spojuje křesťanské ladění</a:t>
            </a:r>
          </a:p>
          <a:p>
            <a:r>
              <a:rPr lang="cs-CZ" dirty="0">
                <a:latin typeface="Times New Roman"/>
                <a:cs typeface="Times New Roman"/>
              </a:rPr>
              <a:t>r</a:t>
            </a:r>
            <a:r>
              <a:rPr lang="cs-CZ" dirty="0" smtClean="0">
                <a:latin typeface="Times New Roman"/>
                <a:cs typeface="Times New Roman"/>
              </a:rPr>
              <a:t>adikální </a:t>
            </a:r>
            <a:r>
              <a:rPr lang="cs-CZ" dirty="0" err="1" smtClean="0">
                <a:latin typeface="Times New Roman"/>
                <a:cs typeface="Times New Roman"/>
              </a:rPr>
              <a:t>theocentrismus</a:t>
            </a:r>
            <a:r>
              <a:rPr lang="cs-CZ" dirty="0" smtClean="0">
                <a:latin typeface="Times New Roman"/>
                <a:cs typeface="Times New Roman"/>
              </a:rPr>
              <a:t> 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o</a:t>
            </a:r>
            <a:r>
              <a:rPr lang="cs-CZ" dirty="0" smtClean="0">
                <a:latin typeface="Times New Roman"/>
                <a:cs typeface="Times New Roman"/>
              </a:rPr>
              <a:t>ntologie – Bůh je nejvyšší bytí.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n</a:t>
            </a:r>
            <a:r>
              <a:rPr lang="cs-CZ" dirty="0" smtClean="0">
                <a:latin typeface="Times New Roman"/>
                <a:cs typeface="Times New Roman"/>
              </a:rPr>
              <a:t>oetika – Bůh je nejvyšší pravda.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e</a:t>
            </a:r>
            <a:r>
              <a:rPr lang="cs-CZ" dirty="0" smtClean="0">
                <a:latin typeface="Times New Roman"/>
                <a:cs typeface="Times New Roman"/>
              </a:rPr>
              <a:t>tika – Bůh je nejvyšším dobrem.</a:t>
            </a:r>
          </a:p>
          <a:p>
            <a:r>
              <a:rPr lang="cs-CZ" dirty="0">
                <a:latin typeface="Times New Roman"/>
                <a:cs typeface="Times New Roman"/>
              </a:rPr>
              <a:t>k</a:t>
            </a:r>
            <a:r>
              <a:rPr lang="cs-CZ" dirty="0" smtClean="0">
                <a:latin typeface="Times New Roman"/>
                <a:cs typeface="Times New Roman"/>
              </a:rPr>
              <a:t>reacionismus → Bůh stvořil svět z ničeho (svět je od Boha a nikoli z Boha)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0356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Augustinus Aurelius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u="sng" dirty="0" smtClean="0"/>
              <a:t>Problematika času</a:t>
            </a:r>
            <a:r>
              <a:rPr lang="cs-CZ" dirty="0" smtClean="0"/>
              <a:t>:</a:t>
            </a:r>
          </a:p>
          <a:p>
            <a:r>
              <a:rPr lang="cs-CZ" dirty="0" smtClean="0"/>
              <a:t>Bůh stvořil svět nikoli v čase, ale s časem.</a:t>
            </a:r>
          </a:p>
          <a:p>
            <a:r>
              <a:rPr lang="cs-CZ" dirty="0"/>
              <a:t>č</a:t>
            </a:r>
            <a:r>
              <a:rPr lang="cs-CZ" dirty="0" smtClean="0"/>
              <a:t>as je něco, co nemá trvání mezi dvěma nic</a:t>
            </a:r>
          </a:p>
          <a:p>
            <a:r>
              <a:rPr lang="cs-CZ" dirty="0"/>
              <a:t>t</a:t>
            </a:r>
            <a:r>
              <a:rPr lang="cs-CZ" dirty="0" smtClean="0"/>
              <a:t>ři časy (minulost, současnost, budoucnost) vidím pouze ve své duši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Přítomnou s hledem k minulosti je paměť, přítomným s hledem k přítomnosti je nazírání a přítomným s hledem k budoucnosti je očekávání</a:t>
            </a:r>
            <a:r>
              <a:rPr lang="cs-CZ" dirty="0" smtClean="0"/>
              <a:t>.“</a:t>
            </a:r>
          </a:p>
          <a:p>
            <a:r>
              <a:rPr lang="cs-CZ" dirty="0"/>
              <a:t>m</a:t>
            </a:r>
            <a:r>
              <a:rPr lang="cs-CZ" dirty="0" smtClean="0"/>
              <a:t>izení času </a:t>
            </a:r>
            <a:r>
              <a:rPr lang="cs-CZ" dirty="0" smtClean="0">
                <a:latin typeface="Times New Roman"/>
                <a:cs typeface="Times New Roman"/>
              </a:rPr>
              <a:t>→ patří k bolestivému údělu člověka jako bytosti pomíjející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2118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Aurelius Augustinus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u="sng" dirty="0" err="1" smtClean="0"/>
              <a:t>Theodicea</a:t>
            </a:r>
            <a:r>
              <a:rPr lang="cs-CZ" dirty="0" smtClean="0"/>
              <a:t>:</a:t>
            </a:r>
          </a:p>
          <a:p>
            <a:r>
              <a:rPr lang="cs-CZ" dirty="0"/>
              <a:t>z</a:t>
            </a:r>
            <a:r>
              <a:rPr lang="cs-CZ" dirty="0" smtClean="0"/>
              <a:t>lo neexistuje, je to jen nedostatek dobra (zlo je porušením míry, podoby a řádu)</a:t>
            </a:r>
          </a:p>
          <a:p>
            <a:r>
              <a:rPr lang="cs-CZ" dirty="0"/>
              <a:t>s</a:t>
            </a:r>
            <a:r>
              <a:rPr lang="cs-CZ" dirty="0" smtClean="0"/>
              <a:t>vět je tím nejlepším světem, jaký si lze pomyslet</a:t>
            </a:r>
          </a:p>
          <a:p>
            <a:r>
              <a:rPr lang="cs-CZ" dirty="0"/>
              <a:t>č</a:t>
            </a:r>
            <a:r>
              <a:rPr lang="cs-CZ" dirty="0" smtClean="0"/>
              <a:t>lověk je rozumná duše mající tělo </a:t>
            </a:r>
            <a:r>
              <a:rPr lang="cs-CZ" dirty="0" smtClean="0">
                <a:latin typeface="Times New Roman"/>
                <a:cs typeface="Times New Roman"/>
              </a:rPr>
              <a:t>→ rozum je potlačen, je v závislosti na víře</a:t>
            </a:r>
          </a:p>
          <a:p>
            <a:pPr marL="0" indent="0" algn="ctr">
              <a:buNone/>
            </a:pPr>
            <a:r>
              <a:rPr lang="cs-CZ" dirty="0" smtClean="0">
                <a:latin typeface="Times New Roman"/>
                <a:cs typeface="Times New Roman"/>
              </a:rPr>
              <a:t>„</a:t>
            </a:r>
            <a:r>
              <a:rPr lang="cs-CZ" i="1" dirty="0" smtClean="0">
                <a:latin typeface="Times New Roman"/>
                <a:cs typeface="Times New Roman"/>
              </a:rPr>
              <a:t>Věříme, abychom poznávali, nepoznáváme, abychom věřili</a:t>
            </a:r>
            <a:r>
              <a:rPr lang="cs-CZ" dirty="0" smtClean="0">
                <a:latin typeface="Times New Roman"/>
                <a:cs typeface="Times New Roman"/>
              </a:rPr>
              <a:t>.“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7629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Aurelius Augustinus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Svoboda vůle a predestinace</a:t>
            </a:r>
            <a:r>
              <a:rPr lang="cs-CZ" dirty="0" smtClean="0"/>
              <a:t>:</a:t>
            </a:r>
          </a:p>
          <a:p>
            <a:r>
              <a:rPr lang="cs-CZ" dirty="0"/>
              <a:t>s</a:t>
            </a:r>
            <a:r>
              <a:rPr lang="cs-CZ" dirty="0" smtClean="0"/>
              <a:t>vobodná lidská vůle může volit mezi dobrem a zlem</a:t>
            </a:r>
          </a:p>
          <a:p>
            <a:r>
              <a:rPr lang="cs-CZ" dirty="0"/>
              <a:t>p</a:t>
            </a:r>
            <a:r>
              <a:rPr lang="cs-CZ" dirty="0" smtClean="0"/>
              <a:t>ouze Adam se narodil svobodný a bez hříchu </a:t>
            </a:r>
            <a:r>
              <a:rPr lang="cs-CZ" dirty="0" smtClean="0">
                <a:latin typeface="Times New Roman"/>
                <a:cs typeface="Times New Roman"/>
              </a:rPr>
              <a:t>→ propadl však hříchu – všichni lidé jsou tímto hříchem zatíženi = dědičný hřích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ilost Boží – vykoupení: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latin typeface="Times New Roman"/>
                <a:cs typeface="Times New Roman"/>
              </a:rPr>
              <a:t>jedna skupina lidí je predestinována ke spáse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j</a:t>
            </a:r>
            <a:r>
              <a:rPr lang="cs-CZ" dirty="0" smtClean="0">
                <a:latin typeface="Times New Roman"/>
                <a:cs typeface="Times New Roman"/>
              </a:rPr>
              <a:t>iná je predestinována k zatracení</a:t>
            </a:r>
          </a:p>
          <a:p>
            <a:pPr marL="0" indent="0">
              <a:buNone/>
            </a:pPr>
            <a:r>
              <a:rPr lang="cs-CZ" dirty="0" smtClean="0">
                <a:latin typeface="Times New Roman"/>
                <a:cs typeface="Times New Roman"/>
              </a:rPr>
              <a:t>→ spása je Boží milostí (Bůh ponechává lidem svobodu rozhodování)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7696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Aurelius Augustinus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u="sng" dirty="0" smtClean="0"/>
              <a:t>Stát a dějiny</a:t>
            </a:r>
            <a:r>
              <a:rPr lang="cs-CZ" dirty="0" smtClean="0"/>
              <a:t>:</a:t>
            </a:r>
          </a:p>
          <a:p>
            <a:r>
              <a:rPr lang="cs-CZ" dirty="0"/>
              <a:t>p</a:t>
            </a:r>
            <a:r>
              <a:rPr lang="cs-CZ" dirty="0" smtClean="0"/>
              <a:t>rvní </a:t>
            </a:r>
            <a:r>
              <a:rPr lang="cs-CZ" b="1" dirty="0" smtClean="0"/>
              <a:t>filosofie dějin </a:t>
            </a:r>
            <a:r>
              <a:rPr lang="cs-CZ" dirty="0" smtClean="0">
                <a:latin typeface="Times New Roman"/>
                <a:cs typeface="Times New Roman"/>
              </a:rPr>
              <a:t>→ celé dějiny lidstva nejsou ničím jiným, než historií neustálého boje mezi dvěma tábory: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d</a:t>
            </a:r>
            <a:r>
              <a:rPr lang="cs-CZ" dirty="0" smtClean="0">
                <a:latin typeface="Times New Roman"/>
                <a:cs typeface="Times New Roman"/>
              </a:rPr>
              <a:t>av hříšníků (Kainovo plémě bezbožníků), žijí podle těla – obec pozemská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latin typeface="Times New Roman"/>
                <a:cs typeface="Times New Roman"/>
              </a:rPr>
              <a:t>s</a:t>
            </a:r>
            <a:r>
              <a:rPr lang="cs-CZ" dirty="0" smtClean="0">
                <a:latin typeface="Times New Roman"/>
                <a:cs typeface="Times New Roman"/>
              </a:rPr>
              <a:t>polečnost svatých (Ábelovo plémě pobožných), žijí podle ducha – obec Boží</a:t>
            </a:r>
          </a:p>
          <a:p>
            <a:r>
              <a:rPr lang="cs-CZ" dirty="0">
                <a:latin typeface="Times New Roman"/>
                <a:cs typeface="Times New Roman"/>
              </a:rPr>
              <a:t>c</a:t>
            </a:r>
            <a:r>
              <a:rPr lang="cs-CZ" dirty="0" smtClean="0">
                <a:latin typeface="Times New Roman"/>
                <a:cs typeface="Times New Roman"/>
              </a:rPr>
              <a:t>elý proces probíhá podle Boží vůle a podle plánu spásy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095125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Aurelius Augustinus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Poznání</a:t>
            </a:r>
            <a:r>
              <a:rPr lang="cs-CZ" dirty="0" smtClean="0"/>
              <a:t>:</a:t>
            </a:r>
          </a:p>
          <a:p>
            <a:r>
              <a:rPr lang="cs-CZ" dirty="0"/>
              <a:t>k</a:t>
            </a:r>
            <a:r>
              <a:rPr lang="cs-CZ" dirty="0" smtClean="0"/>
              <a:t>aždé rozumové poznání je poznání Boha</a:t>
            </a:r>
          </a:p>
          <a:p>
            <a:r>
              <a:rPr lang="cs-CZ" dirty="0" smtClean="0"/>
              <a:t>cílem je hledání pravdy </a:t>
            </a:r>
            <a:r>
              <a:rPr lang="cs-CZ" dirty="0" smtClean="0">
                <a:latin typeface="Times New Roman"/>
                <a:cs typeface="Times New Roman"/>
              </a:rPr>
              <a:t>→ začínáme sebepoznáním („</a:t>
            </a:r>
            <a:r>
              <a:rPr lang="cs-CZ" i="1" dirty="0" smtClean="0">
                <a:latin typeface="Times New Roman"/>
                <a:cs typeface="Times New Roman"/>
              </a:rPr>
              <a:t>Pochybuji, tedy Jsem</a:t>
            </a:r>
            <a:r>
              <a:rPr lang="cs-CZ" dirty="0" smtClean="0">
                <a:latin typeface="Times New Roman"/>
                <a:cs typeface="Times New Roman"/>
              </a:rPr>
              <a:t>.“)</a:t>
            </a:r>
          </a:p>
          <a:p>
            <a:r>
              <a:rPr lang="cs-CZ" dirty="0">
                <a:latin typeface="Times New Roman"/>
                <a:cs typeface="Times New Roman"/>
              </a:rPr>
              <a:t>m</a:t>
            </a:r>
            <a:r>
              <a:rPr lang="cs-CZ" dirty="0" smtClean="0">
                <a:latin typeface="Times New Roman"/>
                <a:cs typeface="Times New Roman"/>
              </a:rPr>
              <a:t>yšlení se musí obrátit do nitra člověka, v nitru dlí pravda </a:t>
            </a:r>
          </a:p>
          <a:p>
            <a:r>
              <a:rPr lang="cs-CZ" dirty="0">
                <a:latin typeface="Times New Roman"/>
                <a:cs typeface="Times New Roman"/>
              </a:rPr>
              <a:t>B</a:t>
            </a:r>
            <a:r>
              <a:rPr lang="cs-CZ" dirty="0" smtClean="0">
                <a:latin typeface="Times New Roman"/>
                <a:cs typeface="Times New Roman"/>
              </a:rPr>
              <a:t>oha nemůžeme poznat a uchopit</a:t>
            </a:r>
          </a:p>
          <a:p>
            <a:r>
              <a:rPr lang="cs-CZ" dirty="0">
                <a:latin typeface="Times New Roman"/>
                <a:cs typeface="Times New Roman"/>
              </a:rPr>
              <a:t>z</a:t>
            </a:r>
            <a:r>
              <a:rPr lang="cs-CZ" dirty="0" smtClean="0">
                <a:latin typeface="Times New Roman"/>
                <a:cs typeface="Times New Roman"/>
              </a:rPr>
              <a:t>kušeností poznáváme reálné věci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678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Dav hříšníků zobrazuje Augustinus jako Babylón, společnost svatých jako Jeruzalém. Zkuste </a:t>
            </a:r>
            <a:r>
              <a:rPr lang="cs-CZ" dirty="0" smtClean="0"/>
              <a:t>vysvětlit, </a:t>
            </a:r>
            <a:r>
              <a:rPr lang="cs-CZ" dirty="0" smtClean="0"/>
              <a:t>proč používá tuto </a:t>
            </a:r>
            <a:r>
              <a:rPr lang="cs-CZ" dirty="0" smtClean="0"/>
              <a:t>alegorii.</a:t>
            </a:r>
            <a:endParaRPr lang="cs-CZ" dirty="0" smtClean="0"/>
          </a:p>
          <a:p>
            <a:r>
              <a:rPr lang="cs-CZ" dirty="0" smtClean="0"/>
              <a:t>Myšlení se podle Augustina má obrátit do nitra člověka. Na počátky které vědy zde můžeme poukázat?</a:t>
            </a:r>
          </a:p>
          <a:p>
            <a:r>
              <a:rPr lang="cs-CZ" dirty="0" smtClean="0"/>
              <a:t>Člověk musí podle své přirozenosti hřešit a propadá tak smrti. Existuje zde možnost svobodné volby člověka?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9270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Soubor:Simone</a:t>
            </a:r>
            <a:r>
              <a:rPr lang="cs-CZ" dirty="0"/>
              <a:t> Martini 003.jpg.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http://cs.wikipedia.org/wiki/Soubor:Simone_Martini_003.jpg </a:t>
            </a:r>
          </a:p>
          <a:p>
            <a:r>
              <a:rPr lang="cs-CZ" dirty="0" err="1"/>
              <a:t>Soubor:TolleLege.jpg</a:t>
            </a:r>
            <a:r>
              <a:rPr lang="cs-CZ" dirty="0"/>
              <a:t>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http://cs.wikipedia.org/wiki/Soubor:TolleLege.jpg </a:t>
            </a:r>
          </a:p>
          <a:p>
            <a:r>
              <a:rPr lang="cs-CZ" dirty="0" err="1"/>
              <a:t>Soubor:AugustineBaptism.jpg</a:t>
            </a:r>
            <a:r>
              <a:rPr lang="cs-CZ" dirty="0"/>
              <a:t>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http://cs.wikipedia.org/wiki/Soubor:AugustineBaptism.jpg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04920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775392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780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projekt</vt:lpstr>
      <vt:lpstr>Aurelius Augustinus</vt:lpstr>
      <vt:lpstr>ANOTACE</vt:lpstr>
      <vt:lpstr>Aurelius Augustinus  (354 – 430 n.l.)</vt:lpstr>
      <vt:lpstr>Snímek 4</vt:lpstr>
      <vt:lpstr>Aurelis Augustinus</vt:lpstr>
      <vt:lpstr>Augustinus Aurelius</vt:lpstr>
      <vt:lpstr>Augustinus Aurelius</vt:lpstr>
      <vt:lpstr>Aurelius Augustinus</vt:lpstr>
      <vt:lpstr>Aurelius Augustinus</vt:lpstr>
      <vt:lpstr>Aurelius Augustinus</vt:lpstr>
      <vt:lpstr>Aurelius Augustinus</vt:lpstr>
      <vt:lpstr>Zpětná vazba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Augustin Aurelius</dc:title>
  <dc:creator>ve</dc:creator>
  <cp:lastModifiedBy>Dum</cp:lastModifiedBy>
  <cp:revision>16</cp:revision>
  <dcterms:created xsi:type="dcterms:W3CDTF">2012-11-15T16:22:03Z</dcterms:created>
  <dcterms:modified xsi:type="dcterms:W3CDTF">2014-06-17T11:33:33Z</dcterms:modified>
</cp:coreProperties>
</file>