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66" r:id="rId4"/>
    <p:sldId id="256" r:id="rId5"/>
    <p:sldId id="257" r:id="rId6"/>
    <p:sldId id="259" r:id="rId7"/>
    <p:sldId id="260" r:id="rId8"/>
    <p:sldId id="262" r:id="rId9"/>
    <p:sldId id="263" r:id="rId10"/>
    <p:sldId id="264" r:id="rId11"/>
    <p:sldId id="258" r:id="rId12"/>
    <p:sldId id="267" r:id="rId13"/>
    <p:sldId id="268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9EF98-F746-4D90-84F3-8C24F55E2423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1EBB0-29E9-44AA-BD11-2A211BE96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872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9EF98-F746-4D90-84F3-8C24F55E2423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1EBB0-29E9-44AA-BD11-2A211BE96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578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9EF98-F746-4D90-84F3-8C24F55E2423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1EBB0-29E9-44AA-BD11-2A211BE96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458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9EF98-F746-4D90-84F3-8C24F55E2423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1EBB0-29E9-44AA-BD11-2A211BE96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402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9EF98-F746-4D90-84F3-8C24F55E2423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1EBB0-29E9-44AA-BD11-2A211BE96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317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9EF98-F746-4D90-84F3-8C24F55E2423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1EBB0-29E9-44AA-BD11-2A211BE96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9760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9EF98-F746-4D90-84F3-8C24F55E2423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1EBB0-29E9-44AA-BD11-2A211BE96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830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9EF98-F746-4D90-84F3-8C24F55E2423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1EBB0-29E9-44AA-BD11-2A211BE96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380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9EF98-F746-4D90-84F3-8C24F55E2423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1EBB0-29E9-44AA-BD11-2A211BE96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923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9EF98-F746-4D90-84F3-8C24F55E2423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1EBB0-29E9-44AA-BD11-2A211BE96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25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9EF98-F746-4D90-84F3-8C24F55E2423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1EBB0-29E9-44AA-BD11-2A211BE96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114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5306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1751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9132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56338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5966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709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7538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2335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6048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5299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3286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7490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34043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8937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9EF98-F746-4D90-84F3-8C24F55E2423}" type="datetimeFigureOut">
              <a:rPr lang="cs-CZ" smtClean="0"/>
              <a:pPr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A1EBB0-29E9-44AA-BD11-2A211BE96B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58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1669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enis_Areopagite.jpg" TargetMode="External"/><Relationship Id="rId2" Type="http://schemas.openxmlformats.org/officeDocument/2006/relationships/hyperlink" Target="http://cs.wikipedia.org/wiki/Soubor:Boethius.jpeg" TargetMode="Externa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enis_Areopagite.jpg" TargetMode="External"/><Relationship Id="rId2" Type="http://schemas.openxmlformats.org/officeDocument/2006/relationships/hyperlink" Target="http://cs.wikipedia.org/wiki/Soubor:Boethius.jpe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Scholastika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74420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VY_32_INOVACE_7.SV.04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7201862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 a společenskovědní</a:t>
                      </a:r>
                      <a:r>
                        <a:rPr lang="cs-CZ" sz="1200" baseline="0" dirty="0" smtClean="0"/>
                        <a:t> základ 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 problematikou filosofie scholastiky, a to před jejím vyvrcholením v díle sv. Tomáše Akvinského. Stručně seznamuje s díly nejvýznamnějších předchůdců tomismu. Materiál se využije v libovolné části hodiny. Pomůcky: interaktivní </a:t>
            </a:r>
            <a:r>
              <a:rPr lang="cs-CZ" sz="1100" smtClean="0">
                <a:solidFill>
                  <a:prstClr val="black"/>
                </a:solidFill>
              </a:rPr>
              <a:t>tabule, </a:t>
            </a:r>
            <a:r>
              <a:rPr lang="cs-CZ" sz="1100" dirty="0" smtClean="0">
                <a:solidFill>
                  <a:prstClr val="black"/>
                </a:solidFill>
              </a:rPr>
              <a:t>učebnice.</a:t>
            </a:r>
          </a:p>
        </p:txBody>
      </p:sp>
    </p:spTree>
    <p:extLst>
      <p:ext uri="{BB962C8B-B14F-4D97-AF65-F5344CB8AC3E}">
        <p14:creationId xmlns:p14="http://schemas.microsoft.com/office/powerpoint/2010/main" val="326592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Scholastika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166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Scholastika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/>
              <a:t>scholastika = školní nauka</a:t>
            </a:r>
          </a:p>
          <a:p>
            <a:r>
              <a:rPr lang="cs-CZ" dirty="0"/>
              <a:t>m</a:t>
            </a:r>
            <a:r>
              <a:rPr lang="cs-CZ" dirty="0" smtClean="0"/>
              <a:t>ěla rozumově odůvodnit a objasnit to, co pro víru již bylo nezvratnou pravdou</a:t>
            </a:r>
          </a:p>
          <a:p>
            <a:r>
              <a:rPr lang="cs-CZ" dirty="0"/>
              <a:t>c</a:t>
            </a:r>
            <a:r>
              <a:rPr lang="cs-CZ" dirty="0" smtClean="0"/>
              <a:t>ílem bylo uspořádat a učinit srozumitelným celý systém dogmat</a:t>
            </a:r>
          </a:p>
          <a:p>
            <a:r>
              <a:rPr lang="cs-CZ" dirty="0"/>
              <a:t>n</a:t>
            </a:r>
            <a:r>
              <a:rPr lang="cs-CZ" dirty="0" smtClean="0"/>
              <a:t>eměla hledat pravdu (ta již byla zjevena pravdou spásy)</a:t>
            </a:r>
          </a:p>
          <a:p>
            <a:r>
              <a:rPr lang="cs-CZ" dirty="0"/>
              <a:t>h</a:t>
            </a:r>
            <a:r>
              <a:rPr lang="cs-CZ" dirty="0" smtClean="0"/>
              <a:t>lavní otázkou byl </a:t>
            </a:r>
            <a:r>
              <a:rPr lang="cs-CZ" u="sng" dirty="0" smtClean="0"/>
              <a:t>vztah víry a rozumu</a:t>
            </a:r>
          </a:p>
          <a:p>
            <a:r>
              <a:rPr lang="cs-CZ" dirty="0"/>
              <a:t>f</a:t>
            </a:r>
            <a:r>
              <a:rPr lang="cs-CZ" dirty="0" smtClean="0"/>
              <a:t>ilosofie byla služkou teologie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5461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>Předchůdci scholastiky</a:t>
            </a:r>
            <a:br>
              <a:rPr lang="cs-CZ" sz="3100" dirty="0" smtClean="0"/>
            </a:br>
            <a:r>
              <a:rPr lang="cs-CZ" b="1" dirty="0" err="1" smtClean="0"/>
              <a:t>Bo</a:t>
            </a:r>
            <a:r>
              <a:rPr lang="cs-CZ" b="1" dirty="0" err="1" smtClean="0">
                <a:latin typeface="Times New Roman"/>
                <a:cs typeface="Times New Roman"/>
              </a:rPr>
              <a:t>ëthius</a:t>
            </a:r>
            <a:r>
              <a:rPr lang="cs-CZ" b="1" dirty="0" smtClean="0">
                <a:latin typeface="Times New Roman"/>
                <a:cs typeface="Times New Roman"/>
              </a:rPr>
              <a:t> </a:t>
            </a:r>
            <a:r>
              <a:rPr lang="cs-CZ" dirty="0" smtClean="0">
                <a:latin typeface="Times New Roman"/>
                <a:cs typeface="Times New Roman"/>
              </a:rPr>
              <a:t/>
            </a:r>
            <a:br>
              <a:rPr lang="cs-CZ" dirty="0" smtClean="0">
                <a:latin typeface="Times New Roman"/>
                <a:cs typeface="Times New Roman"/>
              </a:rPr>
            </a:br>
            <a:r>
              <a:rPr lang="cs-CZ" sz="2200" dirty="0" smtClean="0">
                <a:latin typeface="Times New Roman"/>
                <a:cs typeface="Times New Roman"/>
              </a:rPr>
              <a:t>(480 – 524 n.l.)</a:t>
            </a:r>
            <a:r>
              <a:rPr lang="cs-CZ" sz="2200" dirty="0" smtClean="0"/>
              <a:t/>
            </a:r>
            <a:br>
              <a:rPr lang="cs-CZ" sz="2200" dirty="0" smtClean="0"/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„</a:t>
            </a:r>
            <a:r>
              <a:rPr lang="cs-CZ" i="1" dirty="0" smtClean="0"/>
              <a:t>poslední Říman a první scholastik</a:t>
            </a:r>
            <a:r>
              <a:rPr lang="cs-CZ" dirty="0" smtClean="0"/>
              <a:t>“</a:t>
            </a:r>
          </a:p>
          <a:p>
            <a:r>
              <a:rPr lang="cs-CZ" dirty="0"/>
              <a:t>n</a:t>
            </a:r>
            <a:r>
              <a:rPr lang="cs-CZ" dirty="0" smtClean="0"/>
              <a:t>a dvoře ostrogótského krále </a:t>
            </a:r>
            <a:r>
              <a:rPr lang="cs-CZ" dirty="0" err="1" smtClean="0"/>
              <a:t>Theodoricha</a:t>
            </a:r>
            <a:r>
              <a:rPr lang="cs-CZ" dirty="0" smtClean="0"/>
              <a:t> Velikého</a:t>
            </a:r>
          </a:p>
          <a:p>
            <a:r>
              <a:rPr lang="cs-CZ" dirty="0"/>
              <a:t>o</a:t>
            </a:r>
            <a:r>
              <a:rPr lang="cs-CZ" dirty="0" smtClean="0"/>
              <a:t>bviněn z velezrady, uvězněn a popraven</a:t>
            </a:r>
          </a:p>
          <a:p>
            <a:r>
              <a:rPr lang="cs-CZ" dirty="0"/>
              <a:t>d</a:t>
            </a:r>
            <a:r>
              <a:rPr lang="cs-CZ" dirty="0" smtClean="0"/>
              <a:t>ílo: </a:t>
            </a:r>
            <a:r>
              <a:rPr lang="cs-CZ" u="sng" dirty="0" smtClean="0"/>
              <a:t>Filosofie utěšitelka</a:t>
            </a:r>
          </a:p>
          <a:p>
            <a:r>
              <a:rPr lang="cs-CZ" dirty="0"/>
              <a:t>d</a:t>
            </a:r>
            <a:r>
              <a:rPr lang="cs-CZ" dirty="0" smtClean="0"/>
              <a:t>ialog mezi autorem a ženou, která zosobňuje Filosofii</a:t>
            </a:r>
          </a:p>
          <a:p>
            <a:r>
              <a:rPr lang="cs-CZ" dirty="0"/>
              <a:t>h</a:t>
            </a:r>
            <a:r>
              <a:rPr lang="cs-CZ" dirty="0" smtClean="0"/>
              <a:t>lavní </a:t>
            </a:r>
            <a:r>
              <a:rPr lang="cs-CZ" dirty="0" err="1" smtClean="0"/>
              <a:t>Bo</a:t>
            </a:r>
            <a:r>
              <a:rPr lang="cs-CZ" dirty="0" err="1" smtClean="0">
                <a:latin typeface="Times New Roman"/>
                <a:cs typeface="Times New Roman"/>
              </a:rPr>
              <a:t>ëthiova</a:t>
            </a:r>
            <a:r>
              <a:rPr lang="cs-CZ" dirty="0" smtClean="0">
                <a:latin typeface="Times New Roman"/>
                <a:cs typeface="Times New Roman"/>
              </a:rPr>
              <a:t> zásluha → seznamoval středověk s antickou filosofií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4815"/>
            <a:ext cx="2195736" cy="2602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2383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Dionysios</a:t>
            </a:r>
            <a:r>
              <a:rPr lang="cs-CZ" b="1" dirty="0" smtClean="0"/>
              <a:t> </a:t>
            </a:r>
            <a:r>
              <a:rPr lang="cs-CZ" b="1" dirty="0" err="1" smtClean="0"/>
              <a:t>Areopagita</a:t>
            </a:r>
            <a:r>
              <a:rPr lang="cs-CZ" b="1" dirty="0" smtClean="0"/>
              <a:t> (</a:t>
            </a:r>
            <a:r>
              <a:rPr lang="cs-CZ" b="1" dirty="0" err="1" smtClean="0"/>
              <a:t>Pseudodyonysios</a:t>
            </a:r>
            <a:r>
              <a:rPr lang="cs-CZ" b="1" dirty="0" smtClean="0"/>
              <a:t>)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áhadná postava</a:t>
            </a:r>
          </a:p>
          <a:p>
            <a:r>
              <a:rPr lang="cs-CZ" dirty="0"/>
              <a:t>ž</a:t>
            </a:r>
            <a:r>
              <a:rPr lang="cs-CZ" dirty="0" smtClean="0"/>
              <a:t>il snad na konci 5. či na počátku 6. století</a:t>
            </a:r>
          </a:p>
          <a:p>
            <a:r>
              <a:rPr lang="cs-CZ" dirty="0" smtClean="0"/>
              <a:t>pravděpodobně východní křesťanský novoplatonik</a:t>
            </a:r>
          </a:p>
          <a:p>
            <a:r>
              <a:rPr lang="cs-CZ" dirty="0"/>
              <a:t>p</a:t>
            </a:r>
            <a:r>
              <a:rPr lang="cs-CZ" dirty="0" smtClean="0"/>
              <a:t>ředstavitel středověké mystiky</a:t>
            </a:r>
          </a:p>
          <a:p>
            <a:r>
              <a:rPr lang="cs-CZ" dirty="0" smtClean="0"/>
              <a:t>Bůh je zásadně neidentifikovatelný </a:t>
            </a:r>
            <a:r>
              <a:rPr lang="cs-CZ" dirty="0" smtClean="0">
                <a:latin typeface="Times New Roman"/>
                <a:cs typeface="Times New Roman"/>
              </a:rPr>
              <a:t>→ negativní teologie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1037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416" y="571500"/>
            <a:ext cx="47148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5928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Alcuin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200" dirty="0" smtClean="0"/>
              <a:t>(730 – 804)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působil na dvoře Karla Velikého</a:t>
            </a:r>
          </a:p>
          <a:p>
            <a:r>
              <a:rPr lang="cs-CZ" dirty="0"/>
              <a:t>z</a:t>
            </a:r>
            <a:r>
              <a:rPr lang="cs-CZ" dirty="0" smtClean="0"/>
              <a:t>akladatel a organizátor středověkého školství (klášterní škola v </a:t>
            </a:r>
            <a:r>
              <a:rPr lang="cs-CZ" dirty="0" err="1" smtClean="0"/>
              <a:t>Tours</a:t>
            </a:r>
            <a:r>
              <a:rPr lang="cs-CZ" dirty="0" smtClean="0"/>
              <a:t>)</a:t>
            </a:r>
          </a:p>
          <a:p>
            <a:r>
              <a:rPr lang="cs-CZ" dirty="0"/>
              <a:t>s</a:t>
            </a:r>
            <a:r>
              <a:rPr lang="cs-CZ" dirty="0" smtClean="0"/>
              <a:t>epsal první středověké příručky z </a:t>
            </a:r>
            <a:r>
              <a:rPr lang="cs-CZ" dirty="0" err="1" smtClean="0"/>
              <a:t>theologie</a:t>
            </a:r>
            <a:r>
              <a:rPr lang="cs-CZ" dirty="0" smtClean="0"/>
              <a:t> a psychologie</a:t>
            </a:r>
          </a:p>
          <a:p>
            <a:r>
              <a:rPr lang="cs-CZ" dirty="0"/>
              <a:t>p</a:t>
            </a:r>
            <a:r>
              <a:rPr lang="cs-CZ" dirty="0" smtClean="0"/>
              <a:t>sal traktáty z logiky a estetiky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955"/>
            <a:ext cx="2987289" cy="3054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34897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Johannes </a:t>
            </a:r>
            <a:r>
              <a:rPr lang="cs-CZ" dirty="0" err="1" smtClean="0"/>
              <a:t>Scotus</a:t>
            </a:r>
            <a:r>
              <a:rPr lang="cs-CZ" dirty="0" smtClean="0"/>
              <a:t> </a:t>
            </a:r>
            <a:r>
              <a:rPr lang="cs-CZ" dirty="0" err="1" smtClean="0"/>
              <a:t>Eriugena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(810 – 877)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</a:t>
            </a:r>
            <a:r>
              <a:rPr lang="cs-CZ" dirty="0" smtClean="0"/>
              <a:t>arodil se v Irsku (keltsky </a:t>
            </a:r>
            <a:r>
              <a:rPr lang="cs-CZ" dirty="0" err="1" smtClean="0"/>
              <a:t>Erin</a:t>
            </a:r>
            <a:r>
              <a:rPr lang="cs-CZ" dirty="0" smtClean="0"/>
              <a:t>)</a:t>
            </a:r>
          </a:p>
          <a:p>
            <a:r>
              <a:rPr lang="cs-CZ" dirty="0"/>
              <a:t>p</a:t>
            </a:r>
            <a:r>
              <a:rPr lang="cs-CZ" dirty="0" smtClean="0"/>
              <a:t>ůsobil na západofranckém královském dvoře</a:t>
            </a:r>
          </a:p>
          <a:p>
            <a:r>
              <a:rPr lang="cs-CZ" dirty="0"/>
              <a:t>ř</a:t>
            </a:r>
            <a:r>
              <a:rPr lang="cs-CZ" dirty="0" smtClean="0"/>
              <a:t>ada překladů do latiny 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Nikdo nevejde do nebe než skrz filosofii</a:t>
            </a:r>
            <a:r>
              <a:rPr lang="cs-CZ" dirty="0" smtClean="0"/>
              <a:t>.“</a:t>
            </a:r>
          </a:p>
          <a:p>
            <a:r>
              <a:rPr lang="cs-CZ" dirty="0"/>
              <a:t>p</a:t>
            </a:r>
            <a:r>
              <a:rPr lang="cs-CZ" dirty="0" smtClean="0"/>
              <a:t>ravá filosofie je pravým náboženstvím a pravé náboženství je pravou filosofií</a:t>
            </a:r>
          </a:p>
          <a:p>
            <a:r>
              <a:rPr lang="cs-CZ" dirty="0"/>
              <a:t>a</a:t>
            </a:r>
            <a:r>
              <a:rPr lang="cs-CZ" dirty="0" smtClean="0"/>
              <a:t>utorita přirozeného rozumu (x ovšem společným pramenem přirozeného i pravého rozumu je moudrost boží)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290" y="-1"/>
            <a:ext cx="1835696" cy="2127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9682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Vyjmenujte a krátce vysvětlete základní významové rozdíly mezi patristikou a scholastikou.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7164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err="1"/>
              <a:t>Soubor:Boethius.jpeg</a:t>
            </a:r>
            <a:r>
              <a:rPr lang="cs-CZ" dirty="0"/>
              <a:t>. In: &lt;i&gt;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2012-11-22].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cs.wikipedia.org/wiki/Soubor:Boethius.jpeg</a:t>
            </a:r>
            <a:endParaRPr lang="cs-CZ" dirty="0" smtClean="0"/>
          </a:p>
          <a:p>
            <a:r>
              <a:rPr lang="cs-CZ" dirty="0" err="1"/>
              <a:t>Soubor:Denis</a:t>
            </a:r>
            <a:r>
              <a:rPr lang="cs-CZ" dirty="0"/>
              <a:t> Areopagite.jpg.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2012-11-22].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cs.wikipedia.org/wiki/Soubor:Denis_Areopagite.jpg</a:t>
            </a:r>
            <a:endParaRPr lang="cs-CZ" dirty="0" smtClean="0"/>
          </a:p>
          <a:p>
            <a:r>
              <a:rPr lang="cs-CZ" dirty="0" err="1"/>
              <a:t>Soubor:Raban-Maur</a:t>
            </a:r>
            <a:r>
              <a:rPr lang="cs-CZ" dirty="0"/>
              <a:t> </a:t>
            </a:r>
            <a:r>
              <a:rPr lang="cs-CZ" dirty="0" err="1"/>
              <a:t>Alcuin</a:t>
            </a:r>
            <a:r>
              <a:rPr lang="cs-CZ" dirty="0"/>
              <a:t> Otgar.jpg.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2012-11-22]. Dostupné z: http://cs.wikipedia.org/wiki/Soubor:Raban-Maur_Alcuin_Otgar.jpg </a:t>
            </a:r>
            <a:endParaRPr lang="cs-CZ" dirty="0" smtClean="0"/>
          </a:p>
          <a:p>
            <a:r>
              <a:rPr lang="cs-CZ" dirty="0" err="1"/>
              <a:t>Soubor:Johannes-Scotus-Erigena.jpg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2012-11-22]. Dostupné z: http://cs.wikipedia.org/wiki/Soubor:Johannes-Scotus-Erigena.jpg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70978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TRETERA, Ivo. &lt;i&gt;Nástin dějin evropského myšlení: od </a:t>
            </a:r>
            <a:r>
              <a:rPr lang="cs-CZ" dirty="0" err="1"/>
              <a:t>Thaléta</a:t>
            </a:r>
            <a:r>
              <a:rPr lang="cs-CZ" dirty="0"/>
              <a:t> k Rousseauovi&lt;/i&gt;. 5. vyd. Praha: Paseka, 2006, 374 s. ISBN 80-718-5819-6. </a:t>
            </a:r>
          </a:p>
          <a:p>
            <a:r>
              <a:rPr lang="cs-CZ" dirty="0"/>
              <a:t>STÖRIG, Hans Joachim. &lt;i&gt;Malé dějiny filosofie :&lt;/i&gt;. 7. </a:t>
            </a:r>
            <a:r>
              <a:rPr lang="cs-CZ" dirty="0" err="1"/>
              <a:t>přeprac</a:t>
            </a:r>
            <a:r>
              <a:rPr lang="cs-CZ" dirty="0"/>
              <a:t>. a </a:t>
            </a:r>
            <a:r>
              <a:rPr lang="cs-CZ" dirty="0" err="1"/>
              <a:t>rozšíř</a:t>
            </a:r>
            <a:r>
              <a:rPr lang="cs-CZ" dirty="0"/>
              <a:t>. vyd. Kostelní Vydří: Karmelitánské nakladatelství, 2000, 630 s. ISBN 80-719-2500-4. </a:t>
            </a:r>
          </a:p>
          <a:p>
            <a:r>
              <a:rPr lang="cs-CZ" dirty="0"/>
              <a:t>HEJDUK, Jiří. &lt;i&gt;Občanský a společenskovědní základ&lt;/i&gt;. Vyd. 1. Kralice na Hané: </a:t>
            </a:r>
            <a:r>
              <a:rPr lang="cs-CZ" dirty="0" err="1"/>
              <a:t>Computer</a:t>
            </a:r>
            <a:r>
              <a:rPr lang="cs-CZ" dirty="0"/>
              <a:t> Media, 2010-2011, 2 sv. (104, 160 s.). ISBN 978-80-7402-087-2. </a:t>
            </a:r>
          </a:p>
          <a:p>
            <a:r>
              <a:rPr lang="cs-CZ" dirty="0"/>
              <a:t>BARTONÍČKOVÁ, Klára. &lt;i&gt;Občanský a společenskovědní základ - přehled středoškolského učiva&lt;/i&gt;. Vyd. 1.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2009, 272 s. Maturity. ISBN 978-80-251-2631-8.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1014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použitá literatura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http://cs.wikipedia.org/wiki/Soubor:Boethius.jpeg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http://cs.wikipedia.org/wiki/Soubor:Denis_Areopagite.jpg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8900865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556</Words>
  <Application>Microsoft Office PowerPoint</Application>
  <PresentationFormat>Předvádění na obrazovce (4:3)</PresentationFormat>
  <Paragraphs>75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projekt</vt:lpstr>
      <vt:lpstr>Scholastika</vt:lpstr>
      <vt:lpstr>ANOTACE</vt:lpstr>
      <vt:lpstr>Scholastika</vt:lpstr>
      <vt:lpstr>Scholastika</vt:lpstr>
      <vt:lpstr>Předchůdci scholastiky Boëthius  (480 – 524 n.l.) </vt:lpstr>
      <vt:lpstr>Dionysios Areopagita (Pseudodyonysios) </vt:lpstr>
      <vt:lpstr>Prezentace aplikace PowerPoint</vt:lpstr>
      <vt:lpstr>Alcuin (730 – 804)</vt:lpstr>
      <vt:lpstr>Johannes Scotus Eriugena (810 – 877)</vt:lpstr>
      <vt:lpstr>Zpětná vazba</vt:lpstr>
      <vt:lpstr>Zdroje a použitá literatura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Scholastika</dc:title>
  <dc:creator>ve</dc:creator>
  <cp:lastModifiedBy>ve</cp:lastModifiedBy>
  <cp:revision>8</cp:revision>
  <dcterms:created xsi:type="dcterms:W3CDTF">2012-11-15T16:23:11Z</dcterms:created>
  <dcterms:modified xsi:type="dcterms:W3CDTF">2014-04-15T14:33:06Z</dcterms:modified>
</cp:coreProperties>
</file>