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68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6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836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699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201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540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232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106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63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119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712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48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6087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26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2168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337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05378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5886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3559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5444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8628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2569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1635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947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5639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989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9618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30809-C827-4FC6-B50F-1EC9540C7871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691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0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belard_and_Heloise.jpeg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Spor o univerzálie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43561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VY_32_INOVACE_7.SV.05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540985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 problematikou sporu o univerzálie, uvádí základní představitele tehdejších dvou filosofických směrů, tj. nominalismu a realismu. Obrazový materiál slouží k dokreslení profilů jednotlivých autorů.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28904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1166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741368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„</a:t>
            </a:r>
            <a:r>
              <a:rPr lang="cs-CZ" i="1" dirty="0" smtClean="0"/>
              <a:t>Zatímco si pod hradbami opatství děti hrály na mlýnek, naši mniši se oddávali jiné hře, neméně marné, ale bavil jsem se s nimi … Byla to hra slov, která vyhovovala hrubým i jemným duchům, vyvolávala k životu filosofické školy a vzrušovala veškeré křesťanstvo. Utvořili jsme dvě strany: jedna tvrdila, že než vznikla jablka, existovalo Jablko; že než byli dřevění ptáci-terče, byl Dřevěný pták-terč, že před tím, než byli chlípní a poživační mniši, byli Mnich, Chlípnost a Poživačnost; že před tím, než byly na tomto světě nohy a zadky, sídlil od věčnosti v lůně božím Kopanec do zadku. Druhá strana odpovídala, že naopak jablko dalo člověku pojem jablka, dřevěný pták pojem dřevěného ptáka, mnichové pojem mnicha, poživačnosti a chlípnosti, a že kopanec do zadku existoval teprve potom, když byl náležitě dána a přijat. Hráči se rozpalovali a docházelo ke rvačkám</a:t>
            </a:r>
            <a:r>
              <a:rPr lang="cs-CZ" dirty="0" smtClean="0"/>
              <a:t>.“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(Anatol France – Vzpoura andělů)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99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 o univerzálie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u="sng" dirty="0"/>
              <a:t>u</a:t>
            </a:r>
            <a:r>
              <a:rPr lang="cs-CZ" b="1" u="sng" dirty="0" smtClean="0"/>
              <a:t>niverzálie = obecné pojmy</a:t>
            </a:r>
          </a:p>
          <a:p>
            <a:r>
              <a:rPr lang="cs-CZ" dirty="0"/>
              <a:t>p</a:t>
            </a:r>
            <a:r>
              <a:rPr lang="cs-CZ" dirty="0" smtClean="0"/>
              <a:t>oměr všeobecniny a jednotliviny, ideje a jevu, pojmu a věci</a:t>
            </a:r>
          </a:p>
          <a:p>
            <a:r>
              <a:rPr lang="cs-CZ" dirty="0"/>
              <a:t>s</a:t>
            </a:r>
            <a:r>
              <a:rPr lang="cs-CZ" dirty="0" smtClean="0"/>
              <a:t>por mezi </a:t>
            </a:r>
            <a:r>
              <a:rPr lang="cs-CZ" b="1" dirty="0" smtClean="0"/>
              <a:t>realisty</a:t>
            </a:r>
            <a:r>
              <a:rPr lang="cs-CZ" dirty="0" smtClean="0"/>
              <a:t> (univerzálie jsou skutečné) a </a:t>
            </a:r>
            <a:r>
              <a:rPr lang="cs-CZ" b="1" dirty="0" smtClean="0"/>
              <a:t>nominalisty</a:t>
            </a:r>
            <a:r>
              <a:rPr lang="cs-CZ" dirty="0" smtClean="0"/>
              <a:t> (univerzálie jsou jen jména)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onceptualismus = kompromisní stanovisko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891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Realisté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„</a:t>
            </a:r>
            <a:r>
              <a:rPr lang="cs-CZ" i="1" dirty="0" smtClean="0"/>
              <a:t>Universalia </a:t>
            </a:r>
            <a:r>
              <a:rPr lang="cs-CZ" i="1" dirty="0" err="1" smtClean="0"/>
              <a:t>sunt</a:t>
            </a:r>
            <a:r>
              <a:rPr lang="cs-CZ" i="1" dirty="0" smtClean="0"/>
              <a:t> </a:t>
            </a:r>
            <a:r>
              <a:rPr lang="cs-CZ" i="1" dirty="0" err="1" smtClean="0"/>
              <a:t>realia</a:t>
            </a:r>
            <a:r>
              <a:rPr lang="cs-CZ" dirty="0" smtClean="0"/>
              <a:t>.“</a:t>
            </a:r>
            <a:br>
              <a:rPr lang="cs-CZ" dirty="0" smtClean="0"/>
            </a:br>
            <a:r>
              <a:rPr lang="cs-CZ" dirty="0" smtClean="0"/>
              <a:t>(„</a:t>
            </a:r>
            <a:r>
              <a:rPr lang="cs-CZ" i="1" dirty="0" smtClean="0"/>
              <a:t>Obecné pojmy jsou skutečné.</a:t>
            </a:r>
            <a:r>
              <a:rPr lang="cs-CZ" dirty="0" smtClean="0"/>
              <a:t>“)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, krajní realisté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„</a:t>
            </a:r>
            <a:r>
              <a:rPr lang="cs-CZ" i="1" dirty="0" smtClean="0">
                <a:cs typeface="Times New Roman"/>
              </a:rPr>
              <a:t>Universalia </a:t>
            </a:r>
            <a:r>
              <a:rPr lang="cs-CZ" i="1" dirty="0" err="1" smtClean="0">
                <a:cs typeface="Times New Roman"/>
              </a:rPr>
              <a:t>sunt</a:t>
            </a:r>
            <a:r>
              <a:rPr lang="cs-CZ" i="1" dirty="0" smtClean="0">
                <a:cs typeface="Times New Roman"/>
              </a:rPr>
              <a:t> ante res</a:t>
            </a:r>
            <a:r>
              <a:rPr lang="cs-CZ" dirty="0" smtClean="0">
                <a:cs typeface="Times New Roman"/>
              </a:rPr>
              <a:t>.“ („</a:t>
            </a:r>
            <a:r>
              <a:rPr lang="cs-CZ" i="1" dirty="0" smtClean="0">
                <a:cs typeface="Times New Roman"/>
              </a:rPr>
              <a:t>Obecné pojmy jsou před věcmi</a:t>
            </a:r>
            <a:r>
              <a:rPr lang="cs-CZ" dirty="0" smtClean="0">
                <a:cs typeface="Times New Roman"/>
              </a:rPr>
              <a:t>.“)</a:t>
            </a:r>
          </a:p>
          <a:p>
            <a:r>
              <a:rPr lang="cs-CZ" dirty="0">
                <a:cs typeface="Times New Roman"/>
              </a:rPr>
              <a:t>b</a:t>
            </a:r>
            <a:r>
              <a:rPr lang="cs-CZ" dirty="0" smtClean="0">
                <a:cs typeface="Times New Roman"/>
              </a:rPr>
              <a:t>, umírnění realisté → „</a:t>
            </a:r>
            <a:r>
              <a:rPr lang="cs-CZ" i="1" dirty="0" smtClean="0">
                <a:cs typeface="Times New Roman"/>
              </a:rPr>
              <a:t>Universalia </a:t>
            </a:r>
            <a:r>
              <a:rPr lang="cs-CZ" i="1" dirty="0" err="1" smtClean="0">
                <a:cs typeface="Times New Roman"/>
              </a:rPr>
              <a:t>sunt</a:t>
            </a:r>
            <a:r>
              <a:rPr lang="cs-CZ" i="1" dirty="0" smtClean="0">
                <a:cs typeface="Times New Roman"/>
              </a:rPr>
              <a:t> in </a:t>
            </a:r>
            <a:r>
              <a:rPr lang="cs-CZ" i="1" dirty="0" err="1" smtClean="0">
                <a:cs typeface="Times New Roman"/>
              </a:rPr>
              <a:t>rebus</a:t>
            </a:r>
            <a:r>
              <a:rPr lang="cs-CZ" dirty="0" smtClean="0">
                <a:cs typeface="Times New Roman"/>
              </a:rPr>
              <a:t>.“ („</a:t>
            </a:r>
            <a:r>
              <a:rPr lang="cs-CZ" i="1" dirty="0" smtClean="0">
                <a:cs typeface="Times New Roman"/>
              </a:rPr>
              <a:t>Obecné pojmy jsou ve věcech</a:t>
            </a:r>
            <a:r>
              <a:rPr lang="cs-CZ" dirty="0" smtClean="0">
                <a:cs typeface="Times New Roman"/>
              </a:rPr>
              <a:t>.“)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637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376264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dirty="0" smtClean="0"/>
              <a:t>Nominalisté</a:t>
            </a:r>
            <a:br>
              <a:rPr lang="cs-CZ" dirty="0" smtClean="0"/>
            </a:br>
            <a:r>
              <a:rPr lang="cs-CZ" dirty="0"/>
              <a:t>„</a:t>
            </a:r>
            <a:r>
              <a:rPr lang="cs-CZ" i="1" dirty="0"/>
              <a:t>Universalia </a:t>
            </a:r>
            <a:r>
              <a:rPr lang="cs-CZ" i="1" dirty="0" err="1"/>
              <a:t>sunt</a:t>
            </a:r>
            <a:r>
              <a:rPr lang="cs-CZ" i="1" dirty="0"/>
              <a:t> post res</a:t>
            </a:r>
            <a:r>
              <a:rPr lang="cs-CZ" dirty="0"/>
              <a:t>.“               </a:t>
            </a:r>
            <a:br>
              <a:rPr lang="cs-CZ" dirty="0"/>
            </a:br>
            <a:r>
              <a:rPr lang="cs-CZ" dirty="0"/>
              <a:t>  („</a:t>
            </a:r>
            <a:r>
              <a:rPr lang="cs-CZ" i="1" dirty="0"/>
              <a:t>Obecné pojmy jsou jména</a:t>
            </a:r>
            <a:r>
              <a:rPr lang="cs-CZ" dirty="0"/>
              <a:t>.“)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becné pojmy jsou po věcech</a:t>
            </a:r>
          </a:p>
          <a:p>
            <a:r>
              <a:rPr lang="cs-CZ" dirty="0"/>
              <a:t>u</a:t>
            </a:r>
            <a:r>
              <a:rPr lang="cs-CZ" dirty="0" smtClean="0"/>
              <a:t>niverzáliím nepřísluší jakákoli reálná existence, je to jen pojmenování</a:t>
            </a:r>
          </a:p>
          <a:p>
            <a:r>
              <a:rPr lang="cs-CZ" dirty="0"/>
              <a:t>r</a:t>
            </a:r>
            <a:r>
              <a:rPr lang="cs-CZ" dirty="0" smtClean="0"/>
              <a:t>eálně existují pouze jednotlivé věci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173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Roscelinus</a:t>
            </a:r>
            <a:r>
              <a:rPr lang="cs-CZ" b="1" dirty="0" smtClean="0"/>
              <a:t> (</a:t>
            </a:r>
            <a:r>
              <a:rPr lang="cs-CZ" b="1" dirty="0" err="1" smtClean="0"/>
              <a:t>Roscelin</a:t>
            </a:r>
            <a:r>
              <a:rPr lang="cs-CZ" b="1" dirty="0" smtClean="0"/>
              <a:t> z </a:t>
            </a:r>
            <a:r>
              <a:rPr lang="cs-CZ" b="1" dirty="0" err="1" smtClean="0"/>
              <a:t>Compi</a:t>
            </a:r>
            <a:r>
              <a:rPr lang="cs-CZ" b="1" dirty="0" err="1" smtClean="0">
                <a:latin typeface="Times New Roman"/>
                <a:cs typeface="Times New Roman"/>
              </a:rPr>
              <a:t>è</a:t>
            </a:r>
            <a:r>
              <a:rPr lang="cs-CZ" b="1" dirty="0" err="1" smtClean="0"/>
              <a:t>gne</a:t>
            </a:r>
            <a:r>
              <a:rPr lang="cs-CZ" b="1" dirty="0" smtClean="0"/>
              <a:t>)</a:t>
            </a:r>
            <a:br>
              <a:rPr lang="cs-CZ" b="1" dirty="0" smtClean="0"/>
            </a:br>
            <a:r>
              <a:rPr lang="cs-CZ" sz="2200" dirty="0" smtClean="0"/>
              <a:t>(1050 – 1125)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rvní představitel </a:t>
            </a:r>
            <a:r>
              <a:rPr lang="cs-CZ" u="sng" dirty="0" smtClean="0"/>
              <a:t>nominalismu</a:t>
            </a:r>
          </a:p>
          <a:p>
            <a:r>
              <a:rPr lang="cs-CZ" dirty="0"/>
              <a:t>u</a:t>
            </a:r>
            <a:r>
              <a:rPr lang="cs-CZ" dirty="0" smtClean="0"/>
              <a:t>čitel Pierra </a:t>
            </a:r>
            <a:r>
              <a:rPr lang="cs-CZ" dirty="0" err="1" smtClean="0"/>
              <a:t>Abélarda</a:t>
            </a: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niverzálie jsou pouhým zvukem, vanutím hlasu</a:t>
            </a:r>
          </a:p>
          <a:p>
            <a:r>
              <a:rPr lang="cs-CZ" dirty="0"/>
              <a:t>n</a:t>
            </a:r>
            <a:r>
              <a:rPr lang="cs-CZ" dirty="0" smtClean="0"/>
              <a:t>eexistuje žádná barva mimo jednotlivé barvy, žádná moudrost mimo jednotlivé moudré duše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13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Anselm z Canterbury</a:t>
            </a:r>
            <a:br>
              <a:rPr lang="cs-CZ" b="1" dirty="0" smtClean="0"/>
            </a:br>
            <a:r>
              <a:rPr lang="cs-CZ" sz="2200" dirty="0" smtClean="0"/>
              <a:t>(1033 – 1109)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nazýván „</a:t>
            </a:r>
            <a:r>
              <a:rPr lang="cs-CZ" i="1" dirty="0" smtClean="0"/>
              <a:t>otcem scholastiky</a:t>
            </a:r>
            <a:r>
              <a:rPr lang="cs-CZ" dirty="0" smtClean="0"/>
              <a:t>“</a:t>
            </a:r>
          </a:p>
          <a:p>
            <a:r>
              <a:rPr lang="cs-CZ" dirty="0"/>
              <a:t>z</a:t>
            </a:r>
            <a:r>
              <a:rPr lang="cs-CZ" dirty="0" smtClean="0"/>
              <a:t>ákladní teze – „</a:t>
            </a:r>
            <a:r>
              <a:rPr lang="cs-CZ" i="1" dirty="0" smtClean="0"/>
              <a:t>Věřím, abych rozuměl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Existuje nepochybně něco, nad co nic většího nelze myslit, a to jak v rozumu, tak i ve skutečnosti. A to je Bůh sám</a:t>
            </a:r>
            <a:r>
              <a:rPr lang="cs-CZ" dirty="0" smtClean="0"/>
              <a:t>.“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b="1" u="sng" dirty="0" smtClean="0">
                <a:cs typeface="Times New Roman"/>
              </a:rPr>
              <a:t>ontologický důkaz boží existence</a:t>
            </a:r>
            <a:endParaRPr lang="cs-CZ" b="1" u="sng" dirty="0" smtClean="0"/>
          </a:p>
        </p:txBody>
      </p:sp>
      <p:pic>
        <p:nvPicPr>
          <p:cNvPr id="3074" name="Picture 2" descr="http://upload.wikimedia.org/wikipedia/commons/5/59/Anselm_of_Canterbu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17335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5973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err="1" smtClean="0"/>
              <a:t>Pierre</a:t>
            </a:r>
            <a:r>
              <a:rPr lang="cs-CZ" b="1" dirty="0" smtClean="0"/>
              <a:t> </a:t>
            </a:r>
            <a:r>
              <a:rPr lang="cs-CZ" b="1" dirty="0" err="1" smtClean="0"/>
              <a:t>Ab</a:t>
            </a:r>
            <a:r>
              <a:rPr lang="cs-CZ" b="1" dirty="0" err="1" smtClean="0">
                <a:latin typeface="Times New Roman"/>
                <a:cs typeface="Times New Roman"/>
              </a:rPr>
              <a:t>è</a:t>
            </a:r>
            <a:r>
              <a:rPr lang="cs-CZ" b="1" dirty="0" err="1" smtClean="0"/>
              <a:t>lard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(1079 – 1142)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vztah s dívkou </a:t>
            </a:r>
            <a:r>
              <a:rPr lang="cs-CZ" dirty="0" err="1" smtClean="0"/>
              <a:t>Heloise</a:t>
            </a:r>
            <a:r>
              <a:rPr lang="cs-CZ" dirty="0" smtClean="0"/>
              <a:t>  („</a:t>
            </a:r>
            <a:r>
              <a:rPr lang="cs-CZ" i="1" dirty="0" err="1" smtClean="0"/>
              <a:t>Ab</a:t>
            </a:r>
            <a:r>
              <a:rPr lang="cs-CZ" i="1" dirty="0" err="1" smtClean="0">
                <a:cs typeface="Times New Roman"/>
              </a:rPr>
              <a:t>èlard</a:t>
            </a:r>
            <a:r>
              <a:rPr lang="cs-CZ" i="1" dirty="0" smtClean="0">
                <a:cs typeface="Times New Roman"/>
              </a:rPr>
              <a:t> a </a:t>
            </a:r>
            <a:r>
              <a:rPr lang="cs-CZ" i="1" dirty="0" err="1" smtClean="0">
                <a:cs typeface="Times New Roman"/>
              </a:rPr>
              <a:t>Heloise</a:t>
            </a:r>
            <a:r>
              <a:rPr lang="cs-CZ" i="1" dirty="0" smtClean="0">
                <a:cs typeface="Times New Roman"/>
              </a:rPr>
              <a:t>. Dopisy lásky a utrpení</a:t>
            </a:r>
            <a:r>
              <a:rPr lang="cs-CZ" dirty="0" smtClean="0">
                <a:cs typeface="Times New Roman"/>
              </a:rPr>
              <a:t>“</a:t>
            </a:r>
            <a:r>
              <a:rPr lang="cs-CZ" dirty="0" smtClean="0">
                <a:latin typeface="Times New Roman"/>
                <a:cs typeface="Times New Roman"/>
              </a:rPr>
              <a:t>, Vyšehrad 2003)</a:t>
            </a:r>
          </a:p>
          <a:p>
            <a:r>
              <a:rPr lang="cs-CZ" dirty="0" smtClean="0">
                <a:cs typeface="Times New Roman"/>
              </a:rPr>
              <a:t>„</a:t>
            </a:r>
            <a:r>
              <a:rPr lang="cs-CZ" i="1" dirty="0" smtClean="0">
                <a:cs typeface="Times New Roman"/>
              </a:rPr>
              <a:t>Poznávám abych věřil</a:t>
            </a:r>
            <a:r>
              <a:rPr lang="cs-CZ" dirty="0" smtClean="0">
                <a:cs typeface="Times New Roman"/>
              </a:rPr>
              <a:t>.“</a:t>
            </a:r>
          </a:p>
          <a:p>
            <a:r>
              <a:rPr lang="cs-CZ" dirty="0"/>
              <a:t>p</a:t>
            </a:r>
            <a:r>
              <a:rPr lang="cs-CZ" dirty="0" smtClean="0"/>
              <a:t>ředstavitel tzv. zatímního řešení: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niverzálie jsou ve věcech pro Boha, tj. před věcmi (jako předobrazy)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ro člověka jsou univerzálie po věcech (pojmy vychází z věcí)</a:t>
            </a:r>
          </a:p>
        </p:txBody>
      </p:sp>
      <p:pic>
        <p:nvPicPr>
          <p:cNvPr id="2050" name="Picture 2" descr="http://upload.wikimedia.org/wikipedia/commons/8/82/Abelard_and_Heloise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0"/>
            <a:ext cx="2555776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377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Bernard z </a:t>
            </a:r>
            <a:r>
              <a:rPr lang="cs-CZ" dirty="0" err="1" smtClean="0"/>
              <a:t>Clairvaux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(1091 – 1153)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zakladatel cisterciáckého řádu</a:t>
            </a:r>
          </a:p>
          <a:p>
            <a:r>
              <a:rPr lang="cs-CZ" dirty="0"/>
              <a:t>v</a:t>
            </a:r>
            <a:r>
              <a:rPr lang="cs-CZ" dirty="0" smtClean="0"/>
              <a:t>ýrazný realista, odpůrce </a:t>
            </a:r>
            <a:r>
              <a:rPr lang="cs-CZ" dirty="0" err="1" smtClean="0"/>
              <a:t>Ab</a:t>
            </a:r>
            <a:r>
              <a:rPr lang="cs-CZ" dirty="0" err="1" smtClean="0">
                <a:latin typeface="Times New Roman"/>
                <a:cs typeface="Times New Roman"/>
              </a:rPr>
              <a:t>èlarda</a:t>
            </a:r>
            <a:endParaRPr lang="cs-CZ" dirty="0" smtClean="0">
              <a:latin typeface="Times New Roman"/>
              <a:cs typeface="Times New Roman"/>
            </a:endParaRPr>
          </a:p>
          <a:p>
            <a:r>
              <a:rPr lang="cs-CZ" dirty="0" smtClean="0">
                <a:cs typeface="Times New Roman"/>
              </a:rPr>
              <a:t>„</a:t>
            </a:r>
            <a:r>
              <a:rPr lang="cs-CZ" i="1" dirty="0" smtClean="0">
                <a:cs typeface="Times New Roman"/>
              </a:rPr>
              <a:t>Zkoumat je – toť opovážlivost, věřit mu – toť zbožnost</a:t>
            </a:r>
            <a:r>
              <a:rPr lang="cs-CZ" dirty="0" smtClean="0">
                <a:cs typeface="Times New Roman"/>
              </a:rPr>
              <a:t>.“ → „</a:t>
            </a:r>
            <a:r>
              <a:rPr lang="cs-CZ" i="1" dirty="0" smtClean="0">
                <a:cs typeface="Times New Roman"/>
              </a:rPr>
              <a:t>ARGUMENTUM BACULINUM</a:t>
            </a:r>
            <a:r>
              <a:rPr lang="cs-CZ" dirty="0" smtClean="0">
                <a:cs typeface="Times New Roman"/>
              </a:rPr>
              <a:t>“ (důkaz holí) → „</a:t>
            </a:r>
            <a:r>
              <a:rPr lang="cs-CZ" i="1" dirty="0" smtClean="0">
                <a:cs typeface="Times New Roman"/>
              </a:rPr>
              <a:t>Když lidé začnou myslet, je třeba je mlátit klackem</a:t>
            </a:r>
            <a:r>
              <a:rPr lang="cs-CZ" dirty="0" smtClean="0">
                <a:cs typeface="Times New Roman"/>
              </a:rPr>
              <a:t>.“</a:t>
            </a:r>
            <a:endParaRPr lang="cs-CZ" dirty="0"/>
          </a:p>
        </p:txBody>
      </p:sp>
      <p:pic>
        <p:nvPicPr>
          <p:cNvPr id="1026" name="Picture 2" descr="http://upload.wikimedia.org/wikipedia/commons/c/c8/Bernhard_von_Clairvaux_%28Initiale-B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6672"/>
            <a:ext cx="19812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80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William </a:t>
            </a:r>
            <a:r>
              <a:rPr lang="cs-CZ" b="1" dirty="0" err="1" smtClean="0"/>
              <a:t>Occam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200" dirty="0" smtClean="0"/>
              <a:t>(1285 – 1348)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ejvýznamnější představitel nominalismu</a:t>
            </a:r>
          </a:p>
          <a:p>
            <a:r>
              <a:rPr lang="cs-CZ" dirty="0"/>
              <a:t>t</a:t>
            </a:r>
            <a:r>
              <a:rPr lang="cs-CZ" dirty="0" smtClean="0"/>
              <a:t>zv. „stará cesta“ – veškerá dosavadní scholastika; „nová cesta“ – nominalismus (</a:t>
            </a:r>
            <a:r>
              <a:rPr lang="cs-CZ" dirty="0" err="1" smtClean="0"/>
              <a:t>occamismus</a:t>
            </a:r>
            <a:r>
              <a:rPr lang="cs-CZ" dirty="0" smtClean="0"/>
              <a:t>)</a:t>
            </a:r>
          </a:p>
          <a:p>
            <a:r>
              <a:rPr lang="cs-CZ" u="sng" dirty="0"/>
              <a:t>p</a:t>
            </a:r>
            <a:r>
              <a:rPr lang="cs-CZ" u="sng" dirty="0" smtClean="0"/>
              <a:t>ojem je jen znakem</a:t>
            </a:r>
            <a:r>
              <a:rPr lang="cs-CZ" dirty="0" smtClean="0"/>
              <a:t>, </a:t>
            </a:r>
            <a:r>
              <a:rPr lang="cs-CZ" u="sng" dirty="0" smtClean="0"/>
              <a:t>či symbolem </a:t>
            </a:r>
            <a:r>
              <a:rPr lang="cs-CZ" dirty="0" smtClean="0"/>
              <a:t>pro označování určitého souboru mnoha jednotlivin</a:t>
            </a:r>
          </a:p>
          <a:p>
            <a:r>
              <a:rPr lang="cs-CZ" dirty="0"/>
              <a:t>p</a:t>
            </a:r>
            <a:r>
              <a:rPr lang="cs-CZ" dirty="0" smtClean="0"/>
              <a:t>ojem </a:t>
            </a:r>
            <a:r>
              <a:rPr lang="cs-CZ" b="1" dirty="0" smtClean="0"/>
              <a:t>intence</a:t>
            </a:r>
            <a:r>
              <a:rPr lang="cs-CZ" dirty="0" smtClean="0"/>
              <a:t> </a:t>
            </a:r>
            <a:r>
              <a:rPr lang="cs-CZ" dirty="0" smtClean="0">
                <a:latin typeface="+mj-lt"/>
                <a:cs typeface="Times New Roman"/>
              </a:rPr>
              <a:t>→ vyjadřuje zaměřenost mysli k nějakému předmětu</a:t>
            </a:r>
          </a:p>
          <a:p>
            <a:r>
              <a:rPr lang="cs-CZ" b="1" dirty="0" err="1" smtClean="0">
                <a:cs typeface="Times New Roman"/>
              </a:rPr>
              <a:t>Occamova</a:t>
            </a:r>
            <a:r>
              <a:rPr lang="cs-CZ" b="1" dirty="0" smtClean="0">
                <a:cs typeface="Times New Roman"/>
              </a:rPr>
              <a:t> břitva </a:t>
            </a:r>
            <a:r>
              <a:rPr lang="cs-CZ" dirty="0" smtClean="0">
                <a:latin typeface="Times New Roman"/>
                <a:cs typeface="Times New Roman"/>
              </a:rPr>
              <a:t>→ „</a:t>
            </a:r>
            <a:r>
              <a:rPr lang="cs-CZ" i="1" dirty="0" smtClean="0">
                <a:cs typeface="Times New Roman"/>
              </a:rPr>
              <a:t>Jsoucna nesmějí být rozmnožována, aniž by to bylo nutné</a:t>
            </a:r>
            <a:r>
              <a:rPr lang="cs-CZ" dirty="0" smtClean="0">
                <a:cs typeface="Times New Roman"/>
              </a:rPr>
              <a:t>.“ (princip logické úspornosti </a:t>
            </a:r>
            <a:r>
              <a:rPr lang="cs-CZ" dirty="0" smtClean="0">
                <a:latin typeface="Times New Roman"/>
                <a:cs typeface="Times New Roman"/>
              </a:rPr>
              <a:t>→ „</a:t>
            </a:r>
            <a:r>
              <a:rPr lang="cs-CZ" i="1" dirty="0" smtClean="0"/>
              <a:t>Pokud </a:t>
            </a:r>
            <a:r>
              <a:rPr lang="cs-CZ" i="1" dirty="0"/>
              <a:t>pro nějaký jev existuje vícero vysvětlení, je lépe upřednostňovat to nejméně </a:t>
            </a:r>
            <a:r>
              <a:rPr lang="cs-CZ" i="1" dirty="0" smtClean="0"/>
              <a:t>komplikované“.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266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Vysvětlete v několika bodech základní rozdíly mezi nominalisty a realisty.</a:t>
            </a:r>
          </a:p>
          <a:p>
            <a:r>
              <a:rPr lang="cs-CZ" dirty="0" smtClean="0"/>
              <a:t>Byl problém, který řešil spor o univerzálie již reflektován v předcházejících dějinách filosofie? Pokud ano, </a:t>
            </a:r>
            <a:r>
              <a:rPr lang="cs-CZ" smtClean="0"/>
              <a:t>tak jak?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0678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err="1"/>
              <a:t>Soubor:Anselm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Canterbury.jpg. In: &lt;i&gt;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2012-11-23]. Dostupné z: http://cs.wikipedia.org/wiki/Soubor:Anselm_of_Canterbury.jpg</a:t>
            </a:r>
          </a:p>
          <a:p>
            <a:r>
              <a:rPr lang="cs-CZ" dirty="0" err="1"/>
              <a:t>Soubor:Abelard</a:t>
            </a:r>
            <a:r>
              <a:rPr lang="cs-CZ" dirty="0"/>
              <a:t> and Heloise.jpeg.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2012-11-23].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cs.wikipedia.org/wiki/Soubor:Abelard_and_Heloise.jpeg</a:t>
            </a:r>
            <a:endParaRPr lang="cs-CZ" dirty="0" smtClean="0"/>
          </a:p>
          <a:p>
            <a:r>
              <a:rPr lang="cs-CZ" dirty="0" err="1"/>
              <a:t>Soubor:Bernhard</a:t>
            </a:r>
            <a:r>
              <a:rPr lang="cs-CZ" dirty="0"/>
              <a:t> von </a:t>
            </a:r>
            <a:r>
              <a:rPr lang="cs-CZ" dirty="0" err="1"/>
              <a:t>Clairvaux</a:t>
            </a:r>
            <a:r>
              <a:rPr lang="cs-CZ" dirty="0"/>
              <a:t> (</a:t>
            </a:r>
            <a:r>
              <a:rPr lang="cs-CZ" dirty="0" err="1"/>
              <a:t>Initiale</a:t>
            </a:r>
            <a:r>
              <a:rPr lang="cs-CZ" dirty="0"/>
              <a:t>-B).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2012-11-23]. Dostupné z: http://cs.wikipedia.org/wiki/Soubor:Bernhard_von_Clairvaux_(Initiale-B).jpg  </a:t>
            </a:r>
            <a:endParaRPr lang="cs-CZ" dirty="0" smtClean="0"/>
          </a:p>
          <a:p>
            <a:r>
              <a:rPr lang="cs-CZ" dirty="0"/>
              <a:t>TRETERA, Ivo. &lt;i&gt;Nástin dějin evropského myšlení: od </a:t>
            </a:r>
            <a:r>
              <a:rPr lang="cs-CZ" dirty="0" err="1"/>
              <a:t>Thaléta</a:t>
            </a:r>
            <a:r>
              <a:rPr lang="cs-CZ" dirty="0"/>
              <a:t> k Rousseauovi&lt;/i&gt;. 5. vyd. Praha: Paseka, 2006, 374 s. ISBN 80-718-5819-6. </a:t>
            </a:r>
          </a:p>
          <a:p>
            <a:r>
              <a:rPr lang="cs-CZ" dirty="0"/>
              <a:t>STÖRIG, Hans Joachim. &lt;i&gt;Malé dějiny filosofie :&lt;/i&gt;. 7. </a:t>
            </a:r>
            <a:r>
              <a:rPr lang="cs-CZ" dirty="0" err="1"/>
              <a:t>přeprac</a:t>
            </a:r>
            <a:r>
              <a:rPr lang="cs-CZ" dirty="0"/>
              <a:t>. a </a:t>
            </a:r>
            <a:r>
              <a:rPr lang="cs-CZ" dirty="0" err="1"/>
              <a:t>rozšíř</a:t>
            </a:r>
            <a:r>
              <a:rPr lang="cs-CZ" dirty="0"/>
              <a:t>. vyd. Kostelní Vydří: Karmelitánské nakladatelství, 2000, 630 s. ISBN 80-719-2500-4. </a:t>
            </a:r>
          </a:p>
          <a:p>
            <a:r>
              <a:rPr lang="cs-CZ" dirty="0"/>
              <a:t>HEJDUK, Jiří. &lt;i&gt;Občanský a společenskovědní základ&lt;/i&gt;. Vyd. 1. Kralice na Hané: </a:t>
            </a:r>
            <a:r>
              <a:rPr lang="cs-CZ" dirty="0" err="1"/>
              <a:t>Computer</a:t>
            </a:r>
            <a:r>
              <a:rPr lang="cs-CZ" dirty="0"/>
              <a:t> Media, 2010-2011, 2 sv. (104, 160 s.). ISBN 978-80-7402-087-2. </a:t>
            </a:r>
          </a:p>
          <a:p>
            <a:r>
              <a:rPr lang="cs-CZ" dirty="0"/>
              <a:t>BARTONÍČKOVÁ, Klára. &lt;i&gt;Občanský a společenskovědní základ - přehled středoškolského učiva&lt;/i&gt;. Vyd. 1.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2009, 272 s. Maturity. ISBN 978-80-251-2631-8.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14953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861</Words>
  <Application>Microsoft Office PowerPoint</Application>
  <PresentationFormat>Předvádění na obrazovce (4:3)</PresentationFormat>
  <Paragraphs>85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projekt</vt:lpstr>
      <vt:lpstr>Spor o univerzálie</vt:lpstr>
      <vt:lpstr>ANOTACE</vt:lpstr>
      <vt:lpstr>Prezentace aplikace PowerPoint</vt:lpstr>
      <vt:lpstr>Spor o univerzálie</vt:lpstr>
      <vt:lpstr>Realisté „Universalia sunt realia.“ („Obecné pojmy jsou skutečné.“)</vt:lpstr>
      <vt:lpstr>Nominalisté „Universalia sunt post res.“                  („Obecné pojmy jsou jména.“) </vt:lpstr>
      <vt:lpstr>Roscelinus (Roscelin z Compiègne) (1050 – 1125)</vt:lpstr>
      <vt:lpstr>Anselm z Canterbury (1033 – 1109)</vt:lpstr>
      <vt:lpstr>Pierre Abèlard (1079 – 1142)</vt:lpstr>
      <vt:lpstr>Bernard z Clairvaux (1091 – 1153)</vt:lpstr>
      <vt:lpstr>William Occam (1285 – 1348)</vt:lpstr>
      <vt:lpstr>Zpětná vazba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 o univerzálie</dc:title>
  <dc:creator>ve</dc:creator>
  <cp:lastModifiedBy>ve</cp:lastModifiedBy>
  <cp:revision>17</cp:revision>
  <dcterms:created xsi:type="dcterms:W3CDTF">2012-11-14T12:57:28Z</dcterms:created>
  <dcterms:modified xsi:type="dcterms:W3CDTF">2014-04-15T14:33:31Z</dcterms:modified>
</cp:coreProperties>
</file>