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5" r:id="rId4"/>
    <p:sldId id="257" r:id="rId5"/>
    <p:sldId id="259" r:id="rId6"/>
    <p:sldId id="266" r:id="rId7"/>
    <p:sldId id="267" r:id="rId8"/>
    <p:sldId id="268" r:id="rId9"/>
    <p:sldId id="269" r:id="rId10"/>
    <p:sldId id="272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4750" autoAdjust="0"/>
  </p:normalViewPr>
  <p:slideViewPr>
    <p:cSldViewPr>
      <p:cViewPr varScale="1">
        <p:scale>
          <a:sx n="95" d="100"/>
          <a:sy n="95" d="100"/>
        </p:scale>
        <p:origin x="-90" y="-1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836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5699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5201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1540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6232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7106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363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7119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712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5948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66087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73703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15668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02987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77175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9088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6180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97723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725848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672134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612814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018050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395911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55590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726429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30809-C827-4FC6-B50F-1EC9540C7871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B394B-9A13-4898-AF07-369522224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691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7296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Tomáš Akvinský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4274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502004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VY_32_INOVACE_7.SV.06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19817920"/>
              </p:ext>
            </p:extLst>
          </p:nvPr>
        </p:nvGraphicFramePr>
        <p:xfrm>
          <a:off x="1000100" y="2996952"/>
          <a:ext cx="7429552" cy="101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14401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 do</a:t>
                      </a:r>
                      <a:r>
                        <a:rPr lang="cs-CZ" sz="1200" baseline="0" dirty="0" smtClean="0"/>
                        <a:t>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509120"/>
            <a:ext cx="7429552" cy="11344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 dílem Tomáše Akvinského. Zařazuje jej do historického kontextu doby, stručně hodnotí jeho přínos pro formování scholastické filosofie.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xmlns="" val="254945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Tomáš Akvinský </a:t>
            </a:r>
            <a:br>
              <a:rPr lang="cs-CZ" dirty="0" smtClean="0"/>
            </a:br>
            <a:r>
              <a:rPr lang="cs-CZ" sz="2200" dirty="0" smtClean="0"/>
              <a:t>(1225 – 1274)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Život:</a:t>
            </a:r>
          </a:p>
          <a:p>
            <a:r>
              <a:rPr lang="cs-CZ" dirty="0"/>
              <a:t>a</a:t>
            </a:r>
            <a:r>
              <a:rPr lang="cs-CZ" dirty="0" smtClean="0"/>
              <a:t>ristokratický původ</a:t>
            </a:r>
          </a:p>
          <a:p>
            <a:r>
              <a:rPr lang="cs-CZ" dirty="0"/>
              <a:t>s</a:t>
            </a:r>
            <a:r>
              <a:rPr lang="cs-CZ" dirty="0" smtClean="0"/>
              <a:t>tudoval v benediktinském klášteře</a:t>
            </a:r>
          </a:p>
          <a:p>
            <a:pPr marL="0" indent="0">
              <a:buNone/>
            </a:pPr>
            <a:r>
              <a:rPr lang="cs-CZ" dirty="0" smtClean="0"/>
              <a:t>    v Monte </a:t>
            </a:r>
            <a:r>
              <a:rPr lang="cs-CZ" dirty="0" err="1" smtClean="0"/>
              <a:t>Cassinu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stoupil do dominikánského řádu</a:t>
            </a:r>
          </a:p>
          <a:p>
            <a:r>
              <a:rPr lang="cs-CZ" dirty="0"/>
              <a:t>s</a:t>
            </a:r>
            <a:r>
              <a:rPr lang="cs-CZ" dirty="0" smtClean="0"/>
              <a:t>tal se učitelem církve</a:t>
            </a:r>
          </a:p>
          <a:p>
            <a:r>
              <a:rPr lang="cs-CZ" dirty="0"/>
              <a:t>p</a:t>
            </a:r>
            <a:r>
              <a:rPr lang="cs-CZ" dirty="0" smtClean="0"/>
              <a:t>osmrtně byl prohlášen za svatého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3463" y="108059"/>
            <a:ext cx="223837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51079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omentáře k Aristotelovi</a:t>
            </a:r>
          </a:p>
          <a:p>
            <a:r>
              <a:rPr lang="cs-CZ" dirty="0"/>
              <a:t>m</a:t>
            </a:r>
            <a:r>
              <a:rPr lang="cs-CZ" dirty="0" smtClean="0"/>
              <a:t>enší filosofické spisy</a:t>
            </a:r>
          </a:p>
          <a:p>
            <a:r>
              <a:rPr lang="cs-CZ" b="1" dirty="0" smtClean="0"/>
              <a:t>Suma </a:t>
            </a:r>
            <a:r>
              <a:rPr lang="cs-CZ" b="1" dirty="0" err="1" smtClean="0"/>
              <a:t>theologická</a:t>
            </a:r>
            <a:endParaRPr lang="cs-CZ" b="1" dirty="0" smtClean="0"/>
          </a:p>
          <a:p>
            <a:r>
              <a:rPr lang="cs-CZ" dirty="0"/>
              <a:t>s</a:t>
            </a:r>
            <a:r>
              <a:rPr lang="cs-CZ" dirty="0" smtClean="0"/>
              <a:t>pisy ke křesťanské dogmatice</a:t>
            </a:r>
          </a:p>
          <a:p>
            <a:r>
              <a:rPr lang="cs-CZ" b="1" dirty="0" smtClean="0"/>
              <a:t>Suma proti pohanům</a:t>
            </a:r>
          </a:p>
          <a:p>
            <a:r>
              <a:rPr lang="cs-CZ" dirty="0"/>
              <a:t>s</a:t>
            </a:r>
            <a:r>
              <a:rPr lang="cs-CZ" dirty="0" smtClean="0"/>
              <a:t>pisy k filosofii práva a státu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0"/>
            <a:ext cx="3107472" cy="4437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1657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Vztah vědění a víry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z</a:t>
            </a:r>
            <a:r>
              <a:rPr lang="cs-CZ" dirty="0" smtClean="0">
                <a:cs typeface="Times New Roman"/>
              </a:rPr>
              <a:t>ákonitě uspořádaná říše skutečnosti → můžeme poznat; poznání je pravdivé a objektivní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ř</a:t>
            </a:r>
            <a:r>
              <a:rPr lang="cs-CZ" dirty="0" smtClean="0">
                <a:cs typeface="Times New Roman"/>
              </a:rPr>
              <a:t>íše nadpřirozené (iracionální) pravdy → vymyká se filosofickému zkoumání → jedná se o nadpřirozené, nadrozumové pravdy, lidský rozum přesahující → můžeme je přijmout na základě víry </a:t>
            </a:r>
          </a:p>
          <a:p>
            <a:pPr marL="0" indent="0">
              <a:buNone/>
            </a:pPr>
            <a:r>
              <a:rPr lang="cs-CZ" dirty="0">
                <a:cs typeface="Times New Roman"/>
              </a:rPr>
              <a:t>→ </a:t>
            </a:r>
            <a:r>
              <a:rPr lang="cs-CZ" dirty="0" smtClean="0">
                <a:cs typeface="Times New Roman"/>
              </a:rPr>
              <a:t>mezi věděním a vírou nemůže nikdy nastat       </a:t>
            </a:r>
          </a:p>
          <a:p>
            <a:pPr marL="0" indent="0">
              <a:buNone/>
            </a:pPr>
            <a:r>
              <a:rPr lang="cs-CZ" dirty="0" smtClean="0">
                <a:cs typeface="Times New Roman"/>
              </a:rPr>
              <a:t>     rozpor (pravda nakonec vždy jedna = pochází od   </a:t>
            </a:r>
          </a:p>
          <a:p>
            <a:pPr marL="0" indent="0">
              <a:buNone/>
            </a:pPr>
            <a:r>
              <a:rPr lang="cs-CZ" dirty="0" smtClean="0">
                <a:cs typeface="Times New Roman"/>
              </a:rPr>
              <a:t>     Boha)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3651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Důkazy boží existence: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ůkaz pohybu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ú</a:t>
            </a:r>
            <a:r>
              <a:rPr lang="cs-CZ" dirty="0" smtClean="0"/>
              <a:t>činná příčina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ahodilé a nutné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tupně dokonalosti (stupně bytí)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ř</a:t>
            </a:r>
            <a:r>
              <a:rPr lang="cs-CZ" dirty="0" smtClean="0"/>
              <a:t>ízení světa (teleologický)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950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Poznání Boha (má 3 základní rysy):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je nepřímé </a:t>
            </a:r>
            <a:r>
              <a:rPr lang="cs-CZ" dirty="0" smtClean="0">
                <a:latin typeface="Times New Roman"/>
                <a:cs typeface="Times New Roman"/>
              </a:rPr>
              <a:t>→ vše je dílo Boží</a:t>
            </a:r>
          </a:p>
          <a:p>
            <a:pPr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a</a:t>
            </a:r>
            <a:r>
              <a:rPr lang="cs-CZ" dirty="0" smtClean="0">
                <a:latin typeface="Times New Roman"/>
                <a:cs typeface="Times New Roman"/>
              </a:rPr>
              <a:t>nalogické</a:t>
            </a:r>
          </a:p>
          <a:p>
            <a:pPr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ložené → poznání Boha je vždy nedokonalé</a:t>
            </a:r>
          </a:p>
          <a:p>
            <a:endParaRPr lang="cs-CZ" dirty="0" smtClean="0">
              <a:latin typeface="Times New Roman"/>
              <a:cs typeface="Times New Roman"/>
            </a:endParaRPr>
          </a:p>
          <a:p>
            <a:r>
              <a:rPr lang="cs-CZ" u="sng" dirty="0" smtClean="0">
                <a:latin typeface="Times New Roman"/>
                <a:cs typeface="Times New Roman"/>
              </a:rPr>
              <a:t>Poznání světa </a:t>
            </a:r>
            <a:r>
              <a:rPr lang="cs-CZ" dirty="0" smtClean="0">
                <a:latin typeface="Times New Roman"/>
                <a:cs typeface="Times New Roman"/>
              </a:rPr>
              <a:t>→ vycházíme ze zkušenosti; smysly však ukazují jen jednotliviny, obecniny ukazuje jen rozum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780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Antropologie a psychologie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č</a:t>
            </a:r>
            <a:r>
              <a:rPr lang="cs-CZ" dirty="0" smtClean="0"/>
              <a:t>lověk je jednotnou substancí duše a těla </a:t>
            </a:r>
            <a:r>
              <a:rPr lang="cs-CZ" dirty="0" smtClean="0">
                <a:cs typeface="Times New Roman"/>
              </a:rPr>
              <a:t>→ duše je formující princip; je nesmrtelná, netělesná, je to čistá forma bez látky</a:t>
            </a:r>
          </a:p>
          <a:p>
            <a:pPr marL="0" indent="0">
              <a:buNone/>
            </a:pPr>
            <a:endParaRPr lang="cs-CZ" dirty="0">
              <a:cs typeface="Times New Roman"/>
            </a:endParaRPr>
          </a:p>
          <a:p>
            <a:r>
              <a:rPr lang="cs-CZ" u="sng" dirty="0" smtClean="0">
                <a:cs typeface="Times New Roman"/>
              </a:rPr>
              <a:t>Etika</a:t>
            </a:r>
          </a:p>
          <a:p>
            <a:pPr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p</a:t>
            </a:r>
            <a:r>
              <a:rPr lang="cs-CZ" dirty="0" smtClean="0">
                <a:cs typeface="Times New Roman"/>
              </a:rPr>
              <a:t>řirozené ctnosti (získané) → moudrost, uměřenost, spravedlnost, statečnost</a:t>
            </a:r>
          </a:p>
          <a:p>
            <a:pPr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n</a:t>
            </a:r>
            <a:r>
              <a:rPr lang="cs-CZ" dirty="0" smtClean="0">
                <a:cs typeface="Times New Roman"/>
              </a:rPr>
              <a:t>adpřirozené ctnosti → víra, láska a naděje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959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kterého antického filosofa navazoval ve svém díle Tomáš Akvinský?</a:t>
            </a:r>
          </a:p>
          <a:p>
            <a:r>
              <a:rPr lang="cs-CZ" dirty="0" smtClean="0"/>
              <a:t>Definujte rozdíl mezi patristikou a </a:t>
            </a:r>
            <a:r>
              <a:rPr lang="cs-CZ" dirty="0" smtClean="0"/>
              <a:t>scholastikou.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619831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Soubor:Saint</a:t>
            </a:r>
            <a:r>
              <a:rPr lang="cs-CZ" dirty="0"/>
              <a:t> Thomas Aquinas.jpg. In: &lt;i&gt;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http://cs.wikipedia.org/wiki/Soubor:Saint_Thomas_Aquinas.jpg</a:t>
            </a:r>
          </a:p>
          <a:p>
            <a:r>
              <a:rPr lang="cs-CZ" dirty="0" err="1"/>
              <a:t>Soubor:St-thomas-aquinas.jpg</a:t>
            </a:r>
            <a:r>
              <a:rPr lang="cs-CZ" dirty="0"/>
              <a:t>. In: &lt;i&gt;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http://cs.wikipedia.org/wiki/Soubor:St-thomas-aquinas.jpg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9764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použitá 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TRETERA, Ivo. &lt;i&gt;Nástin dějin evropského myšlení: od </a:t>
            </a:r>
            <a:r>
              <a:rPr lang="cs-CZ" dirty="0" err="1"/>
              <a:t>Thaléta</a:t>
            </a:r>
            <a:r>
              <a:rPr lang="cs-CZ" dirty="0"/>
              <a:t> k Rousseauovi&lt;/i&gt;. 5. vyd. Praha: Paseka, 2006, 374 s. ISBN 80-718-5819-6. </a:t>
            </a:r>
          </a:p>
          <a:p>
            <a:r>
              <a:rPr lang="cs-CZ" dirty="0"/>
              <a:t>STÖRIG, Hans Joachim. &lt;i&gt;Malé dějiny filosofie :&lt;/i&gt;. 7. </a:t>
            </a:r>
            <a:r>
              <a:rPr lang="cs-CZ" dirty="0" err="1"/>
              <a:t>přeprac</a:t>
            </a:r>
            <a:r>
              <a:rPr lang="cs-CZ" dirty="0"/>
              <a:t>. a </a:t>
            </a:r>
            <a:r>
              <a:rPr lang="cs-CZ" dirty="0" err="1"/>
              <a:t>rozšíř</a:t>
            </a:r>
            <a:r>
              <a:rPr lang="cs-CZ" dirty="0"/>
              <a:t>. vyd. Kostelní Vydří: Karmelitánské nakladatelství, 2000, 630 s. ISBN 80-719-2500-4. </a:t>
            </a:r>
          </a:p>
          <a:p>
            <a:r>
              <a:rPr lang="cs-CZ" dirty="0"/>
              <a:t>HEJDUK, Jiří. &lt;i&gt;Občanský a společenskovědní základ&lt;/i&gt;. Vyd. 1. Kralice na Hané: </a:t>
            </a:r>
            <a:r>
              <a:rPr lang="cs-CZ" dirty="0" err="1"/>
              <a:t>Computer</a:t>
            </a:r>
            <a:r>
              <a:rPr lang="cs-CZ" dirty="0"/>
              <a:t> Media, 2010-2011, 2 sv. (104, 160 s.). ISBN 978-80-7402-087-2. </a:t>
            </a:r>
          </a:p>
          <a:p>
            <a:r>
              <a:rPr lang="cs-CZ" dirty="0"/>
              <a:t>BARTONÍČKOVÁ, Klára. &lt;i&gt;Občanský a společenskovědní základ - přehled středoškolského učiva&lt;/i&gt;. Vyd. 1.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2009, 272 s. Maturity. ISBN 978-80-251-2631-8.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3377472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511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projekt</vt:lpstr>
      <vt:lpstr>Tomáš Akvinský</vt:lpstr>
      <vt:lpstr>ANOTACE</vt:lpstr>
      <vt:lpstr>Tomáš Akvinský  (1225 – 1274)</vt:lpstr>
      <vt:lpstr>Dílo:</vt:lpstr>
      <vt:lpstr>Učení</vt:lpstr>
      <vt:lpstr>Učení</vt:lpstr>
      <vt:lpstr>Učení</vt:lpstr>
      <vt:lpstr>Učení</vt:lpstr>
      <vt:lpstr>Zpětná vazba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 o univerzálie</dc:title>
  <dc:creator>ve</dc:creator>
  <cp:lastModifiedBy>Dum</cp:lastModifiedBy>
  <cp:revision>17</cp:revision>
  <dcterms:created xsi:type="dcterms:W3CDTF">2012-11-14T12:57:28Z</dcterms:created>
  <dcterms:modified xsi:type="dcterms:W3CDTF">2014-06-17T11:28:04Z</dcterms:modified>
</cp:coreProperties>
</file>