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84" r:id="rId4"/>
    <p:sldId id="256" r:id="rId5"/>
    <p:sldId id="265" r:id="rId6"/>
    <p:sldId id="266" r:id="rId7"/>
    <p:sldId id="267" r:id="rId8"/>
    <p:sldId id="257" r:id="rId9"/>
    <p:sldId id="263" r:id="rId10"/>
    <p:sldId id="264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7" r:id="rId20"/>
    <p:sldId id="278" r:id="rId21"/>
    <p:sldId id="279" r:id="rId22"/>
    <p:sldId id="280" r:id="rId23"/>
    <p:sldId id="282" r:id="rId24"/>
    <p:sldId id="283" r:id="rId25"/>
    <p:sldId id="287" r:id="rId26"/>
    <p:sldId id="285" r:id="rId27"/>
    <p:sldId id="28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062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23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983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943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966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995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128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6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849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128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617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9290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3033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8008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4709208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458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3057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7828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4921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66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2537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1728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395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0132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3087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D4BF79-9ACF-4DCF-AA05-198706EC03A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102E2-CE31-41F9-945E-903A0BE8D6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465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31.5.2013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83776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Renesanční filosofie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699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88407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 formováním základů novověké filosofie. Zabývá se srovnáním a kritikou křesťanské filosofie, poukazuje na nové trendy ve vývoji filosofie, tedy zájem o vědu, člověka a o stát.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57844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Renesanční filosofie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951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i</a:t>
            </a:r>
            <a:r>
              <a:rPr lang="cs-CZ" dirty="0" smtClean="0"/>
              <a:t>ndividualismus</a:t>
            </a:r>
          </a:p>
          <a:p>
            <a:r>
              <a:rPr lang="cs-CZ" dirty="0"/>
              <a:t>s</a:t>
            </a:r>
            <a:r>
              <a:rPr lang="cs-CZ" dirty="0" smtClean="0"/>
              <a:t>vobodné studium antiky</a:t>
            </a:r>
          </a:p>
          <a:p>
            <a:r>
              <a:rPr lang="cs-CZ" dirty="0"/>
              <a:t>p</a:t>
            </a:r>
            <a:r>
              <a:rPr lang="cs-CZ" dirty="0" smtClean="0"/>
              <a:t>říklon světskému myšlení </a:t>
            </a:r>
            <a:r>
              <a:rPr lang="cs-CZ" dirty="0" smtClean="0">
                <a:latin typeface="Times New Roman"/>
                <a:cs typeface="Times New Roman"/>
              </a:rPr>
              <a:t>→ světskost, neduchovní charakter myšlení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ěda budována na základech rozumu a zkušenosti</a:t>
            </a:r>
          </a:p>
          <a:p>
            <a:pPr marL="0" indent="0">
              <a:buNone/>
            </a:pPr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ynálezy a objevy:</a:t>
            </a:r>
          </a:p>
          <a:p>
            <a:r>
              <a:rPr lang="cs-CZ" dirty="0">
                <a:latin typeface="Times New Roman"/>
                <a:cs typeface="Times New Roman"/>
              </a:rPr>
              <a:t>k</a:t>
            </a:r>
            <a:r>
              <a:rPr lang="cs-CZ" dirty="0" smtClean="0">
                <a:latin typeface="Times New Roman"/>
                <a:cs typeface="Times New Roman"/>
              </a:rPr>
              <a:t>ompas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třelný prach</a:t>
            </a:r>
          </a:p>
          <a:p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eměpisné objevy</a:t>
            </a:r>
          </a:p>
          <a:p>
            <a:r>
              <a:rPr lang="cs-CZ" dirty="0">
                <a:latin typeface="Times New Roman"/>
                <a:cs typeface="Times New Roman"/>
              </a:rPr>
              <a:t>k</a:t>
            </a:r>
            <a:r>
              <a:rPr lang="cs-CZ" dirty="0" smtClean="0">
                <a:latin typeface="Times New Roman"/>
                <a:cs typeface="Times New Roman"/>
              </a:rPr>
              <a:t>nihtisk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21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Roger Bacon</a:t>
            </a:r>
            <a:br>
              <a:rPr lang="cs-CZ" b="1" dirty="0" smtClean="0"/>
            </a:br>
            <a:r>
              <a:rPr lang="cs-CZ" sz="2200" dirty="0" smtClean="0"/>
              <a:t>(1212 – 1294)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67820" cy="4525963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tudoval v Oxfordu, vstoupil do františkánského řádu, intenzivně studoval jazyky (klasická filologie)</a:t>
            </a:r>
          </a:p>
          <a:p>
            <a:r>
              <a:rPr lang="cs-CZ" dirty="0"/>
              <a:t>v</a:t>
            </a:r>
            <a:r>
              <a:rPr lang="cs-CZ" dirty="0" smtClean="0"/>
              <a:t>liv magických, astronomických, alchymistických myšlenek</a:t>
            </a:r>
          </a:p>
          <a:p>
            <a:r>
              <a:rPr lang="cs-CZ" dirty="0"/>
              <a:t>č</a:t>
            </a:r>
            <a:r>
              <a:rPr lang="cs-CZ" dirty="0" smtClean="0"/>
              <a:t>ást života strávil ve vězení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454" y="2276872"/>
            <a:ext cx="3618980" cy="3589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5988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Roger Bacon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ejvětší filosofové minulosti – </a:t>
            </a:r>
            <a:r>
              <a:rPr lang="cs-CZ" dirty="0" err="1" smtClean="0"/>
              <a:t>Aristotelés</a:t>
            </a:r>
            <a:r>
              <a:rPr lang="cs-CZ" dirty="0" smtClean="0"/>
              <a:t>, </a:t>
            </a:r>
            <a:r>
              <a:rPr lang="cs-CZ" dirty="0" err="1" smtClean="0"/>
              <a:t>Avicenna</a:t>
            </a:r>
            <a:r>
              <a:rPr lang="cs-CZ" dirty="0" smtClean="0"/>
              <a:t>, </a:t>
            </a:r>
            <a:r>
              <a:rPr lang="cs-CZ" dirty="0" err="1" smtClean="0"/>
              <a:t>Averroes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cholastikům chybí znalost řečí </a:t>
            </a:r>
          </a:p>
          <a:p>
            <a:r>
              <a:rPr lang="cs-CZ" dirty="0"/>
              <a:t>s</a:t>
            </a:r>
            <a:r>
              <a:rPr lang="cs-CZ" dirty="0" smtClean="0"/>
              <a:t>cholastikové neměli dostatečné znalosti matematiky</a:t>
            </a:r>
          </a:p>
          <a:p>
            <a:r>
              <a:rPr lang="cs-CZ" dirty="0"/>
              <a:t>p</a:t>
            </a:r>
            <a:r>
              <a:rPr lang="cs-CZ" dirty="0" smtClean="0"/>
              <a:t>ředstavitel experimentu (je to pramen veškerého pravého vědění o světě)</a:t>
            </a:r>
          </a:p>
          <a:p>
            <a:r>
              <a:rPr lang="cs-CZ" dirty="0"/>
              <a:t>p</a:t>
            </a:r>
            <a:r>
              <a:rPr lang="cs-CZ" dirty="0" smtClean="0"/>
              <a:t>ředpověděl řadu vynálezů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962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Platónská akademie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aložena (obnovena) ve Florencii v roce 1459 (podpora rodiny Medici) </a:t>
            </a:r>
          </a:p>
          <a:p>
            <a:r>
              <a:rPr lang="cs-CZ" dirty="0"/>
              <a:t>p</a:t>
            </a:r>
            <a:r>
              <a:rPr lang="cs-CZ" dirty="0" smtClean="0"/>
              <a:t>okračovala v šíření platonismu</a:t>
            </a:r>
          </a:p>
          <a:p>
            <a:r>
              <a:rPr lang="cs-CZ" dirty="0"/>
              <a:t>č</a:t>
            </a:r>
            <a:r>
              <a:rPr lang="cs-CZ" dirty="0" smtClean="0"/>
              <a:t>innost ukončila roku 1521</a:t>
            </a:r>
          </a:p>
          <a:p>
            <a:r>
              <a:rPr lang="cs-CZ" dirty="0" smtClean="0"/>
              <a:t>charakteristika člověka:</a:t>
            </a:r>
          </a:p>
          <a:p>
            <a:pPr marL="0" indent="0">
              <a:buNone/>
            </a:pPr>
            <a:r>
              <a:rPr lang="cs-CZ" dirty="0" smtClean="0"/>
              <a:t>„</a:t>
            </a:r>
            <a:r>
              <a:rPr lang="cs-CZ" i="1" dirty="0" smtClean="0"/>
              <a:t>Nebe se mu nezdá dost vysoké, nitro země dost hluboké. Ani čas, ani prostor mu nebrání, aby se odebral kdykoli kamkoli … Všude se snaží vládnout, všude chce být veleben, chce být věčný jako Bůh.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670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Giovanni </a:t>
            </a:r>
            <a:r>
              <a:rPr lang="cs-CZ" b="1" dirty="0" err="1" smtClean="0"/>
              <a:t>Pico</a:t>
            </a:r>
            <a:r>
              <a:rPr lang="cs-CZ" b="1" dirty="0" smtClean="0"/>
              <a:t> </a:t>
            </a:r>
            <a:r>
              <a:rPr lang="cs-CZ" b="1" dirty="0" err="1" smtClean="0"/>
              <a:t>della</a:t>
            </a:r>
            <a:r>
              <a:rPr lang="cs-CZ" b="1" dirty="0" smtClean="0"/>
              <a:t> </a:t>
            </a:r>
            <a:r>
              <a:rPr lang="cs-CZ" b="1" dirty="0" err="1" smtClean="0"/>
              <a:t>Mirandola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(1463 – 1494)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5050904" cy="5445224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smtClean="0"/>
              <a:t>O lidské důstojnosti </a:t>
            </a:r>
            <a:r>
              <a:rPr lang="cs-CZ" dirty="0" smtClean="0"/>
              <a:t>– manifest humanismu</a:t>
            </a:r>
          </a:p>
          <a:p>
            <a:r>
              <a:rPr lang="cs-CZ" dirty="0" smtClean="0"/>
              <a:t>úvahy o člověku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Člověk je svého štěstí strůjcem.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Umístil jsem tě doprostřed světa, abys odtud mohl snadněji obhlédnout všechno co je na světě. Neudělali jsme tě ani nebeským, ani pozemským, ani smrtelným, a tak čím svobodněji a poctivěji budeš sám sebe utvářet a přetvářet, tím spíše nabudeš podoby, kterou si vyvolíš.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5865" y="1052736"/>
            <a:ext cx="3432092" cy="491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5510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směry renesančního 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a, humanismus</a:t>
            </a:r>
          </a:p>
          <a:p>
            <a:r>
              <a:rPr lang="cs-CZ" dirty="0"/>
              <a:t>b</a:t>
            </a:r>
            <a:r>
              <a:rPr lang="cs-CZ" dirty="0" smtClean="0"/>
              <a:t>, magický směr</a:t>
            </a:r>
          </a:p>
          <a:p>
            <a:r>
              <a:rPr lang="cs-CZ" dirty="0"/>
              <a:t>c</a:t>
            </a:r>
            <a:r>
              <a:rPr lang="cs-CZ" dirty="0" smtClean="0"/>
              <a:t>, protestantismus (reformace)</a:t>
            </a:r>
          </a:p>
          <a:p>
            <a:r>
              <a:rPr lang="cs-CZ" dirty="0"/>
              <a:t>d</a:t>
            </a:r>
            <a:r>
              <a:rPr lang="cs-CZ" dirty="0" smtClean="0"/>
              <a:t>, mechanický směr</a:t>
            </a:r>
          </a:p>
          <a:p>
            <a:r>
              <a:rPr lang="cs-CZ" dirty="0"/>
              <a:t>f</a:t>
            </a:r>
            <a:r>
              <a:rPr lang="cs-CZ" dirty="0" smtClean="0"/>
              <a:t>, filosofie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631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Humanismus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humanismus se stává studiem všeho, co je „lidské“ (tj. světské – studia humana; scholastika – studia divina – vše, co je božské, věčné)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Jsem člověk a nic lidského mi není cizí.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Dante Alighieri – </a:t>
            </a:r>
            <a:r>
              <a:rPr lang="cs-CZ" i="1" dirty="0" smtClean="0"/>
              <a:t>Božská komedie </a:t>
            </a:r>
            <a:r>
              <a:rPr lang="cs-CZ" dirty="0" smtClean="0"/>
              <a:t>(filosofické vyjádření světa)</a:t>
            </a:r>
          </a:p>
          <a:p>
            <a:r>
              <a:rPr lang="cs-CZ" dirty="0" smtClean="0"/>
              <a:t>Francesco </a:t>
            </a:r>
            <a:r>
              <a:rPr lang="cs-CZ" dirty="0" err="1" smtClean="0"/>
              <a:t>Petrarca</a:t>
            </a:r>
            <a:endParaRPr lang="cs-CZ" dirty="0" smtClean="0"/>
          </a:p>
          <a:p>
            <a:r>
              <a:rPr lang="cs-CZ" dirty="0" smtClean="0"/>
              <a:t>Giovanni </a:t>
            </a:r>
            <a:r>
              <a:rPr lang="cs-CZ" dirty="0" err="1" smtClean="0"/>
              <a:t>Boccaccio</a:t>
            </a:r>
            <a:r>
              <a:rPr lang="cs-CZ" dirty="0" smtClean="0"/>
              <a:t> – </a:t>
            </a:r>
            <a:r>
              <a:rPr lang="cs-CZ" i="1" dirty="0" smtClean="0"/>
              <a:t>Dekameron</a:t>
            </a:r>
            <a:r>
              <a:rPr lang="cs-CZ" dirty="0" smtClean="0"/>
              <a:t> (vlna lidské sexuality)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785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Lorenzo </a:t>
            </a:r>
            <a:r>
              <a:rPr lang="cs-CZ" dirty="0" err="1" smtClean="0"/>
              <a:t>Valla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(1407 – 1457)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851104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racoval v papežské kanceláři</a:t>
            </a:r>
          </a:p>
          <a:p>
            <a:r>
              <a:rPr lang="cs-CZ" dirty="0"/>
              <a:t>s</a:t>
            </a:r>
            <a:r>
              <a:rPr lang="cs-CZ" dirty="0" smtClean="0"/>
              <a:t>tanovil vědecké zásady odborné kritiky textu</a:t>
            </a:r>
          </a:p>
          <a:p>
            <a:r>
              <a:rPr lang="cs-CZ" dirty="0"/>
              <a:t>o</a:t>
            </a:r>
            <a:r>
              <a:rPr lang="cs-CZ" dirty="0" smtClean="0"/>
              <a:t>dhalil, že tzv. Konstantinova donace je falzum</a:t>
            </a:r>
          </a:p>
          <a:p>
            <a:r>
              <a:rPr lang="cs-CZ" dirty="0"/>
              <a:t>s</a:t>
            </a:r>
            <a:r>
              <a:rPr lang="cs-CZ" dirty="0" smtClean="0"/>
              <a:t>naha propojit křesťanskou morálku s prvky </a:t>
            </a:r>
            <a:r>
              <a:rPr lang="cs-CZ" dirty="0" err="1" smtClean="0"/>
              <a:t>epikúreismu</a:t>
            </a:r>
            <a:r>
              <a:rPr lang="cs-CZ" dirty="0" smtClean="0"/>
              <a:t> („</a:t>
            </a:r>
            <a:r>
              <a:rPr lang="cs-CZ" i="1" dirty="0" smtClean="0"/>
              <a:t>Ctnostné je to, co vede k rozkoši.</a:t>
            </a:r>
            <a:r>
              <a:rPr lang="cs-CZ" dirty="0" smtClean="0"/>
              <a:t>“)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011" y="0"/>
            <a:ext cx="2432228" cy="2996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2550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Erasmus Rotterdamský</a:t>
            </a:r>
            <a:br>
              <a:rPr lang="cs-CZ" dirty="0" smtClean="0"/>
            </a:br>
            <a:r>
              <a:rPr lang="cs-CZ" sz="2200" dirty="0" smtClean="0"/>
              <a:t>(1469 – 1536)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770984" cy="4525963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ílo: </a:t>
            </a:r>
            <a:r>
              <a:rPr lang="cs-CZ" i="1" dirty="0" smtClean="0"/>
              <a:t>Chvále bláznivosti</a:t>
            </a:r>
          </a:p>
          <a:p>
            <a:r>
              <a:rPr lang="cs-CZ" dirty="0"/>
              <a:t>p</a:t>
            </a:r>
            <a:r>
              <a:rPr lang="cs-CZ" dirty="0" smtClean="0"/>
              <a:t>okojná reforma církve (předchůdce Luthera)</a:t>
            </a:r>
          </a:p>
          <a:p>
            <a:r>
              <a:rPr lang="cs-CZ" dirty="0"/>
              <a:t>v</a:t>
            </a:r>
            <a:r>
              <a:rPr lang="cs-CZ" dirty="0" smtClean="0"/>
              <a:t>ydal Nový zákon v řečtině s vlastním latinským překladem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"/>
            <a:ext cx="2985089" cy="4227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51464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Michel de Montaigne</a:t>
            </a:r>
            <a:br>
              <a:rPr lang="cs-CZ" dirty="0" smtClean="0"/>
            </a:br>
            <a:r>
              <a:rPr lang="cs-CZ" sz="2200" dirty="0" smtClean="0"/>
              <a:t>(1533 – 1592)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15490" cy="4525963"/>
          </a:xfrm>
        </p:spPr>
        <p:txBody>
          <a:bodyPr/>
          <a:lstStyle/>
          <a:p>
            <a:r>
              <a:rPr lang="cs-CZ" dirty="0" smtClean="0"/>
              <a:t>Dílo: </a:t>
            </a:r>
            <a:r>
              <a:rPr lang="cs-CZ" i="1" dirty="0" smtClean="0"/>
              <a:t>Eseje</a:t>
            </a:r>
          </a:p>
          <a:p>
            <a:r>
              <a:rPr lang="cs-CZ" dirty="0"/>
              <a:t>ú</a:t>
            </a:r>
            <a:r>
              <a:rPr lang="cs-CZ" dirty="0" smtClean="0"/>
              <a:t>vahy o životě 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Žít v sobě a být svůj</a:t>
            </a:r>
            <a:r>
              <a:rPr lang="cs-CZ" dirty="0" smtClean="0"/>
              <a:t>.“</a:t>
            </a:r>
          </a:p>
          <a:p>
            <a:r>
              <a:rPr lang="cs-CZ" dirty="0"/>
              <a:t>v</a:t>
            </a:r>
            <a:r>
              <a:rPr lang="cs-CZ" dirty="0" smtClean="0"/>
              <a:t> centru jeho myšlení stojí člověk</a:t>
            </a:r>
          </a:p>
          <a:p>
            <a:r>
              <a:rPr lang="cs-CZ" dirty="0"/>
              <a:t>v</a:t>
            </a:r>
            <a:r>
              <a:rPr lang="cs-CZ" dirty="0" smtClean="0"/>
              <a:t>ztah života a smrti </a:t>
            </a:r>
            <a:r>
              <a:rPr lang="cs-CZ" dirty="0" smtClean="0">
                <a:latin typeface="Times New Roman"/>
                <a:cs typeface="Times New Roman"/>
              </a:rPr>
              <a:t>→ smrt je součást života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690" y="0"/>
            <a:ext cx="3671309" cy="400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9676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Magický směr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strologie</a:t>
            </a:r>
          </a:p>
          <a:p>
            <a:r>
              <a:rPr lang="cs-CZ" dirty="0"/>
              <a:t>a</a:t>
            </a:r>
            <a:r>
              <a:rPr lang="cs-CZ" dirty="0" smtClean="0"/>
              <a:t>lchymie</a:t>
            </a:r>
          </a:p>
          <a:p>
            <a:r>
              <a:rPr lang="cs-CZ" dirty="0"/>
              <a:t>p</a:t>
            </a:r>
            <a:r>
              <a:rPr lang="cs-CZ" dirty="0" smtClean="0"/>
              <a:t>ythagorejská mystika čísel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62060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Theophrastus</a:t>
            </a:r>
            <a:r>
              <a:rPr lang="cs-CZ" dirty="0" smtClean="0"/>
              <a:t> </a:t>
            </a:r>
            <a:r>
              <a:rPr lang="cs-CZ" dirty="0" err="1" smtClean="0"/>
              <a:t>Bombastus</a:t>
            </a:r>
            <a:r>
              <a:rPr lang="cs-CZ" dirty="0" smtClean="0"/>
              <a:t> </a:t>
            </a:r>
            <a:r>
              <a:rPr lang="cs-CZ" dirty="0" err="1" smtClean="0"/>
              <a:t>Paracelsus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(1493 – 1541)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lékař</a:t>
            </a:r>
          </a:p>
          <a:p>
            <a:r>
              <a:rPr lang="cs-CZ" dirty="0"/>
              <a:t>z</a:t>
            </a:r>
            <a:r>
              <a:rPr lang="cs-CZ" dirty="0" smtClean="0"/>
              <a:t>astánce experimentu</a:t>
            </a:r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idské tělo se skládá z několika prvků </a:t>
            </a:r>
            <a:r>
              <a:rPr lang="cs-CZ" dirty="0" smtClean="0">
                <a:latin typeface="Times New Roman"/>
                <a:cs typeface="Times New Roman"/>
              </a:rPr>
              <a:t>→ síra, rtuť, soli + </a:t>
            </a:r>
            <a:r>
              <a:rPr lang="cs-CZ" b="1" dirty="0" smtClean="0">
                <a:latin typeface="Times New Roman"/>
                <a:cs typeface="Times New Roman"/>
              </a:rPr>
              <a:t>nutná životní síla</a:t>
            </a:r>
          </a:p>
          <a:p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livy na člověka → postavení hvězd, vlivy psychické a chemické, osud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290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Protestantismus (reformace)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525963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áboženský individualismus</a:t>
            </a:r>
          </a:p>
          <a:p>
            <a:r>
              <a:rPr lang="cs-CZ" dirty="0"/>
              <a:t>n</a:t>
            </a:r>
            <a:r>
              <a:rPr lang="cs-CZ" dirty="0" smtClean="0"/>
              <a:t>ávrat k pramenům</a:t>
            </a:r>
          </a:p>
          <a:p>
            <a:pPr marL="0" indent="0">
              <a:buNone/>
            </a:pPr>
            <a:r>
              <a:rPr lang="cs-CZ" b="1" dirty="0" smtClean="0"/>
              <a:t>Martin Luther (1483 – 1546)</a:t>
            </a:r>
          </a:p>
          <a:p>
            <a:r>
              <a:rPr lang="cs-CZ" dirty="0"/>
              <a:t>p</a:t>
            </a:r>
            <a:r>
              <a:rPr lang="cs-CZ" dirty="0" smtClean="0"/>
              <a:t>řeklad Nového zákona do němčiny</a:t>
            </a:r>
          </a:p>
          <a:p>
            <a:r>
              <a:rPr lang="cs-CZ" dirty="0"/>
              <a:t>s</a:t>
            </a:r>
            <a:r>
              <a:rPr lang="cs-CZ" dirty="0" smtClean="0"/>
              <a:t>cholastika je dílo ďáblovo</a:t>
            </a:r>
          </a:p>
          <a:p>
            <a:r>
              <a:rPr lang="cs-CZ" dirty="0" smtClean="0"/>
              <a:t>Aristoteles je pustý žvanil a líný osel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88840"/>
            <a:ext cx="3131840" cy="4309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0629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Mechanický směr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Mikuláš Koperník (1473 – 1542)</a:t>
            </a:r>
          </a:p>
          <a:p>
            <a:r>
              <a:rPr lang="cs-CZ" dirty="0" smtClean="0"/>
              <a:t>O obězích nebeských sfér</a:t>
            </a:r>
          </a:p>
          <a:p>
            <a:r>
              <a:rPr lang="cs-CZ" dirty="0"/>
              <a:t>v</a:t>
            </a:r>
            <a:r>
              <a:rPr lang="cs-CZ" dirty="0" smtClean="0"/>
              <a:t>yvrátil geocentrickou soustavu</a:t>
            </a:r>
          </a:p>
          <a:p>
            <a:pPr marL="0" indent="0">
              <a:buNone/>
            </a:pPr>
            <a:r>
              <a:rPr lang="cs-CZ" b="1" dirty="0" smtClean="0"/>
              <a:t>Johann Kepler (1571 – 1630)</a:t>
            </a:r>
          </a:p>
          <a:p>
            <a:r>
              <a:rPr lang="cs-CZ" dirty="0" smtClean="0"/>
              <a:t>Keplerovy zákony</a:t>
            </a:r>
          </a:p>
          <a:p>
            <a:r>
              <a:rPr lang="cs-CZ" dirty="0"/>
              <a:t>h</a:t>
            </a:r>
            <a:r>
              <a:rPr lang="cs-CZ" dirty="0" smtClean="0"/>
              <a:t>armonie vesmíru</a:t>
            </a:r>
          </a:p>
          <a:p>
            <a:r>
              <a:rPr lang="cs-CZ" dirty="0"/>
              <a:t>k</a:t>
            </a:r>
            <a:r>
              <a:rPr lang="cs-CZ" dirty="0" smtClean="0"/>
              <a:t>vantitativní stránka přírody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36712"/>
            <a:ext cx="2267744" cy="2642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3637199"/>
            <a:ext cx="2275019" cy="312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19662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Mikuláš </a:t>
            </a:r>
            <a:r>
              <a:rPr lang="cs-CZ" dirty="0" err="1" smtClean="0"/>
              <a:t>Kusánský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(1401 – 1464)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j</a:t>
            </a:r>
            <a:r>
              <a:rPr lang="cs-CZ" dirty="0" smtClean="0"/>
              <a:t>eden ze zakladatelů novověké</a:t>
            </a:r>
          </a:p>
          <a:p>
            <a:pPr marL="0" indent="0">
              <a:buNone/>
            </a:pPr>
            <a:r>
              <a:rPr lang="cs-CZ" dirty="0" smtClean="0"/>
              <a:t>   filosofie</a:t>
            </a:r>
          </a:p>
          <a:p>
            <a:r>
              <a:rPr lang="cs-CZ" dirty="0"/>
              <a:t>s</a:t>
            </a:r>
            <a:r>
              <a:rPr lang="cs-CZ" dirty="0" smtClean="0"/>
              <a:t>tudoval v Německu a Itálii; stal se advokátem, později knězem; stal se biskupem (Brixen), kardinálem a papežským legátem</a:t>
            </a:r>
          </a:p>
          <a:p>
            <a:r>
              <a:rPr lang="cs-CZ" dirty="0"/>
              <a:t>p</a:t>
            </a:r>
            <a:r>
              <a:rPr lang="cs-CZ" dirty="0" smtClean="0"/>
              <a:t>ředstavitel univerzální tolerance</a:t>
            </a:r>
          </a:p>
          <a:p>
            <a:r>
              <a:rPr lang="cs-CZ" dirty="0"/>
              <a:t>d</a:t>
            </a:r>
            <a:r>
              <a:rPr lang="cs-CZ" dirty="0" smtClean="0"/>
              <a:t>ialektika části a celku</a:t>
            </a:r>
          </a:p>
          <a:p>
            <a:r>
              <a:rPr lang="cs-CZ" dirty="0"/>
              <a:t>n</a:t>
            </a:r>
            <a:r>
              <a:rPr lang="cs-CZ" dirty="0" smtClean="0"/>
              <a:t>ekonečné univerzum </a:t>
            </a:r>
            <a:r>
              <a:rPr lang="cs-CZ" dirty="0" smtClean="0">
                <a:latin typeface="Times New Roman"/>
                <a:cs typeface="Times New Roman"/>
              </a:rPr>
              <a:t>→ vesmír je stvořen na základě matematických principů</a:t>
            </a:r>
          </a:p>
          <a:p>
            <a:r>
              <a:rPr lang="cs-CZ" dirty="0">
                <a:latin typeface="Times New Roman"/>
                <a:cs typeface="Times New Roman"/>
              </a:rPr>
              <a:t>t</a:t>
            </a:r>
            <a:r>
              <a:rPr lang="cs-CZ" dirty="0" smtClean="0">
                <a:latin typeface="Times New Roman"/>
                <a:cs typeface="Times New Roman"/>
              </a:rPr>
              <a:t>ři stupně poznání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-31723"/>
            <a:ext cx="2435487" cy="2964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34630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960"/>
            <a:ext cx="8229600" cy="139667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err="1" smtClean="0"/>
              <a:t>Giordano</a:t>
            </a:r>
            <a:r>
              <a:rPr lang="cs-CZ" dirty="0" smtClean="0"/>
              <a:t> Bruno</a:t>
            </a:r>
            <a:br>
              <a:rPr lang="cs-CZ" dirty="0" smtClean="0"/>
            </a:br>
            <a:r>
              <a:rPr lang="cs-CZ" sz="2200" dirty="0" smtClean="0"/>
              <a:t>(1548 – 1600)</a:t>
            </a:r>
            <a:br>
              <a:rPr lang="cs-CZ" sz="2200" dirty="0" smtClean="0"/>
            </a:br>
            <a:r>
              <a:rPr lang="cs-CZ" sz="2200" dirty="0" smtClean="0"/>
              <a:t>„</a:t>
            </a:r>
            <a:r>
              <a:rPr lang="cs-CZ" sz="2200" i="1" dirty="0" smtClean="0"/>
              <a:t>Jedinou autoritou má být rozum a svobodné bádání</a:t>
            </a:r>
            <a:r>
              <a:rPr lang="cs-CZ" sz="2200" dirty="0" smtClean="0"/>
              <a:t>.“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stoupil do dominikánského řádu</a:t>
            </a:r>
          </a:p>
          <a:p>
            <a:r>
              <a:rPr lang="cs-CZ" dirty="0" smtClean="0"/>
              <a:t>„cestující profesor“</a:t>
            </a:r>
          </a:p>
          <a:p>
            <a:r>
              <a:rPr lang="cs-CZ" dirty="0"/>
              <a:t>p</a:t>
            </a:r>
            <a:r>
              <a:rPr lang="cs-CZ" dirty="0" smtClean="0"/>
              <a:t>řednášel v Paříži, Oxfordu, Ženevě</a:t>
            </a:r>
          </a:p>
          <a:p>
            <a:r>
              <a:rPr lang="cs-CZ" dirty="0"/>
              <a:t>p</a:t>
            </a:r>
            <a:r>
              <a:rPr lang="cs-CZ" dirty="0" smtClean="0"/>
              <a:t>obýval i v Praze (roku 1588)</a:t>
            </a:r>
          </a:p>
          <a:p>
            <a:r>
              <a:rPr lang="cs-CZ" dirty="0"/>
              <a:t>r</a:t>
            </a:r>
            <a:r>
              <a:rPr lang="cs-CZ" dirty="0" smtClean="0"/>
              <a:t>oku 1600 upálen na náměstí </a:t>
            </a:r>
            <a:r>
              <a:rPr lang="cs-CZ" dirty="0" err="1" smtClean="0"/>
              <a:t>Campo</a:t>
            </a:r>
            <a:r>
              <a:rPr lang="cs-CZ" dirty="0" smtClean="0"/>
              <a:t> di </a:t>
            </a:r>
            <a:r>
              <a:rPr lang="cs-CZ" dirty="0" err="1" smtClean="0"/>
              <a:t>Fiori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vět nemá hranice ani konce </a:t>
            </a:r>
            <a:r>
              <a:rPr lang="cs-CZ" dirty="0" smtClean="0">
                <a:latin typeface="Times New Roman"/>
                <a:cs typeface="Times New Roman"/>
              </a:rPr>
              <a:t>→ nekonečnost je vyplněna bezpočetnými Slunci, hvězdami, světy – je tedy bez středu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universum je oduševnělým Bohem; Bůh je ztotožněn s přírodou = panteismus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vět se skládá z nejmenších částeček = monády (universum je v každé monádě)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812" y="20960"/>
            <a:ext cx="2455187" cy="2759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79490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Filosofie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robuzené národní vědomí</a:t>
            </a:r>
          </a:p>
          <a:p>
            <a:r>
              <a:rPr lang="cs-CZ" dirty="0"/>
              <a:t>p</a:t>
            </a:r>
            <a:r>
              <a:rPr lang="cs-CZ" dirty="0" smtClean="0"/>
              <a:t>roti středověkému církevnímu univerzalismu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7852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Niccolo</a:t>
            </a:r>
            <a:r>
              <a:rPr lang="cs-CZ" dirty="0" smtClean="0"/>
              <a:t> Machiavelli</a:t>
            </a:r>
            <a:br>
              <a:rPr lang="cs-CZ" dirty="0" smtClean="0"/>
            </a:br>
            <a:r>
              <a:rPr lang="cs-CZ" sz="2200" dirty="0" smtClean="0"/>
              <a:t>(1469 – 1527)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d</a:t>
            </a:r>
            <a:r>
              <a:rPr lang="cs-CZ" dirty="0" smtClean="0"/>
              <a:t>ílo: Vladař</a:t>
            </a:r>
          </a:p>
          <a:p>
            <a:r>
              <a:rPr lang="cs-CZ" dirty="0"/>
              <a:t>r</a:t>
            </a:r>
            <a:r>
              <a:rPr lang="cs-CZ" dirty="0" smtClean="0"/>
              <a:t>ada imaginárnímu panovníkovi</a:t>
            </a:r>
          </a:p>
          <a:p>
            <a:pPr marL="0" indent="0">
              <a:buNone/>
            </a:pPr>
            <a:r>
              <a:rPr lang="cs-CZ" dirty="0" smtClean="0">
                <a:latin typeface="Times New Roman"/>
                <a:cs typeface="Times New Roman"/>
              </a:rPr>
              <a:t>    → jak co nejlépe spravovat stát</a:t>
            </a:r>
          </a:p>
          <a:p>
            <a:r>
              <a:rPr lang="cs-CZ" dirty="0"/>
              <a:t>p</a:t>
            </a:r>
            <a:r>
              <a:rPr lang="cs-CZ" dirty="0" smtClean="0"/>
              <a:t>rincipem politického jednání je</a:t>
            </a:r>
          </a:p>
          <a:p>
            <a:pPr marL="0" indent="0">
              <a:buNone/>
            </a:pPr>
            <a:r>
              <a:rPr lang="cs-CZ" dirty="0" smtClean="0"/>
              <a:t>    sebezachování státu a stupňová-</a:t>
            </a:r>
          </a:p>
          <a:p>
            <a:pPr marL="0" indent="0">
              <a:buNone/>
            </a:pPr>
            <a:r>
              <a:rPr lang="cs-CZ" dirty="0" smtClean="0"/>
              <a:t>    ní jeho moci</a:t>
            </a:r>
          </a:p>
          <a:p>
            <a:r>
              <a:rPr lang="cs-CZ" dirty="0"/>
              <a:t>p</a:t>
            </a:r>
            <a:r>
              <a:rPr lang="cs-CZ" dirty="0" smtClean="0"/>
              <a:t>oužití morálních i nemorálních prostředků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Lidem je nutno buď lichotit, anebo je zničit</a:t>
            </a:r>
            <a:r>
              <a:rPr lang="cs-CZ" dirty="0" smtClean="0"/>
              <a:t>.“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960" y="980728"/>
            <a:ext cx="2868039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9740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Thomas </a:t>
            </a:r>
            <a:r>
              <a:rPr lang="cs-CZ" dirty="0" err="1" smtClean="0"/>
              <a:t>Morus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(1478 – 1535)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</a:t>
            </a:r>
            <a:r>
              <a:rPr lang="cs-CZ" dirty="0" smtClean="0"/>
              <a:t>ílo: </a:t>
            </a:r>
            <a:r>
              <a:rPr lang="cs-CZ" i="1" dirty="0" smtClean="0"/>
              <a:t>O nejlepším stavu státu a o novém ostrově Utopii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společná výroba</a:t>
            </a:r>
          </a:p>
          <a:p>
            <a:r>
              <a:rPr lang="cs-CZ" dirty="0"/>
              <a:t>s</a:t>
            </a:r>
            <a:r>
              <a:rPr lang="cs-CZ" dirty="0" smtClean="0"/>
              <a:t>polečné vlastnictví</a:t>
            </a:r>
          </a:p>
          <a:p>
            <a:r>
              <a:rPr lang="cs-CZ" dirty="0"/>
              <a:t>z</a:t>
            </a:r>
            <a:r>
              <a:rPr lang="cs-CZ" dirty="0" smtClean="0"/>
              <a:t>aopatření ve stáří a nemoci</a:t>
            </a:r>
          </a:p>
          <a:p>
            <a:r>
              <a:rPr lang="cs-CZ" dirty="0"/>
              <a:t>v</a:t>
            </a:r>
            <a:r>
              <a:rPr lang="cs-CZ" dirty="0" smtClean="0"/>
              <a:t>olný přístup všech obyvatel ke vzdělání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138" y="2051364"/>
            <a:ext cx="263219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50848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Tommaso</a:t>
            </a:r>
            <a:r>
              <a:rPr lang="cs-CZ" dirty="0" smtClean="0"/>
              <a:t> </a:t>
            </a:r>
            <a:r>
              <a:rPr lang="cs-CZ" dirty="0" err="1" smtClean="0"/>
              <a:t>Campanella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(1568 – 1639)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ílo: Sluneční stát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rožil řadu let ve vězení</a:t>
            </a:r>
          </a:p>
          <a:p>
            <a:r>
              <a:rPr lang="cs-CZ" dirty="0"/>
              <a:t>o</a:t>
            </a:r>
            <a:r>
              <a:rPr lang="cs-CZ" dirty="0" smtClean="0"/>
              <a:t>bviněn z kacířství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společné vlastnictví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009900" cy="417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76839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Uveďte důvody, proč řadíme Rogera Bacona do renesanční filosofie.</a:t>
            </a:r>
          </a:p>
          <a:p>
            <a:r>
              <a:rPr lang="cs-CZ" dirty="0" smtClean="0"/>
              <a:t>Proč v době renesance vzniká filosofie státu?</a:t>
            </a:r>
          </a:p>
          <a:p>
            <a:r>
              <a:rPr lang="cs-CZ" dirty="0" smtClean="0"/>
              <a:t>Vysvětlete </a:t>
            </a:r>
            <a:r>
              <a:rPr lang="cs-CZ" smtClean="0"/>
              <a:t>pojem utopie.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0750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TRETERA, Ivo. </a:t>
            </a:r>
            <a:r>
              <a:rPr lang="cs-CZ" i="1" dirty="0"/>
              <a:t>Nástin dějin evropského myšlení</a:t>
            </a:r>
            <a:r>
              <a:rPr lang="cs-CZ" dirty="0"/>
              <a:t>. Praha - Litomyšl: Paseka, 2006, ISBN </a:t>
            </a:r>
            <a:r>
              <a:rPr lang="cs-CZ" dirty="0" smtClean="0"/>
              <a:t>80-7185-819-6</a:t>
            </a:r>
          </a:p>
          <a:p>
            <a:r>
              <a:rPr lang="cs-CZ" dirty="0"/>
              <a:t>STORIG, Hans Joachim. </a:t>
            </a:r>
            <a:r>
              <a:rPr lang="cs-CZ" i="1" dirty="0"/>
              <a:t>Malé dějiny filosofie</a:t>
            </a:r>
            <a:r>
              <a:rPr lang="cs-CZ" dirty="0"/>
              <a:t>. Kostelní Vydří: Karmelitánské nakladatelství, 2000, ISBN 80-7192-500-4</a:t>
            </a:r>
            <a:endParaRPr lang="cs-CZ" dirty="0" smtClean="0"/>
          </a:p>
          <a:p>
            <a:r>
              <a:rPr lang="cs-CZ" dirty="0" smtClean="0"/>
              <a:t>BEZ </a:t>
            </a:r>
            <a:r>
              <a:rPr lang="cs-CZ" dirty="0"/>
              <a:t>AUTORA. </a:t>
            </a:r>
            <a:r>
              <a:rPr lang="cs-CZ" i="1" dirty="0" err="1"/>
              <a:t>Soubor:Roger-bacon-statue.jpg</a:t>
            </a:r>
            <a:r>
              <a:rPr lang="cs-CZ" dirty="0"/>
              <a:t> [online]. [cit. 28.5.2013]. Dostupný na WWW: http://cs.wikipedia.org/wiki/Soubor:Roger-bacon-statue.jpg </a:t>
            </a:r>
            <a:r>
              <a:rPr lang="cs-CZ" dirty="0" smtClean="0"/>
              <a:t>(obrázek č. 1 – Roger Bacon)</a:t>
            </a:r>
            <a:endParaRPr lang="cs-CZ" dirty="0"/>
          </a:p>
          <a:p>
            <a:r>
              <a:rPr lang="it-IT" dirty="0"/>
              <a:t>DELL'ALTISSIMO, Cristofano. </a:t>
            </a:r>
            <a:r>
              <a:rPr lang="it-IT" i="1" dirty="0"/>
              <a:t>Soubor:Pico1.jpg</a:t>
            </a:r>
            <a:r>
              <a:rPr lang="it-IT" dirty="0"/>
              <a:t> [online]. [cit. 28.5.2013]. Dostupný na WWW: http://cs.wikipedia.org/wiki/Soubor:Pico1.jpg </a:t>
            </a:r>
            <a:r>
              <a:rPr lang="cs-CZ" dirty="0" smtClean="0"/>
              <a:t>(obrázek č. 2 – </a:t>
            </a:r>
            <a:r>
              <a:rPr lang="cs-CZ" dirty="0" err="1" smtClean="0"/>
              <a:t>Pico</a:t>
            </a:r>
            <a:r>
              <a:rPr lang="cs-CZ" dirty="0" smtClean="0"/>
              <a:t> </a:t>
            </a:r>
            <a:r>
              <a:rPr lang="cs-CZ" dirty="0" err="1" smtClean="0"/>
              <a:t>della</a:t>
            </a:r>
            <a:r>
              <a:rPr lang="cs-CZ" dirty="0" smtClean="0"/>
              <a:t> </a:t>
            </a:r>
            <a:r>
              <a:rPr lang="cs-CZ" dirty="0" err="1" smtClean="0"/>
              <a:t>Mirandola</a:t>
            </a:r>
            <a:r>
              <a:rPr lang="cs-CZ" dirty="0" smtClean="0"/>
              <a:t>)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Soubor:Lorenzo</a:t>
            </a:r>
            <a:r>
              <a:rPr lang="cs-CZ" i="1" dirty="0"/>
              <a:t> Valla.JPG</a:t>
            </a:r>
            <a:r>
              <a:rPr lang="cs-CZ" dirty="0"/>
              <a:t> [online]. [cit. 28.5.2013]. Dostupný na WWW: http://cs.wikipedia.org/wiki/Soubor:Lorenzo_Valla.JPG </a:t>
            </a:r>
            <a:r>
              <a:rPr lang="cs-CZ" dirty="0" smtClean="0"/>
              <a:t>(obrázek č. 3 – L. </a:t>
            </a:r>
            <a:r>
              <a:rPr lang="cs-CZ" dirty="0" err="1" smtClean="0"/>
              <a:t>Valla</a:t>
            </a:r>
            <a:r>
              <a:rPr lang="cs-CZ" dirty="0" smtClean="0"/>
              <a:t>)</a:t>
            </a:r>
          </a:p>
          <a:p>
            <a:r>
              <a:rPr lang="cs-CZ" dirty="0"/>
              <a:t>HOLBEIN, </a:t>
            </a:r>
            <a:r>
              <a:rPr lang="cs-CZ" dirty="0" smtClean="0"/>
              <a:t>Hans mladší. </a:t>
            </a:r>
            <a:r>
              <a:rPr lang="cs-CZ" i="1" dirty="0" err="1"/>
              <a:t>Soubor:Holbein-erasmus.jpg</a:t>
            </a:r>
            <a:r>
              <a:rPr lang="cs-CZ" dirty="0"/>
              <a:t> [online]. [cit. 28.5.2013]. Dostupný na WWW: http://cs.wikipedia.org/wiki/Soubor:Holbein-erasmus.jpg </a:t>
            </a:r>
            <a:r>
              <a:rPr lang="cs-CZ" dirty="0" smtClean="0"/>
              <a:t>(obrázek č. 4 – E. Rotterdamský) 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Soubor:Michel</a:t>
            </a:r>
            <a:r>
              <a:rPr lang="cs-CZ" i="1" dirty="0"/>
              <a:t> de Montaigne 1.jpg</a:t>
            </a:r>
            <a:r>
              <a:rPr lang="cs-CZ" dirty="0"/>
              <a:t> [online]. [cit. 28.5.2013]. Dostupný na WWW: http://cs.wikipedia.org/wiki/Soubor:Michel_de_Montaigne_1.jpg </a:t>
            </a:r>
            <a:r>
              <a:rPr lang="cs-CZ" dirty="0" smtClean="0"/>
              <a:t> (obrázek č. 5 – M. de Montaigne)</a:t>
            </a:r>
          </a:p>
          <a:p>
            <a:r>
              <a:rPr lang="pt-BR" dirty="0"/>
              <a:t>BEZ AUTORA. </a:t>
            </a:r>
            <a:r>
              <a:rPr lang="pt-BR" i="1" dirty="0"/>
              <a:t>Soubor:Martin Luther 2.jpg</a:t>
            </a:r>
            <a:r>
              <a:rPr lang="pt-BR" dirty="0"/>
              <a:t> [online]. [cit. 28.5.2013]. Dostupný na WWW: http://cs.wikipedia.org/wiki/Soubor:Martin_Luther_2.jpg </a:t>
            </a:r>
            <a:r>
              <a:rPr lang="cs-CZ" dirty="0" smtClean="0"/>
              <a:t>(obrázek č. 6 – M. Luther)</a:t>
            </a:r>
            <a:endParaRPr lang="cs-CZ" dirty="0"/>
          </a:p>
          <a:p>
            <a:r>
              <a:rPr lang="cs-CZ" dirty="0"/>
              <a:t>BEZ AUTORA. </a:t>
            </a:r>
            <a:r>
              <a:rPr lang="cs-CZ" i="1" dirty="0" err="1"/>
              <a:t>Soubor:Nikolaus</a:t>
            </a:r>
            <a:r>
              <a:rPr lang="cs-CZ" i="1" dirty="0"/>
              <a:t> Kopernikus.jpg</a:t>
            </a:r>
            <a:r>
              <a:rPr lang="cs-CZ" dirty="0"/>
              <a:t> [online]. [cit. 28.5.2013]. Dostupný na WWW: http://cs.wikipedia.org/wiki/Soubor:Nikolaus_Kopernikus.jpg </a:t>
            </a:r>
            <a:r>
              <a:rPr lang="cs-CZ" dirty="0" smtClean="0"/>
              <a:t> (obrázek č. 7 – M. Koperník)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7115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BEZ AUTORA. </a:t>
            </a:r>
            <a:r>
              <a:rPr lang="cs-CZ" i="1" dirty="0" err="1"/>
              <a:t>Soubor:Johannes</a:t>
            </a:r>
            <a:r>
              <a:rPr lang="cs-CZ" i="1" dirty="0"/>
              <a:t> Kepler 1610.jpg</a:t>
            </a:r>
            <a:r>
              <a:rPr lang="cs-CZ" dirty="0"/>
              <a:t> [online]. [cit. 28.5.2013]. Dostupný na WWW: http://</a:t>
            </a:r>
            <a:r>
              <a:rPr lang="cs-CZ" dirty="0" smtClean="0"/>
              <a:t>cs.wikipedia.org/wiki/Soubor:Johannes_Kepler_1610.jpg (obrázek č. 8 – J. Kepler)  </a:t>
            </a:r>
          </a:p>
          <a:p>
            <a:r>
              <a:rPr lang="en-US" dirty="0"/>
              <a:t>MASTER OF THE LIFE OF THE VIRGIN. </a:t>
            </a:r>
            <a:r>
              <a:rPr lang="en-US" i="1" dirty="0" err="1"/>
              <a:t>Soubor:Nicholas</a:t>
            </a:r>
            <a:r>
              <a:rPr lang="en-US" i="1" dirty="0"/>
              <a:t> of Cusa.jpg</a:t>
            </a:r>
            <a:r>
              <a:rPr lang="en-US" dirty="0"/>
              <a:t> [online]. [cit. 28.5.2013].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http://cs.wikipedia.org/wiki/Soubor:Nicholas_of_Cusa.jpg </a:t>
            </a:r>
            <a:r>
              <a:rPr lang="cs-CZ" dirty="0" smtClean="0"/>
              <a:t>(obrázek č. 9 – M. </a:t>
            </a:r>
            <a:r>
              <a:rPr lang="cs-CZ" dirty="0" err="1" smtClean="0"/>
              <a:t>Kusánský</a:t>
            </a:r>
            <a:r>
              <a:rPr lang="cs-CZ" dirty="0" smtClean="0"/>
              <a:t>)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Soubor:Giordano</a:t>
            </a:r>
            <a:r>
              <a:rPr lang="cs-CZ" i="1" dirty="0"/>
              <a:t> Bruno.jpg</a:t>
            </a:r>
            <a:r>
              <a:rPr lang="cs-CZ" dirty="0"/>
              <a:t> [online]. [cit. 28.5.2013]. Dostupný na WWW: http://cs.wikipedia.org/wiki/Soubor:Giordano_Bruno.jpg </a:t>
            </a:r>
            <a:r>
              <a:rPr lang="cs-CZ" dirty="0" smtClean="0"/>
              <a:t>(obrázek č. 10 – G. Bruno)</a:t>
            </a:r>
          </a:p>
          <a:p>
            <a:r>
              <a:rPr lang="cs-CZ" dirty="0"/>
              <a:t>DI TITO, </a:t>
            </a:r>
            <a:r>
              <a:rPr lang="cs-CZ" dirty="0" err="1"/>
              <a:t>Santi</a:t>
            </a:r>
            <a:r>
              <a:rPr lang="cs-CZ" dirty="0"/>
              <a:t>. </a:t>
            </a:r>
            <a:r>
              <a:rPr lang="cs-CZ" i="1" dirty="0" err="1"/>
              <a:t>Soubor:Santi</a:t>
            </a:r>
            <a:r>
              <a:rPr lang="cs-CZ" i="1" dirty="0"/>
              <a:t> di Tito - </a:t>
            </a:r>
            <a:r>
              <a:rPr lang="cs-CZ" i="1" dirty="0" err="1"/>
              <a:t>Niccolo</a:t>
            </a:r>
            <a:r>
              <a:rPr lang="cs-CZ" i="1" dirty="0"/>
              <a:t> </a:t>
            </a:r>
            <a:r>
              <a:rPr lang="cs-CZ" i="1" dirty="0" err="1"/>
              <a:t>Machiavelli's</a:t>
            </a:r>
            <a:r>
              <a:rPr lang="cs-CZ" i="1" dirty="0"/>
              <a:t> </a:t>
            </a:r>
            <a:r>
              <a:rPr lang="cs-CZ" i="1" dirty="0" err="1"/>
              <a:t>portrait</a:t>
            </a:r>
            <a:r>
              <a:rPr lang="cs-CZ" i="1" dirty="0"/>
              <a:t> headcrop.jpg</a:t>
            </a:r>
            <a:r>
              <a:rPr lang="cs-CZ" dirty="0"/>
              <a:t> [online]. [cit. 28.5.2013]. Dostupný na WWW: http://cs.wikipedia.org/wiki/Soubor:Santi_di_Tito_-_Niccolo_Machiavelli%27s_portrait_headcrop.jpg </a:t>
            </a:r>
            <a:r>
              <a:rPr lang="cs-CZ" dirty="0" smtClean="0"/>
              <a:t>(obrázek č. 11 – N. Machiavelli)</a:t>
            </a:r>
          </a:p>
          <a:p>
            <a:r>
              <a:rPr lang="cs-CZ" dirty="0"/>
              <a:t>HOLBEIN, Hans. </a:t>
            </a:r>
            <a:r>
              <a:rPr lang="cs-CZ" i="1" dirty="0" err="1"/>
              <a:t>Soubor:Hans</a:t>
            </a:r>
            <a:r>
              <a:rPr lang="cs-CZ" i="1" dirty="0"/>
              <a:t> </a:t>
            </a:r>
            <a:r>
              <a:rPr lang="cs-CZ" i="1" dirty="0" err="1"/>
              <a:t>Holbein</a:t>
            </a:r>
            <a:r>
              <a:rPr lang="cs-CZ" i="1" dirty="0"/>
              <a:t> d. J. 065.jpg</a:t>
            </a:r>
            <a:r>
              <a:rPr lang="cs-CZ" dirty="0"/>
              <a:t> [online]. [cit. 28.5.2013]. Dostupný na WWW: http://cs.wikipedia.org/wiki/Soubor:Hans_Holbein_d._J._065.jpg </a:t>
            </a:r>
            <a:r>
              <a:rPr lang="cs-CZ" dirty="0" smtClean="0"/>
              <a:t>(obrázek č. 12 – </a:t>
            </a:r>
            <a:r>
              <a:rPr lang="cs-CZ" dirty="0" err="1" smtClean="0"/>
              <a:t>Th</a:t>
            </a:r>
            <a:r>
              <a:rPr lang="cs-CZ" dirty="0" smtClean="0"/>
              <a:t>. </a:t>
            </a:r>
            <a:r>
              <a:rPr lang="cs-CZ" dirty="0" err="1" smtClean="0"/>
              <a:t>Morus</a:t>
            </a:r>
            <a:r>
              <a:rPr lang="cs-CZ" dirty="0" smtClean="0"/>
              <a:t>)</a:t>
            </a:r>
          </a:p>
          <a:p>
            <a:r>
              <a:rPr lang="cs-CZ" dirty="0"/>
              <a:t>DE LARMESSIN, Nicolas </a:t>
            </a:r>
            <a:r>
              <a:rPr lang="cs-CZ" dirty="0" smtClean="0"/>
              <a:t>III. </a:t>
            </a:r>
            <a:r>
              <a:rPr lang="cs-CZ" i="1" dirty="0"/>
              <a:t>Soubor:Campanella-2.png</a:t>
            </a:r>
            <a:r>
              <a:rPr lang="cs-CZ" dirty="0"/>
              <a:t> [online]. [cit. 28.5.2013]. Dostupný na WWW: http://cs.wikipedia.org/wiki/Soubor:Campanella-2.png </a:t>
            </a:r>
            <a:r>
              <a:rPr lang="cs-CZ" dirty="0" smtClean="0"/>
              <a:t>(obrázek č. 13 – T. </a:t>
            </a:r>
            <a:r>
              <a:rPr lang="cs-CZ" dirty="0" err="1" smtClean="0"/>
              <a:t>Campanella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83120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1317</Words>
  <Application>Microsoft Office PowerPoint</Application>
  <PresentationFormat>Předvádění na obrazovce (4:3)</PresentationFormat>
  <Paragraphs>178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systému Office</vt:lpstr>
      <vt:lpstr>projekt</vt:lpstr>
      <vt:lpstr>Renesanční filosofie</vt:lpstr>
      <vt:lpstr>ANOTACE</vt:lpstr>
      <vt:lpstr>Renesanční filosofie</vt:lpstr>
      <vt:lpstr>Podmínky </vt:lpstr>
      <vt:lpstr>Roger Bacon (1212 – 1294)</vt:lpstr>
      <vt:lpstr>Roger Bacon</vt:lpstr>
      <vt:lpstr>Platónská akademie</vt:lpstr>
      <vt:lpstr>Giovanni Pico della Mirandola (1463 – 1494)</vt:lpstr>
      <vt:lpstr>Základní směry renesančního myšlení</vt:lpstr>
      <vt:lpstr>Humanismus</vt:lpstr>
      <vt:lpstr>Lorenzo Valla (1407 – 1457)</vt:lpstr>
      <vt:lpstr>Erasmus Rotterdamský (1469 – 1536)</vt:lpstr>
      <vt:lpstr>Michel de Montaigne (1533 – 1592)</vt:lpstr>
      <vt:lpstr>Magický směr</vt:lpstr>
      <vt:lpstr>Theophrastus Bombastus Paracelsus (1493 – 1541)</vt:lpstr>
      <vt:lpstr>Protestantismus (reformace)</vt:lpstr>
      <vt:lpstr>Mechanický směr</vt:lpstr>
      <vt:lpstr>Mikuláš Kusánský (1401 – 1464)</vt:lpstr>
      <vt:lpstr>Giordano Bruno (1548 – 1600) „Jedinou autoritou má být rozum a svobodné bádání.“</vt:lpstr>
      <vt:lpstr>Filosofie státu</vt:lpstr>
      <vt:lpstr>Niccolo Machiavelli (1469 – 1527)</vt:lpstr>
      <vt:lpstr>Thomas Morus (1478 – 1535)</vt:lpstr>
      <vt:lpstr>Tommaso Campanella (1568 – 1639)</vt:lpstr>
      <vt:lpstr>Zpětná vazba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Problémy německy mluvících zemí</dc:title>
  <dc:creator>ve</dc:creator>
  <cp:lastModifiedBy>ve</cp:lastModifiedBy>
  <cp:revision>25</cp:revision>
  <dcterms:created xsi:type="dcterms:W3CDTF">2012-12-11T12:25:18Z</dcterms:created>
  <dcterms:modified xsi:type="dcterms:W3CDTF">2013-05-31T08:41:56Z</dcterms:modified>
</cp:coreProperties>
</file>