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theme/theme2.xml" ContentType="application/vnd.openxmlformats-officedocument.theme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  <p:sldMasterId id="2147483675" r:id="rId3"/>
  </p:sldMasterIdLst>
  <p:sldIdLst>
    <p:sldId id="259" r:id="rId4"/>
    <p:sldId id="278" r:id="rId5"/>
    <p:sldId id="256" r:id="rId6"/>
    <p:sldId id="257" r:id="rId7"/>
    <p:sldId id="264" r:id="rId8"/>
    <p:sldId id="265" r:id="rId9"/>
    <p:sldId id="266" r:id="rId10"/>
    <p:sldId id="267" r:id="rId11"/>
    <p:sldId id="262" r:id="rId12"/>
    <p:sldId id="268" r:id="rId13"/>
    <p:sldId id="269" r:id="rId14"/>
    <p:sldId id="270" r:id="rId15"/>
    <p:sldId id="271" r:id="rId16"/>
    <p:sldId id="263" r:id="rId17"/>
    <p:sldId id="272" r:id="rId18"/>
    <p:sldId id="273" r:id="rId19"/>
    <p:sldId id="274" r:id="rId20"/>
    <p:sldId id="275" r:id="rId21"/>
    <p:sldId id="276" r:id="rId22"/>
    <p:sldId id="277" r:id="rId23"/>
    <p:sldId id="279" r:id="rId24"/>
    <p:sldId id="261" r:id="rId2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openxmlformats.org/officeDocument/2006/relationships/presProps" Target="presProps.xml"/><Relationship Id="rId3" Type="http://schemas.openxmlformats.org/officeDocument/2006/relationships/slideMaster" Target="slideMasters/slideMaster3.xml"/><Relationship Id="rId21" Type="http://schemas.openxmlformats.org/officeDocument/2006/relationships/slide" Target="slides/slide18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slide" Target="slides/slide22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3.xml"/><Relationship Id="rId20" Type="http://schemas.openxmlformats.org/officeDocument/2006/relationships/slide" Target="slides/slide17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slide" Target="slides/slide21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slide" Target="slides/slide20.xml"/><Relationship Id="rId28" Type="http://schemas.openxmlformats.org/officeDocument/2006/relationships/theme" Target="theme/theme1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slide" Target="slides/slide19.xml"/><Relationship Id="rId27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3.xml"/></Relationships>
</file>

<file path=ppt/slideLayouts/_rels/slideLayout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3.xml"/></Relationships>
</file>

<file path=ppt/slideLayouts/_rels/slideLayout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3.xml"/></Relationships>
</file>

<file path=ppt/slideLayouts/_rels/slideLayout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3.xml"/></Relationships>
</file>

<file path=ppt/slideLayouts/_rels/slideLayout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3.xml"/></Relationships>
</file>

<file path=ppt/slideLayouts/_rels/slideLayout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1C71DD-C6CF-409D-A92A-DDD8761E8508}" type="datetimeFigureOut">
              <a:rPr lang="cs-CZ" smtClean="0"/>
              <a:t>31.5.2013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F2AF50-D500-4784-9283-1E52634589E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06509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1C71DD-C6CF-409D-A92A-DDD8761E8508}" type="datetimeFigureOut">
              <a:rPr lang="cs-CZ" smtClean="0"/>
              <a:t>31.5.2013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F2AF50-D500-4784-9283-1E52634589E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8167933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1C71DD-C6CF-409D-A92A-DDD8761E8508}" type="datetimeFigureOut">
              <a:rPr lang="cs-CZ" smtClean="0"/>
              <a:t>31.5.2013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F2AF50-D500-4784-9283-1E52634589E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94813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1C71DD-C6CF-409D-A92A-DDD8761E8508}" type="datetimeFigureOut">
              <a:rPr lang="cs-CZ" smtClean="0"/>
              <a:t>31.5.2013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F2AF50-D500-4784-9283-1E52634589E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3948545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1C71DD-C6CF-409D-A92A-DDD8761E8508}" type="datetimeFigureOut">
              <a:rPr lang="cs-CZ" smtClean="0"/>
              <a:t>31.5.2013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F2AF50-D500-4784-9283-1E52634589E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9498740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1C71DD-C6CF-409D-A92A-DDD8761E8508}" type="datetimeFigureOut">
              <a:rPr lang="cs-CZ" smtClean="0"/>
              <a:t>31.5.2013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F2AF50-D500-4784-9283-1E52634589E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0682307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1C71DD-C6CF-409D-A92A-DDD8761E8508}" type="datetimeFigureOut">
              <a:rPr lang="cs-CZ" smtClean="0"/>
              <a:t>31.5.2013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F2AF50-D500-4784-9283-1E52634589E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6308000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1C71DD-C6CF-409D-A92A-DDD8761E8508}" type="datetimeFigureOut">
              <a:rPr lang="cs-CZ" smtClean="0"/>
              <a:t>31.5.2013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F2AF50-D500-4784-9283-1E52634589E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3212822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1C71DD-C6CF-409D-A92A-DDD8761E8508}" type="datetimeFigureOut">
              <a:rPr lang="cs-CZ" smtClean="0"/>
              <a:t>31.5.2013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F2AF50-D500-4784-9283-1E52634589E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7295355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1C71DD-C6CF-409D-A92A-DDD8761E8508}" type="datetimeFigureOut">
              <a:rPr lang="cs-CZ" smtClean="0"/>
              <a:t>31.5.2013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F2AF50-D500-4784-9283-1E52634589E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3766082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1C71DD-C6CF-409D-A92A-DDD8761E8508}" type="datetimeFigureOut">
              <a:rPr lang="cs-CZ" smtClean="0"/>
              <a:t>31.5.2013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F2AF50-D500-4784-9283-1E52634589E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3007014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Pr>
        <a:blipFill dpi="0" rotWithShape="1">
          <a:blip r:embed="rId2">
            <a:lum/>
          </a:blip>
          <a:srcRect/>
          <a:stretch>
            <a:fillRect l="-2000" r="-2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Obrázek 1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8294" y="3266324"/>
            <a:ext cx="5760720" cy="125882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071678"/>
            <a:ext cx="7774632" cy="997282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2800" cap="small" baseline="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31.5.2013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>
          <a:xfrm>
            <a:off x="323528" y="6309320"/>
            <a:ext cx="5713035" cy="365125"/>
          </a:xfrm>
        </p:spPr>
        <p:txBody>
          <a:bodyPr/>
          <a:lstStyle/>
          <a:p>
            <a:endParaRPr lang="cs-CZ" smtClean="0">
              <a:solidFill>
                <a:prstClr val="black">
                  <a:lumMod val="65000"/>
                  <a:lumOff val="35000"/>
                </a:prstClr>
              </a:solidFill>
            </a:endParaRPr>
          </a:p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10" name="Obrázek 9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8294" y="3266324"/>
            <a:ext cx="5760720" cy="12588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20734189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19256" cy="3998976"/>
          </a:xfrm>
        </p:spPr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31.5.2013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59165" y="6356350"/>
            <a:ext cx="2626951" cy="365125"/>
          </a:xfrm>
        </p:spPr>
        <p:txBody>
          <a:bodyPr/>
          <a:lstStyle/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32915169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457200" y="428604"/>
            <a:ext cx="8229600" cy="840156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Zdroje a použitá literatura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12776"/>
            <a:ext cx="8219256" cy="4186401"/>
          </a:xfrm>
        </p:spPr>
        <p:txBody>
          <a:bodyPr>
            <a:normAutofit/>
          </a:bodyPr>
          <a:lstStyle>
            <a:lvl1pPr marL="457200" indent="-457200">
              <a:buFont typeface="+mj-lt"/>
              <a:buAutoNum type="arabicPeriod"/>
              <a:defRPr sz="2000"/>
            </a:lvl1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31.5.2013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05877499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Zdroje a literatur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457200" y="428604"/>
            <a:ext cx="8229600" cy="840156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Zdroje a použitá literatura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12776"/>
            <a:ext cx="8219256" cy="4186401"/>
          </a:xfrm>
        </p:spPr>
        <p:txBody>
          <a:bodyPr>
            <a:normAutofit/>
          </a:bodyPr>
          <a:lstStyle>
            <a:lvl1pPr marL="457200" indent="-457200">
              <a:buFont typeface="+mj-lt"/>
              <a:buAutoNum type="arabicPeriod"/>
              <a:defRPr sz="2000"/>
            </a:lvl1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31.5.2013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  <p:sp>
        <p:nvSpPr>
          <p:cNvPr id="9" name="TextovéPole 8"/>
          <p:cNvSpPr txBox="1"/>
          <p:nvPr userDrawn="1"/>
        </p:nvSpPr>
        <p:spPr>
          <a:xfrm>
            <a:off x="714348" y="5715016"/>
            <a:ext cx="767229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000" dirty="0">
                <a:solidFill>
                  <a:prstClr val="black"/>
                </a:solidFill>
                <a:latin typeface="Bookman Old Style" pitchFamily="18" charset="0"/>
              </a:rPr>
              <a:t>Materiál je určen pro bezplatné používání pro potřeby výuky a vzdělávání na všech typech škol a školských zařízeních. </a:t>
            </a:r>
          </a:p>
          <a:p>
            <a:pPr algn="ctr"/>
            <a:r>
              <a:rPr lang="cs-CZ" sz="1000" dirty="0">
                <a:solidFill>
                  <a:prstClr val="black"/>
                </a:solidFill>
                <a:latin typeface="Bookman Old Style" pitchFamily="18" charset="0"/>
              </a:rPr>
              <a:t>Jakékoliv další využití podléhá autorskému zákonu.</a:t>
            </a:r>
          </a:p>
        </p:txBody>
      </p:sp>
    </p:spTree>
    <p:extLst>
      <p:ext uri="{BB962C8B-B14F-4D97-AF65-F5344CB8AC3E}">
        <p14:creationId xmlns:p14="http://schemas.microsoft.com/office/powerpoint/2010/main" val="2197727862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31.5.2013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pic>
        <p:nvPicPr>
          <p:cNvPr id="12" name="Obrázek 1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52509611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100264" cy="3998976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31.5.2013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62224" cy="3998976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32939477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32656"/>
            <a:ext cx="8229600" cy="792088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26876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26876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31.5.2013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060848"/>
            <a:ext cx="4135586" cy="3538328"/>
          </a:xfrm>
        </p:spPr>
        <p:txBody>
          <a:bodyPr/>
          <a:lstStyle>
            <a:lvl1pPr>
              <a:defRPr sz="1800"/>
            </a:lvl1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060848"/>
            <a:ext cx="4075880" cy="3538329"/>
          </a:xfrm>
        </p:spPr>
        <p:txBody>
          <a:bodyPr/>
          <a:lstStyle>
            <a:lvl1pPr>
              <a:defRPr sz="1800"/>
            </a:lvl1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pic>
        <p:nvPicPr>
          <p:cNvPr id="14" name="Obrázek 1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83238520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768148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31.5.2013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5926840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31.5.2013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4934129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428604"/>
            <a:ext cx="3008313" cy="1933596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500041"/>
            <a:ext cx="5004991" cy="5099135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2000"/>
            </a:lvl2pPr>
            <a:lvl3pPr>
              <a:defRPr sz="20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dirty="0" smtClean="0"/>
              <a:t>Klepnutím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1"/>
            <a:ext cx="2985393" cy="3160776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dirty="0" smtClean="0"/>
              <a:t>Klepnutím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31.5.2013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5007633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1472" y="476672"/>
            <a:ext cx="8143932" cy="647278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Klepnutím na ikonu přidáte obrázek.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31.5.2013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22235510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57166"/>
            <a:ext cx="8229600" cy="839586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31.5.2013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62806890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4357888" y="5219001"/>
            <a:ext cx="900684" cy="238506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428604"/>
            <a:ext cx="2057400" cy="5697559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428604"/>
            <a:ext cx="6019800" cy="5697559"/>
          </a:xfrm>
        </p:spPr>
        <p:txBody>
          <a:bodyPr vert="eaVert"/>
          <a:lstStyle/>
          <a:p>
            <a:pPr lvl="0"/>
            <a:r>
              <a:rPr lang="cs-CZ" dirty="0" smtClean="0"/>
              <a:t>Klepnutím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31.5.2013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91793268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476672"/>
            <a:ext cx="5711824" cy="647278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31.5.2013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12" name="Obrázek 11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79018803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Pr>
        <a:blipFill dpi="0" rotWithShape="1">
          <a:blip r:embed="rId2">
            <a:lum/>
          </a:blip>
          <a:srcRect/>
          <a:stretch>
            <a:fillRect l="-2000" r="-2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Obrázek 1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8294" y="3266324"/>
            <a:ext cx="5760720" cy="125882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071678"/>
            <a:ext cx="7774632" cy="997282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2800" cap="small" baseline="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31.5.2013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>
          <a:xfrm>
            <a:off x="323528" y="6309320"/>
            <a:ext cx="5713035" cy="365125"/>
          </a:xfrm>
        </p:spPr>
        <p:txBody>
          <a:bodyPr/>
          <a:lstStyle/>
          <a:p>
            <a:endParaRPr lang="cs-CZ" smtClean="0">
              <a:solidFill>
                <a:prstClr val="black">
                  <a:lumMod val="65000"/>
                  <a:lumOff val="35000"/>
                </a:prstClr>
              </a:solidFill>
            </a:endParaRPr>
          </a:p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10" name="Obrázek 9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8294" y="3266324"/>
            <a:ext cx="5760720" cy="12588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94015892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19256" cy="3998976"/>
          </a:xfrm>
        </p:spPr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31.5.2013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59165" y="6356350"/>
            <a:ext cx="2626951" cy="365125"/>
          </a:xfrm>
        </p:spPr>
        <p:txBody>
          <a:bodyPr/>
          <a:lstStyle/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169924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457200" y="428604"/>
            <a:ext cx="8229600" cy="840156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Zdroje a použitá literatura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12776"/>
            <a:ext cx="8219256" cy="4186401"/>
          </a:xfrm>
        </p:spPr>
        <p:txBody>
          <a:bodyPr>
            <a:normAutofit/>
          </a:bodyPr>
          <a:lstStyle>
            <a:lvl1pPr marL="457200" indent="-457200">
              <a:buFont typeface="+mj-lt"/>
              <a:buAutoNum type="arabicPeriod"/>
              <a:defRPr sz="2000"/>
            </a:lvl1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31.5.2013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7053354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Zdroje a literatur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457200" y="428604"/>
            <a:ext cx="8229600" cy="840156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Zdroje a použitá literatura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12776"/>
            <a:ext cx="8219256" cy="4186401"/>
          </a:xfrm>
        </p:spPr>
        <p:txBody>
          <a:bodyPr>
            <a:normAutofit/>
          </a:bodyPr>
          <a:lstStyle>
            <a:lvl1pPr marL="457200" indent="-457200">
              <a:buFont typeface="+mj-lt"/>
              <a:buAutoNum type="arabicPeriod"/>
              <a:defRPr sz="2000"/>
            </a:lvl1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31.5.2013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  <p:sp>
        <p:nvSpPr>
          <p:cNvPr id="9" name="TextovéPole 8"/>
          <p:cNvSpPr txBox="1"/>
          <p:nvPr userDrawn="1"/>
        </p:nvSpPr>
        <p:spPr>
          <a:xfrm>
            <a:off x="714348" y="5715016"/>
            <a:ext cx="767229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000" dirty="0">
                <a:solidFill>
                  <a:prstClr val="black"/>
                </a:solidFill>
                <a:latin typeface="Bookman Old Style" pitchFamily="18" charset="0"/>
              </a:rPr>
              <a:t>Materiál je určen pro bezplatné používání pro potřeby výuky a vzdělávání na všech typech škol a školských zařízeních. </a:t>
            </a:r>
          </a:p>
          <a:p>
            <a:pPr algn="ctr"/>
            <a:r>
              <a:rPr lang="cs-CZ" sz="1000" dirty="0">
                <a:solidFill>
                  <a:prstClr val="black"/>
                </a:solidFill>
                <a:latin typeface="Bookman Old Style" pitchFamily="18" charset="0"/>
              </a:rPr>
              <a:t>Jakékoliv další využití podléhá autorskému zákonu.</a:t>
            </a:r>
          </a:p>
        </p:txBody>
      </p:sp>
    </p:spTree>
    <p:extLst>
      <p:ext uri="{BB962C8B-B14F-4D97-AF65-F5344CB8AC3E}">
        <p14:creationId xmlns:p14="http://schemas.microsoft.com/office/powerpoint/2010/main" val="887386861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31.5.2013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pic>
        <p:nvPicPr>
          <p:cNvPr id="12" name="Obrázek 1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58694856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100264" cy="3998976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31.5.2013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62224" cy="3998976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58596209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32656"/>
            <a:ext cx="8229600" cy="792088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26876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26876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31.5.2013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060848"/>
            <a:ext cx="4135586" cy="3538328"/>
          </a:xfrm>
        </p:spPr>
        <p:txBody>
          <a:bodyPr/>
          <a:lstStyle>
            <a:lvl1pPr>
              <a:defRPr sz="1800"/>
            </a:lvl1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060848"/>
            <a:ext cx="4075880" cy="3538329"/>
          </a:xfrm>
        </p:spPr>
        <p:txBody>
          <a:bodyPr/>
          <a:lstStyle>
            <a:lvl1pPr>
              <a:defRPr sz="1800"/>
            </a:lvl1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pic>
        <p:nvPicPr>
          <p:cNvPr id="14" name="Obrázek 1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17086780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768148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31.5.2013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36951838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31.5.2013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57438283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428604"/>
            <a:ext cx="3008313" cy="1933596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500041"/>
            <a:ext cx="5004991" cy="5099135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2000"/>
            </a:lvl2pPr>
            <a:lvl3pPr>
              <a:defRPr sz="20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dirty="0" smtClean="0"/>
              <a:t>Klepnutím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1"/>
            <a:ext cx="2985393" cy="3160776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dirty="0" smtClean="0"/>
              <a:t>Klepnutím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31.5.2013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91646973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1472" y="476672"/>
            <a:ext cx="8143932" cy="647278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Klepnutím na ikonu přidáte obrázek.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31.5.2013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58989901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57166"/>
            <a:ext cx="8229600" cy="839586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31.5.2013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0483848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4357888" y="5219001"/>
            <a:ext cx="900684" cy="238506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428604"/>
            <a:ext cx="2057400" cy="5697559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428604"/>
            <a:ext cx="6019800" cy="5697559"/>
          </a:xfrm>
        </p:spPr>
        <p:txBody>
          <a:bodyPr vert="eaVert"/>
          <a:lstStyle/>
          <a:p>
            <a:pPr lvl="0"/>
            <a:r>
              <a:rPr lang="cs-CZ" dirty="0" smtClean="0"/>
              <a:t>Klepnutím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31.5.2013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32049593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476672"/>
            <a:ext cx="5711824" cy="647278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31.5.2013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12" name="Obrázek 11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34837980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slideLayout" Target="../slideLayouts/slideLayout24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slideLayout" Target="../slideLayouts/slideLayout23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5" Type="http://schemas.openxmlformats.org/officeDocument/2006/relationships/theme" Target="../theme/theme2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Relationship Id="rId14" Type="http://schemas.openxmlformats.org/officeDocument/2006/relationships/slideLayout" Target="../slideLayouts/slideLayout25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3.xml"/><Relationship Id="rId13" Type="http://schemas.openxmlformats.org/officeDocument/2006/relationships/slideLayout" Target="../slideLayouts/slideLayout38.xml"/><Relationship Id="rId3" Type="http://schemas.openxmlformats.org/officeDocument/2006/relationships/slideLayout" Target="../slideLayouts/slideLayout28.xml"/><Relationship Id="rId7" Type="http://schemas.openxmlformats.org/officeDocument/2006/relationships/slideLayout" Target="../slideLayouts/slideLayout32.xml"/><Relationship Id="rId12" Type="http://schemas.openxmlformats.org/officeDocument/2006/relationships/slideLayout" Target="../slideLayouts/slideLayout37.xml"/><Relationship Id="rId2" Type="http://schemas.openxmlformats.org/officeDocument/2006/relationships/slideLayout" Target="../slideLayouts/slideLayout27.xml"/><Relationship Id="rId1" Type="http://schemas.openxmlformats.org/officeDocument/2006/relationships/slideLayout" Target="../slideLayouts/slideLayout26.xml"/><Relationship Id="rId6" Type="http://schemas.openxmlformats.org/officeDocument/2006/relationships/slideLayout" Target="../slideLayouts/slideLayout31.xml"/><Relationship Id="rId11" Type="http://schemas.openxmlformats.org/officeDocument/2006/relationships/slideLayout" Target="../slideLayouts/slideLayout36.xml"/><Relationship Id="rId5" Type="http://schemas.openxmlformats.org/officeDocument/2006/relationships/slideLayout" Target="../slideLayouts/slideLayout30.xml"/><Relationship Id="rId15" Type="http://schemas.openxmlformats.org/officeDocument/2006/relationships/theme" Target="../theme/theme3.xml"/><Relationship Id="rId10" Type="http://schemas.openxmlformats.org/officeDocument/2006/relationships/slideLayout" Target="../slideLayouts/slideLayout35.xml"/><Relationship Id="rId4" Type="http://schemas.openxmlformats.org/officeDocument/2006/relationships/slideLayout" Target="../slideLayouts/slideLayout29.xml"/><Relationship Id="rId9" Type="http://schemas.openxmlformats.org/officeDocument/2006/relationships/slideLayout" Target="../slideLayouts/slideLayout34.xml"/><Relationship Id="rId14" Type="http://schemas.openxmlformats.org/officeDocument/2006/relationships/slideLayout" Target="../slideLayouts/slideLayout3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71C71DD-C6CF-409D-A92A-DDD8761E8508}" type="datetimeFigureOut">
              <a:rPr lang="cs-CZ" smtClean="0"/>
              <a:t>31.5.2013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7F2AF50-D500-4784-9283-1E52634589E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676139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46000">
              <a:schemeClr val="bg1">
                <a:tint val="80000"/>
                <a:satMod val="250000"/>
              </a:schemeClr>
            </a:gs>
            <a:gs pos="62000">
              <a:schemeClr val="bg1">
                <a:tint val="90000"/>
                <a:shade val="90000"/>
                <a:satMod val="200000"/>
              </a:schemeClr>
            </a:gs>
            <a:gs pos="92000">
              <a:srgbClr val="7030A0">
                <a:alpha val="33000"/>
              </a:srgbClr>
            </a:gs>
          </a:gsLst>
          <a:lin ang="162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57166"/>
            <a:ext cx="8229600" cy="839586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340768"/>
            <a:ext cx="8229600" cy="478539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</a:lstStyle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31.5.2013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</a:lstStyle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</a:lstStyle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355595" y="44624"/>
            <a:ext cx="667278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400" dirty="0">
                <a:solidFill>
                  <a:prstClr val="white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Gymnázium a Jazyková škola s právem státní jazykové zkoušky Svitavy</a:t>
            </a:r>
          </a:p>
        </p:txBody>
      </p:sp>
      <p:sp>
        <p:nvSpPr>
          <p:cNvPr id="11" name="TextovéPole 10"/>
          <p:cNvSpPr txBox="1"/>
          <p:nvPr userDrawn="1"/>
        </p:nvSpPr>
        <p:spPr>
          <a:xfrm>
            <a:off x="1355595" y="44624"/>
            <a:ext cx="667278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400" dirty="0">
                <a:solidFill>
                  <a:prstClr val="white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Gymnázium a Jazyková škola s právem státní jazykové zkoušky Svitavy</a:t>
            </a:r>
          </a:p>
        </p:txBody>
      </p:sp>
    </p:spTree>
    <p:extLst>
      <p:ext uri="{BB962C8B-B14F-4D97-AF65-F5344CB8AC3E}">
        <p14:creationId xmlns:p14="http://schemas.microsoft.com/office/powerpoint/2010/main" val="43369340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</p:sldLayoutIdLs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28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Bookman Old Style" pitchFamily="18" charset="0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46000">
              <a:schemeClr val="bg1">
                <a:tint val="80000"/>
                <a:satMod val="250000"/>
              </a:schemeClr>
            </a:gs>
            <a:gs pos="62000">
              <a:schemeClr val="bg1">
                <a:tint val="90000"/>
                <a:shade val="90000"/>
                <a:satMod val="200000"/>
              </a:schemeClr>
            </a:gs>
            <a:gs pos="92000">
              <a:srgbClr val="7030A0">
                <a:alpha val="33000"/>
              </a:srgbClr>
            </a:gs>
          </a:gsLst>
          <a:lin ang="162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57166"/>
            <a:ext cx="8229600" cy="839586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340768"/>
            <a:ext cx="8229600" cy="478539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</a:lstStyle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31.5.2013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</a:lstStyle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</a:lstStyle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355595" y="44624"/>
            <a:ext cx="667278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400" dirty="0">
                <a:solidFill>
                  <a:prstClr val="white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Gymnázium a Jazyková škola s právem státní jazykové zkoušky Svitavy</a:t>
            </a:r>
          </a:p>
        </p:txBody>
      </p:sp>
      <p:sp>
        <p:nvSpPr>
          <p:cNvPr id="11" name="TextovéPole 10"/>
          <p:cNvSpPr txBox="1"/>
          <p:nvPr userDrawn="1"/>
        </p:nvSpPr>
        <p:spPr>
          <a:xfrm>
            <a:off x="1355595" y="44624"/>
            <a:ext cx="667278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400" dirty="0">
                <a:solidFill>
                  <a:prstClr val="white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Gymnázium a Jazyková škola s právem státní jazykové zkoušky Svitavy</a:t>
            </a:r>
          </a:p>
        </p:txBody>
      </p:sp>
    </p:spTree>
    <p:extLst>
      <p:ext uri="{BB962C8B-B14F-4D97-AF65-F5344CB8AC3E}">
        <p14:creationId xmlns:p14="http://schemas.microsoft.com/office/powerpoint/2010/main" val="14755144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  <p:sldLayoutId id="2147483677" r:id="rId2"/>
    <p:sldLayoutId id="2147483678" r:id="rId3"/>
    <p:sldLayoutId id="2147483679" r:id="rId4"/>
    <p:sldLayoutId id="2147483680" r:id="rId5"/>
    <p:sldLayoutId id="2147483681" r:id="rId6"/>
    <p:sldLayoutId id="2147483682" r:id="rId7"/>
    <p:sldLayoutId id="2147483683" r:id="rId8"/>
    <p:sldLayoutId id="2147483684" r:id="rId9"/>
    <p:sldLayoutId id="2147483685" r:id="rId10"/>
    <p:sldLayoutId id="2147483686" r:id="rId11"/>
    <p:sldLayoutId id="2147483687" r:id="rId12"/>
    <p:sldLayoutId id="2147483688" r:id="rId13"/>
    <p:sldLayoutId id="2147483689" r:id="rId14"/>
  </p:sldLayoutIdLs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28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Bookman Old Style" pitchFamily="18" charset="0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8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Soubor:Francis_Bacon.jpg" TargetMode="External"/><Relationship Id="rId1" Type="http://schemas.openxmlformats.org/officeDocument/2006/relationships/slideLayout" Target="../slideLayouts/slideLayout29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z="3200" dirty="0" smtClean="0"/>
              <a:t>Empirismus, racionalismus a experiment</a:t>
            </a:r>
            <a:endParaRPr lang="cs-CZ" sz="32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Mgr. Vladimír </a:t>
            </a:r>
            <a:r>
              <a:rPr lang="cs-CZ" sz="2800" dirty="0" err="1" smtClean="0"/>
              <a:t>Velešík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8874887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571504"/>
          </a:xfrm>
        </p:spPr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857232"/>
            <a:ext cx="8219256" cy="4714908"/>
          </a:xfrm>
        </p:spPr>
        <p:txBody>
          <a:bodyPr>
            <a:normAutofit/>
          </a:bodyPr>
          <a:lstStyle/>
          <a:p>
            <a:endParaRPr lang="cs-CZ" dirty="0" smtClean="0"/>
          </a:p>
          <a:p>
            <a:r>
              <a:rPr lang="cs-CZ" sz="1200" b="1" dirty="0" smtClean="0"/>
              <a:t>Kód </a:t>
            </a:r>
            <a:r>
              <a:rPr lang="cs-CZ" sz="1200" b="1" dirty="0" err="1" smtClean="0"/>
              <a:t>DUMu</a:t>
            </a:r>
            <a:r>
              <a:rPr lang="cs-CZ" sz="1200" b="1" dirty="0" smtClean="0"/>
              <a:t>: 	</a:t>
            </a:r>
            <a:r>
              <a:rPr lang="cs-CZ" sz="1200" dirty="0" smtClean="0"/>
              <a:t>VY_32_INOVACE_7.SV.08</a:t>
            </a:r>
          </a:p>
          <a:p>
            <a:endParaRPr lang="cs-CZ" sz="1200" dirty="0" smtClean="0"/>
          </a:p>
          <a:p>
            <a:r>
              <a:rPr lang="cs-CZ" sz="1200" b="1" dirty="0" smtClean="0"/>
              <a:t>Číslo projektu: 	</a:t>
            </a:r>
            <a:r>
              <a:rPr lang="cs-CZ" sz="1200" dirty="0" smtClean="0"/>
              <a:t>CZ.1.07/1.5.00/34.0114	</a:t>
            </a:r>
            <a:endParaRPr lang="cs-CZ" sz="1200" b="1" dirty="0" smtClean="0"/>
          </a:p>
          <a:p>
            <a:endParaRPr lang="cs-CZ" sz="1200" b="1" dirty="0" smtClean="0"/>
          </a:p>
          <a:p>
            <a:r>
              <a:rPr lang="cs-CZ" sz="1200" b="1" dirty="0" smtClean="0"/>
              <a:t>Vytvořeno: 	</a:t>
            </a:r>
            <a:r>
              <a:rPr lang="cs-CZ" sz="1200" dirty="0" smtClean="0"/>
              <a:t>únor 2013</a:t>
            </a:r>
          </a:p>
          <a:p>
            <a:endParaRPr lang="cs-CZ" sz="1200" dirty="0" smtClean="0"/>
          </a:p>
          <a:p>
            <a:r>
              <a:rPr lang="cs-CZ" sz="1200" b="1" dirty="0" smtClean="0"/>
              <a:t>Ročník: 	</a:t>
            </a:r>
            <a:r>
              <a:rPr lang="cs-CZ" sz="1200" dirty="0"/>
              <a:t>Vyšší stupeň osmiletého gymnázia a čtyřleté gymnázium (RVP-G)</a:t>
            </a:r>
          </a:p>
          <a:p>
            <a:endParaRPr lang="cs-CZ" sz="1600" b="1" dirty="0"/>
          </a:p>
          <a:p>
            <a:endParaRPr lang="cs-CZ" sz="1600" b="1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pPr algn="just"/>
            <a:r>
              <a:rPr lang="cs-CZ" sz="1200" b="1" dirty="0" smtClean="0"/>
              <a:t>Anotace: </a:t>
            </a:r>
          </a:p>
          <a:p>
            <a:endParaRPr lang="cs-CZ" dirty="0" smtClean="0"/>
          </a:p>
          <a:p>
            <a:pPr algn="just">
              <a:buNone/>
            </a:pPr>
            <a:r>
              <a:rPr lang="cs-CZ" sz="1900" b="1" dirty="0" smtClean="0"/>
              <a:t>	</a:t>
            </a:r>
            <a:endParaRPr lang="cs-CZ" sz="1700" dirty="0" smtClean="0"/>
          </a:p>
          <a:p>
            <a:pPr>
              <a:buNone/>
            </a:pPr>
            <a:endParaRPr lang="cs-CZ" i="1" dirty="0" smtClean="0"/>
          </a:p>
          <a:p>
            <a:pPr>
              <a:buNone/>
            </a:pPr>
            <a:endParaRPr lang="cs-CZ" i="1" dirty="0"/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3253011"/>
              </p:ext>
            </p:extLst>
          </p:nvPr>
        </p:nvGraphicFramePr>
        <p:xfrm>
          <a:off x="1000100" y="2816546"/>
          <a:ext cx="7429552" cy="11125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71702"/>
                <a:gridCol w="535785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Vzdělávací oblast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Člověk</a:t>
                      </a:r>
                      <a:r>
                        <a:rPr lang="cs-CZ" sz="1200" baseline="0" dirty="0" smtClean="0"/>
                        <a:t> a společnost</a:t>
                      </a:r>
                      <a:endParaRPr lang="cs-CZ" sz="12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Vzdělávací obor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Občanský</a:t>
                      </a:r>
                      <a:r>
                        <a:rPr lang="cs-CZ" sz="1200" baseline="0" dirty="0" smtClean="0"/>
                        <a:t> a společenskovědní základ</a:t>
                      </a:r>
                      <a:endParaRPr lang="cs-CZ" sz="12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Tematický okruh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Úvod</a:t>
                      </a:r>
                      <a:r>
                        <a:rPr lang="cs-CZ" sz="1200" baseline="0" dirty="0" smtClean="0"/>
                        <a:t> do filosofie a religionistiky</a:t>
                      </a:r>
                      <a:endParaRPr lang="cs-CZ" sz="120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9" name="Podnadpis 2"/>
          <p:cNvSpPr txBox="1">
            <a:spLocks/>
          </p:cNvSpPr>
          <p:nvPr/>
        </p:nvSpPr>
        <p:spPr>
          <a:xfrm>
            <a:off x="1000100" y="4214818"/>
            <a:ext cx="7429552" cy="142876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 vert="horz" lIns="91440" tIns="45720" rIns="91440" bIns="45720" rtlCol="0">
            <a:noAutofit/>
          </a:bodyPr>
          <a:lstStyle/>
          <a:p>
            <a:pPr algn="just"/>
            <a:r>
              <a:rPr lang="cs-CZ" sz="1100" dirty="0" smtClean="0">
                <a:solidFill>
                  <a:prstClr val="black"/>
                </a:solidFill>
              </a:rPr>
              <a:t>Materiál seznamuje studenty s formováním základů novověké filosofie. Porovnává tři základní metodické postupy tehdejší vědy a filosofie, tedy empirický přístup, racionální přístup a experiment. Materiál se využije v kterékoliv části hodiny. Pomůcky: interaktivní tabule,  učebnice.</a:t>
            </a:r>
          </a:p>
        </p:txBody>
      </p:sp>
    </p:spTree>
    <p:extLst>
      <p:ext uri="{BB962C8B-B14F-4D97-AF65-F5344CB8AC3E}">
        <p14:creationId xmlns:p14="http://schemas.microsoft.com/office/powerpoint/2010/main" val="33251944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Empirismus, racionalismus a experiment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955086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Francis Bacon 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sz="2200" dirty="0" smtClean="0"/>
              <a:t>(1561 – 1626)</a:t>
            </a:r>
            <a:endParaRPr lang="cs-CZ" sz="2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/>
              <a:t>š</a:t>
            </a:r>
            <a:r>
              <a:rPr lang="cs-CZ" dirty="0" smtClean="0"/>
              <a:t>lechtický původ</a:t>
            </a:r>
          </a:p>
          <a:p>
            <a:r>
              <a:rPr lang="cs-CZ" dirty="0"/>
              <a:t>p</a:t>
            </a:r>
            <a:r>
              <a:rPr lang="cs-CZ" dirty="0" smtClean="0"/>
              <a:t>olitická kariéra</a:t>
            </a:r>
          </a:p>
          <a:p>
            <a:r>
              <a:rPr lang="cs-CZ" dirty="0"/>
              <a:t>z</a:t>
            </a:r>
            <a:r>
              <a:rPr lang="cs-CZ" dirty="0" smtClean="0"/>
              <a:t>astával vysoké úřady</a:t>
            </a:r>
          </a:p>
          <a:p>
            <a:endParaRPr lang="cs-CZ" dirty="0"/>
          </a:p>
          <a:p>
            <a:pPr marL="0" indent="0">
              <a:buNone/>
            </a:pPr>
            <a:r>
              <a:rPr lang="cs-CZ" dirty="0" smtClean="0"/>
              <a:t>Dílo:</a:t>
            </a:r>
          </a:p>
          <a:p>
            <a:pPr marL="0" indent="0">
              <a:buNone/>
            </a:pPr>
            <a:r>
              <a:rPr lang="cs-CZ" dirty="0" smtClean="0"/>
              <a:t>Velká obnova věd:</a:t>
            </a:r>
          </a:p>
          <a:p>
            <a:r>
              <a:rPr lang="cs-CZ" dirty="0" smtClean="0"/>
              <a:t>Nové organon</a:t>
            </a:r>
          </a:p>
          <a:p>
            <a:r>
              <a:rPr lang="cs-CZ" dirty="0" smtClean="0"/>
              <a:t>Nová Atlantida</a:t>
            </a:r>
          </a:p>
          <a:p>
            <a:r>
              <a:rPr lang="cs-CZ" dirty="0" smtClean="0"/>
              <a:t>O důstojnosti a pokroku věd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77955" y="1628800"/>
            <a:ext cx="3200088" cy="396044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46272553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„</a:t>
            </a:r>
            <a:r>
              <a:rPr lang="cs-CZ" i="1" dirty="0" smtClean="0"/>
              <a:t>Vědění je moc</a:t>
            </a:r>
            <a:r>
              <a:rPr lang="cs-CZ" dirty="0" smtClean="0"/>
              <a:t>.“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m</a:t>
            </a:r>
            <a:r>
              <a:rPr lang="cs-CZ" dirty="0" smtClean="0"/>
              <a:t>oc člověka spočívá v poznání</a:t>
            </a:r>
          </a:p>
          <a:p>
            <a:r>
              <a:rPr lang="cs-CZ" dirty="0" smtClean="0"/>
              <a:t>„</a:t>
            </a:r>
            <a:r>
              <a:rPr lang="cs-CZ" i="1" dirty="0" smtClean="0"/>
              <a:t>Nad přírodou lze zvítězit leda tak, že ji posloucháme</a:t>
            </a:r>
            <a:r>
              <a:rPr lang="cs-CZ" dirty="0" smtClean="0"/>
              <a:t>.“</a:t>
            </a:r>
            <a:endParaRPr lang="cs-CZ" dirty="0"/>
          </a:p>
          <a:p>
            <a:r>
              <a:rPr lang="cs-CZ" dirty="0"/>
              <a:t>p</a:t>
            </a:r>
            <a:r>
              <a:rPr lang="cs-CZ" dirty="0" smtClean="0"/>
              <a:t>řírodní kauzalita – řetěz příčin („</a:t>
            </a:r>
            <a:r>
              <a:rPr lang="cs-CZ" i="1" dirty="0" smtClean="0"/>
              <a:t>Pravdivé vědět znamená znát příčiny.</a:t>
            </a:r>
            <a:r>
              <a:rPr lang="cs-CZ" dirty="0" smtClean="0"/>
              <a:t>“)</a:t>
            </a:r>
          </a:p>
          <a:p>
            <a:r>
              <a:rPr lang="cs-CZ" dirty="0"/>
              <a:t>o</a:t>
            </a:r>
            <a:r>
              <a:rPr lang="cs-CZ" dirty="0" smtClean="0"/>
              <a:t>tevřít okna do přírody</a:t>
            </a:r>
          </a:p>
          <a:p>
            <a:r>
              <a:rPr lang="cs-CZ" dirty="0"/>
              <a:t>v</a:t>
            </a:r>
            <a:r>
              <a:rPr lang="cs-CZ" dirty="0" smtClean="0"/>
              <a:t>ytvořit metodologii vědeckého poznání</a:t>
            </a:r>
          </a:p>
          <a:p>
            <a:endParaRPr lang="cs-CZ" dirty="0" smtClean="0"/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63333666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Destruktivní část:</a:t>
            </a:r>
          </a:p>
          <a:p>
            <a:pPr>
              <a:buFont typeface="Wingdings" pitchFamily="2" charset="2"/>
              <a:buChar char="Ø"/>
            </a:pPr>
            <a:r>
              <a:rPr lang="cs-CZ" dirty="0"/>
              <a:t>u</a:t>
            </a:r>
            <a:r>
              <a:rPr lang="cs-CZ" dirty="0" smtClean="0"/>
              <a:t>rčit příčiny stagnace</a:t>
            </a:r>
          </a:p>
          <a:p>
            <a:pPr>
              <a:buFont typeface="Wingdings" pitchFamily="2" charset="2"/>
              <a:buChar char="Ø"/>
            </a:pPr>
            <a:r>
              <a:rPr lang="cs-CZ" dirty="0"/>
              <a:t>p</a:t>
            </a:r>
            <a:r>
              <a:rPr lang="cs-CZ" dirty="0" smtClean="0"/>
              <a:t>rovést novou klasifikaci věd</a:t>
            </a:r>
          </a:p>
          <a:p>
            <a:pPr>
              <a:buFont typeface="Wingdings" pitchFamily="2" charset="2"/>
              <a:buChar char="Ø"/>
            </a:pPr>
            <a:r>
              <a:rPr lang="cs-CZ" dirty="0"/>
              <a:t>c</a:t>
            </a:r>
            <a:r>
              <a:rPr lang="cs-CZ" dirty="0" smtClean="0"/>
              <a:t>hybí vhodná organizace vědy</a:t>
            </a:r>
          </a:p>
          <a:p>
            <a:pPr>
              <a:buFont typeface="Wingdings" pitchFamily="2" charset="2"/>
              <a:buChar char="Ø"/>
            </a:pPr>
            <a:r>
              <a:rPr lang="cs-CZ" dirty="0"/>
              <a:t>c</a:t>
            </a:r>
            <a:r>
              <a:rPr lang="cs-CZ" dirty="0" smtClean="0"/>
              <a:t>hybí </a:t>
            </a:r>
            <a:r>
              <a:rPr lang="cs-CZ" b="1" dirty="0" smtClean="0"/>
              <a:t>cíl</a:t>
            </a:r>
            <a:r>
              <a:rPr lang="cs-CZ" dirty="0" smtClean="0"/>
              <a:t> vědy </a:t>
            </a:r>
            <a:r>
              <a:rPr lang="cs-CZ" dirty="0" smtClean="0">
                <a:latin typeface="Times New Roman"/>
                <a:cs typeface="Times New Roman"/>
              </a:rPr>
              <a:t>→ je nutno vytýčit; je to úkol filosofie – </a:t>
            </a:r>
            <a:r>
              <a:rPr lang="cs-CZ" b="1" u="sng" dirty="0" smtClean="0">
                <a:latin typeface="Times New Roman"/>
                <a:cs typeface="Times New Roman"/>
              </a:rPr>
              <a:t>cílem je pokrok </a:t>
            </a:r>
            <a:r>
              <a:rPr lang="cs-CZ" dirty="0" smtClean="0">
                <a:latin typeface="Times New Roman"/>
                <a:cs typeface="Times New Roman"/>
              </a:rPr>
              <a:t>(tj. ovládnutí přírody člověkem)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7054638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Nauka o idolech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/>
              <a:t>i</a:t>
            </a:r>
            <a:r>
              <a:rPr lang="cs-CZ" dirty="0" smtClean="0"/>
              <a:t>dol = přelud, iluze, předsudek, omyl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idol rodu</a:t>
            </a:r>
          </a:p>
          <a:p>
            <a:pPr>
              <a:buFont typeface="Wingdings" pitchFamily="2" charset="2"/>
              <a:buChar char="Ø"/>
            </a:pPr>
            <a:r>
              <a:rPr lang="cs-CZ" dirty="0"/>
              <a:t>i</a:t>
            </a:r>
            <a:r>
              <a:rPr lang="cs-CZ" dirty="0" smtClean="0"/>
              <a:t>dol jeskyně</a:t>
            </a:r>
          </a:p>
          <a:p>
            <a:pPr>
              <a:buFont typeface="Wingdings" pitchFamily="2" charset="2"/>
              <a:buChar char="Ø"/>
            </a:pPr>
            <a:r>
              <a:rPr lang="cs-CZ" dirty="0"/>
              <a:t>i</a:t>
            </a:r>
            <a:r>
              <a:rPr lang="cs-CZ" dirty="0" smtClean="0"/>
              <a:t>dol tržiště</a:t>
            </a:r>
          </a:p>
          <a:p>
            <a:pPr>
              <a:buFont typeface="Wingdings" pitchFamily="2" charset="2"/>
              <a:buChar char="Ø"/>
            </a:pPr>
            <a:r>
              <a:rPr lang="cs-CZ" dirty="0"/>
              <a:t>i</a:t>
            </a:r>
            <a:r>
              <a:rPr lang="cs-CZ" dirty="0" smtClean="0"/>
              <a:t>dol divadla</a:t>
            </a:r>
          </a:p>
          <a:p>
            <a:pPr>
              <a:buFont typeface="Wingdings" pitchFamily="2" charset="2"/>
              <a:buChar char="Ø"/>
            </a:pPr>
            <a:endParaRPr lang="cs-CZ" dirty="0"/>
          </a:p>
          <a:p>
            <a:r>
              <a:rPr lang="cs-CZ" dirty="0" smtClean="0"/>
              <a:t>Konstruktivní část </a:t>
            </a:r>
            <a:r>
              <a:rPr lang="cs-CZ" dirty="0" smtClean="0">
                <a:latin typeface="Times New Roman"/>
                <a:cs typeface="Times New Roman"/>
              </a:rPr>
              <a:t>→ definovat novou metodu → </a:t>
            </a:r>
            <a:r>
              <a:rPr lang="cs-CZ" b="1" dirty="0" smtClean="0">
                <a:latin typeface="Times New Roman"/>
                <a:cs typeface="Times New Roman"/>
              </a:rPr>
              <a:t>indukce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235204192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Nová Atlantida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m</a:t>
            </a:r>
            <a:r>
              <a:rPr lang="cs-CZ" dirty="0" smtClean="0"/>
              <a:t>yšlenka organizace vědy – nezbytnost týmové spolupráce</a:t>
            </a:r>
          </a:p>
          <a:p>
            <a:r>
              <a:rPr lang="cs-CZ" dirty="0"/>
              <a:t>o</a:t>
            </a:r>
            <a:r>
              <a:rPr lang="cs-CZ" dirty="0" smtClean="0"/>
              <a:t>braz budoucí společnosti</a:t>
            </a:r>
          </a:p>
          <a:p>
            <a:r>
              <a:rPr lang="cs-CZ" dirty="0"/>
              <a:t>s</a:t>
            </a:r>
            <a:r>
              <a:rPr lang="cs-CZ" dirty="0" smtClean="0"/>
              <a:t>tát neřídí politici, ale nejlepší vědci</a:t>
            </a:r>
          </a:p>
          <a:p>
            <a:r>
              <a:rPr lang="cs-CZ" dirty="0"/>
              <a:t>s</a:t>
            </a:r>
            <a:r>
              <a:rPr lang="cs-CZ" dirty="0" smtClean="0"/>
              <a:t>tát je hospodářsky soběstačný</a:t>
            </a:r>
          </a:p>
          <a:p>
            <a:r>
              <a:rPr lang="cs-CZ" dirty="0"/>
              <a:t>v</a:t>
            </a:r>
            <a:r>
              <a:rPr lang="cs-CZ" dirty="0" smtClean="0"/>
              <a:t> zahraničním obchodě se obchoduje se „světlem pokroku“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0385793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Thomas Hobbes</a:t>
            </a:r>
            <a:br>
              <a:rPr lang="cs-CZ" dirty="0" smtClean="0"/>
            </a:br>
            <a:r>
              <a:rPr lang="cs-CZ" sz="2200" dirty="0" smtClean="0"/>
              <a:t>(1588 – 1679)</a:t>
            </a:r>
            <a:endParaRPr lang="cs-CZ" sz="2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/>
              <a:t>s</a:t>
            </a:r>
            <a:r>
              <a:rPr lang="cs-CZ" dirty="0" smtClean="0"/>
              <a:t>tudoval v Oxfordu</a:t>
            </a:r>
          </a:p>
          <a:p>
            <a:r>
              <a:rPr lang="cs-CZ" dirty="0"/>
              <a:t>p</a:t>
            </a:r>
            <a:r>
              <a:rPr lang="cs-CZ" dirty="0" smtClean="0"/>
              <a:t>racoval jako soukromý </a:t>
            </a:r>
          </a:p>
          <a:p>
            <a:pPr marL="0" indent="0">
              <a:buNone/>
            </a:pPr>
            <a:r>
              <a:rPr lang="cs-CZ" dirty="0" smtClean="0"/>
              <a:t>    vychovatel</a:t>
            </a:r>
          </a:p>
          <a:p>
            <a:r>
              <a:rPr lang="cs-CZ" dirty="0"/>
              <a:t>c</a:t>
            </a:r>
            <a:r>
              <a:rPr lang="cs-CZ" dirty="0" smtClean="0"/>
              <a:t>estoval, pobýval ve Francii</a:t>
            </a:r>
          </a:p>
          <a:p>
            <a:pPr marL="0" indent="0">
              <a:buNone/>
            </a:pPr>
            <a:r>
              <a:rPr lang="cs-CZ" dirty="0" smtClean="0"/>
              <a:t>Dílo:</a:t>
            </a:r>
          </a:p>
          <a:p>
            <a:r>
              <a:rPr lang="cs-CZ" dirty="0" err="1" smtClean="0"/>
              <a:t>Leviathan</a:t>
            </a:r>
            <a:endParaRPr lang="cs-CZ" dirty="0" smtClean="0"/>
          </a:p>
          <a:p>
            <a:r>
              <a:rPr lang="cs-CZ" dirty="0" smtClean="0"/>
              <a:t>Základy přirozeného a politického práva</a:t>
            </a:r>
          </a:p>
          <a:p>
            <a:r>
              <a:rPr lang="cs-CZ" dirty="0" smtClean="0"/>
              <a:t>O lidské přirozenosti </a:t>
            </a: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31726" y="1124744"/>
            <a:ext cx="3530530" cy="372287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20172685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f</a:t>
            </a:r>
            <a:r>
              <a:rPr lang="cs-CZ" dirty="0" smtClean="0"/>
              <a:t>ilosofický materialistický monista (u dalších autorů vyústil empirismus v idealismus)</a:t>
            </a:r>
          </a:p>
          <a:p>
            <a:r>
              <a:rPr lang="cs-CZ" dirty="0"/>
              <a:t>z</a:t>
            </a:r>
            <a:r>
              <a:rPr lang="cs-CZ" dirty="0" smtClean="0"/>
              <a:t>ákladem je těleso </a:t>
            </a:r>
            <a:r>
              <a:rPr lang="cs-CZ" dirty="0" smtClean="0">
                <a:latin typeface="Times New Roman"/>
                <a:cs typeface="Times New Roman"/>
              </a:rPr>
              <a:t>→ jeho jedinou vlastností je rozprostraněnost</a:t>
            </a:r>
          </a:p>
          <a:p>
            <a:r>
              <a:rPr lang="cs-CZ" dirty="0">
                <a:latin typeface="Times New Roman"/>
                <a:cs typeface="Times New Roman"/>
              </a:rPr>
              <a:t>j</a:t>
            </a:r>
            <a:r>
              <a:rPr lang="cs-CZ" dirty="0" smtClean="0">
                <a:latin typeface="Times New Roman"/>
                <a:cs typeface="Times New Roman"/>
              </a:rPr>
              <a:t>e nezávislé na lidských představách</a:t>
            </a:r>
          </a:p>
          <a:p>
            <a:r>
              <a:rPr lang="cs-CZ" dirty="0">
                <a:latin typeface="Times New Roman"/>
                <a:cs typeface="Times New Roman"/>
              </a:rPr>
              <a:t>d</a:t>
            </a:r>
            <a:r>
              <a:rPr lang="cs-CZ" dirty="0" smtClean="0">
                <a:latin typeface="Times New Roman"/>
                <a:cs typeface="Times New Roman"/>
              </a:rPr>
              <a:t>uch je velmi jemné těleso</a:t>
            </a:r>
          </a:p>
          <a:p>
            <a:r>
              <a:rPr lang="cs-CZ" dirty="0">
                <a:latin typeface="Times New Roman"/>
                <a:cs typeface="Times New Roman"/>
              </a:rPr>
              <a:t>v</a:t>
            </a:r>
            <a:r>
              <a:rPr lang="cs-CZ" dirty="0" smtClean="0">
                <a:latin typeface="Times New Roman"/>
                <a:cs typeface="Times New Roman"/>
              </a:rPr>
              <a:t>eškeré poznání má původ ve smyslové zkušenosti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825302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Etika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č</a:t>
            </a:r>
            <a:r>
              <a:rPr lang="cs-CZ" dirty="0" smtClean="0"/>
              <a:t>lověka ovládají stejné mechanické zákonitosti, které panují v přírodě</a:t>
            </a:r>
          </a:p>
          <a:p>
            <a:r>
              <a:rPr lang="cs-CZ" dirty="0"/>
              <a:t>t</a:t>
            </a:r>
            <a:r>
              <a:rPr lang="cs-CZ" dirty="0" smtClean="0"/>
              <a:t>ouha po životním pohodlí </a:t>
            </a:r>
            <a:r>
              <a:rPr lang="cs-CZ" dirty="0" smtClean="0">
                <a:latin typeface="Times New Roman"/>
                <a:cs typeface="Times New Roman"/>
              </a:rPr>
              <a:t>→ pro člověka je dobré vše, co tomuto pudu vyhovuje; špatné je to, co škodí</a:t>
            </a:r>
            <a:r>
              <a:rPr lang="cs-CZ" dirty="0" smtClean="0"/>
              <a:t> = účelnost</a:t>
            </a:r>
          </a:p>
          <a:p>
            <a:r>
              <a:rPr lang="cs-CZ" dirty="0">
                <a:latin typeface="Times New Roman"/>
                <a:cs typeface="Times New Roman"/>
              </a:rPr>
              <a:t>m</a:t>
            </a:r>
            <a:r>
              <a:rPr lang="cs-CZ" dirty="0" smtClean="0">
                <a:latin typeface="Times New Roman"/>
                <a:cs typeface="Times New Roman"/>
              </a:rPr>
              <a:t>orálka je přirozená a pozemská</a:t>
            </a:r>
          </a:p>
          <a:p>
            <a:r>
              <a:rPr lang="cs-CZ" dirty="0">
                <a:latin typeface="Times New Roman"/>
                <a:cs typeface="Times New Roman"/>
              </a:rPr>
              <a:t>č</a:t>
            </a:r>
            <a:r>
              <a:rPr lang="cs-CZ" dirty="0" smtClean="0">
                <a:latin typeface="Times New Roman"/>
                <a:cs typeface="Times New Roman"/>
              </a:rPr>
              <a:t>lověk je od přírody bytostným </a:t>
            </a:r>
            <a:r>
              <a:rPr lang="cs-CZ" u="sng" dirty="0" smtClean="0">
                <a:latin typeface="Times New Roman"/>
                <a:cs typeface="Times New Roman"/>
              </a:rPr>
              <a:t>egoistou</a:t>
            </a:r>
            <a:r>
              <a:rPr lang="cs-CZ" dirty="0" smtClean="0">
                <a:latin typeface="Times New Roman"/>
                <a:cs typeface="Times New Roman"/>
              </a:rPr>
              <a:t> (má rád jenom sám sebe; chce žít a přežít)</a:t>
            </a:r>
          </a:p>
        </p:txBody>
      </p:sp>
    </p:spTree>
    <p:extLst>
      <p:ext uri="{BB962C8B-B14F-4D97-AF65-F5344CB8AC3E}">
        <p14:creationId xmlns:p14="http://schemas.microsoft.com/office/powerpoint/2010/main" val="63718695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Filosofie státu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p</a:t>
            </a:r>
            <a:r>
              <a:rPr lang="cs-CZ" b="1" dirty="0" smtClean="0"/>
              <a:t>řirozený stav </a:t>
            </a:r>
            <a:r>
              <a:rPr lang="cs-CZ" dirty="0" smtClean="0"/>
              <a:t>(tj. všichni si byli rovni, neexistence majetku, všichni stejná práva)</a:t>
            </a:r>
          </a:p>
          <a:p>
            <a:r>
              <a:rPr lang="cs-CZ" dirty="0"/>
              <a:t>t</a:t>
            </a:r>
            <a:r>
              <a:rPr lang="cs-CZ" dirty="0" smtClean="0"/>
              <a:t>ři příčiny sporů:</a:t>
            </a:r>
          </a:p>
          <a:p>
            <a:pPr lvl="1">
              <a:buFont typeface="Wingdings" pitchFamily="2" charset="2"/>
              <a:buChar char="Ø"/>
            </a:pPr>
            <a:r>
              <a:rPr lang="cs-CZ" dirty="0"/>
              <a:t>s</a:t>
            </a:r>
            <a:r>
              <a:rPr lang="cs-CZ" dirty="0" smtClean="0"/>
              <a:t>outěžení</a:t>
            </a:r>
          </a:p>
          <a:p>
            <a:pPr lvl="1">
              <a:buFont typeface="Wingdings" pitchFamily="2" charset="2"/>
              <a:buChar char="Ø"/>
            </a:pPr>
            <a:r>
              <a:rPr lang="cs-CZ" dirty="0"/>
              <a:t>n</a:t>
            </a:r>
            <a:r>
              <a:rPr lang="cs-CZ" dirty="0" smtClean="0"/>
              <a:t>edůvěra</a:t>
            </a:r>
          </a:p>
          <a:p>
            <a:pPr lvl="1">
              <a:buFont typeface="Wingdings" pitchFamily="2" charset="2"/>
              <a:buChar char="Ø"/>
            </a:pPr>
            <a:r>
              <a:rPr lang="cs-CZ" dirty="0"/>
              <a:t>t</a:t>
            </a:r>
            <a:r>
              <a:rPr lang="cs-CZ" dirty="0" smtClean="0"/>
              <a:t>ouha po slávě</a:t>
            </a:r>
          </a:p>
          <a:p>
            <a:r>
              <a:rPr lang="cs-CZ" dirty="0"/>
              <a:t>v</a:t>
            </a:r>
            <a:r>
              <a:rPr lang="cs-CZ" dirty="0" smtClean="0"/>
              <a:t>álka všech proti všem</a:t>
            </a:r>
          </a:p>
          <a:p>
            <a:r>
              <a:rPr lang="cs-CZ" dirty="0"/>
              <a:t>s</a:t>
            </a:r>
            <a:r>
              <a:rPr lang="cs-CZ" dirty="0" smtClean="0"/>
              <a:t>tav všeobecné a neomezené zvůle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4712932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Filosofie státu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b="1" dirty="0"/>
              <a:t>s</a:t>
            </a:r>
            <a:r>
              <a:rPr lang="cs-CZ" b="1" dirty="0" smtClean="0"/>
              <a:t>polečenský stav</a:t>
            </a:r>
          </a:p>
          <a:p>
            <a:r>
              <a:rPr lang="cs-CZ" dirty="0"/>
              <a:t>u</a:t>
            </a:r>
            <a:r>
              <a:rPr lang="cs-CZ" dirty="0" smtClean="0"/>
              <a:t> člověka se objevuje strach z toho, co rozpoutal</a:t>
            </a:r>
          </a:p>
          <a:p>
            <a:r>
              <a:rPr lang="cs-CZ" dirty="0"/>
              <a:t>t</a:t>
            </a:r>
            <a:r>
              <a:rPr lang="cs-CZ" dirty="0" smtClean="0"/>
              <a:t>ouha po bezpečí</a:t>
            </a:r>
          </a:p>
          <a:p>
            <a:r>
              <a:rPr lang="cs-CZ" dirty="0"/>
              <a:t>s</a:t>
            </a:r>
            <a:r>
              <a:rPr lang="cs-CZ" dirty="0" smtClean="0"/>
              <a:t>mlouva vzájemně si neškodit a neubližovat</a:t>
            </a:r>
          </a:p>
          <a:p>
            <a:r>
              <a:rPr lang="cs-CZ" dirty="0"/>
              <a:t>n</a:t>
            </a:r>
            <a:r>
              <a:rPr lang="cs-CZ" dirty="0" smtClean="0"/>
              <a:t>a základě smlouvy vzniká stát</a:t>
            </a:r>
          </a:p>
          <a:p>
            <a:r>
              <a:rPr lang="cs-CZ" dirty="0"/>
              <a:t>č</a:t>
            </a:r>
            <a:r>
              <a:rPr lang="cs-CZ" dirty="0" smtClean="0"/>
              <a:t>lověk přechází ze stavu přirozeného do stavu společenského</a:t>
            </a:r>
          </a:p>
          <a:p>
            <a:r>
              <a:rPr lang="cs-CZ" dirty="0"/>
              <a:t>s</a:t>
            </a:r>
            <a:r>
              <a:rPr lang="cs-CZ" dirty="0" smtClean="0"/>
              <a:t>tát je lidský vynález, nikoli boží</a:t>
            </a:r>
          </a:p>
          <a:p>
            <a:r>
              <a:rPr lang="cs-CZ" b="1" u="sng" dirty="0" smtClean="0"/>
              <a:t>etatismus</a:t>
            </a:r>
            <a:endParaRPr lang="cs-CZ" b="1" u="sng" dirty="0"/>
          </a:p>
        </p:txBody>
      </p:sp>
    </p:spTree>
    <p:extLst>
      <p:ext uri="{BB962C8B-B14F-4D97-AF65-F5344CB8AC3E}">
        <p14:creationId xmlns:p14="http://schemas.microsoft.com/office/powerpoint/2010/main" val="225074779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René Descartes</a:t>
            </a:r>
            <a:br>
              <a:rPr lang="cs-CZ" dirty="0" smtClean="0"/>
            </a:br>
            <a:r>
              <a:rPr lang="cs-CZ" sz="2200" dirty="0" smtClean="0"/>
              <a:t>(1596 – 1650)</a:t>
            </a:r>
            <a:endParaRPr lang="cs-CZ" sz="2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dirty="0"/>
              <a:t>š</a:t>
            </a:r>
            <a:r>
              <a:rPr lang="cs-CZ" dirty="0" smtClean="0"/>
              <a:t>lechtický původ</a:t>
            </a:r>
          </a:p>
          <a:p>
            <a:r>
              <a:rPr lang="cs-CZ" dirty="0"/>
              <a:t>ú</a:t>
            </a:r>
            <a:r>
              <a:rPr lang="cs-CZ" dirty="0" smtClean="0"/>
              <a:t>častnil se třicetileté války</a:t>
            </a:r>
          </a:p>
          <a:p>
            <a:r>
              <a:rPr lang="cs-CZ" dirty="0"/>
              <a:t>d</a:t>
            </a:r>
            <a:r>
              <a:rPr lang="cs-CZ" dirty="0" smtClean="0"/>
              <a:t>obrovolně žil v exilu v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Nizozemí</a:t>
            </a:r>
          </a:p>
          <a:p>
            <a:r>
              <a:rPr lang="cs-CZ" dirty="0"/>
              <a:t>s</a:t>
            </a:r>
            <a:r>
              <a:rPr lang="cs-CZ" dirty="0" smtClean="0"/>
              <a:t>etkal se s J. A. Komenským</a:t>
            </a:r>
          </a:p>
          <a:p>
            <a:r>
              <a:rPr lang="cs-CZ" dirty="0"/>
              <a:t>z</a:t>
            </a:r>
            <a:r>
              <a:rPr lang="cs-CZ" dirty="0" smtClean="0"/>
              <a:t>emřel ve Švédsku</a:t>
            </a:r>
          </a:p>
          <a:p>
            <a:r>
              <a:rPr lang="cs-CZ" u="sng" dirty="0"/>
              <a:t>k</a:t>
            </a:r>
            <a:r>
              <a:rPr lang="cs-CZ" u="sng" dirty="0" smtClean="0"/>
              <a:t>arteziánský systém</a:t>
            </a:r>
          </a:p>
          <a:p>
            <a:pPr marL="0" indent="0">
              <a:buNone/>
            </a:pPr>
            <a:r>
              <a:rPr lang="cs-CZ" dirty="0" smtClean="0"/>
              <a:t>Dílo:</a:t>
            </a:r>
          </a:p>
          <a:p>
            <a:r>
              <a:rPr lang="cs-CZ" dirty="0" smtClean="0"/>
              <a:t>Rozprava o metodě</a:t>
            </a:r>
          </a:p>
          <a:p>
            <a:r>
              <a:rPr lang="cs-CZ" dirty="0" smtClean="0"/>
              <a:t>Úvahy o první filosofii</a:t>
            </a:r>
          </a:p>
          <a:p>
            <a:r>
              <a:rPr lang="cs-CZ" dirty="0" smtClean="0"/>
              <a:t>Principy filosofie</a:t>
            </a:r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0112" y="1556792"/>
            <a:ext cx="3419872" cy="418759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70817024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„</a:t>
            </a:r>
            <a:r>
              <a:rPr lang="cs-CZ" i="1" dirty="0" smtClean="0"/>
              <a:t>Cogito ergo sum</a:t>
            </a:r>
            <a:r>
              <a:rPr lang="cs-CZ" dirty="0" smtClean="0"/>
              <a:t>.“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z</a:t>
            </a:r>
            <a:r>
              <a:rPr lang="cs-CZ" dirty="0" smtClean="0"/>
              <a:t>ásada všeobecného pochybování (na počátku je tedy metodická skepse)</a:t>
            </a:r>
          </a:p>
          <a:p>
            <a:r>
              <a:rPr lang="cs-CZ" dirty="0"/>
              <a:t>s</a:t>
            </a:r>
            <a:r>
              <a:rPr lang="cs-CZ" dirty="0" smtClean="0"/>
              <a:t>v. Augustin: „</a:t>
            </a:r>
            <a:r>
              <a:rPr lang="cs-CZ" i="1" dirty="0" smtClean="0"/>
              <a:t>Mohu pochybovat o všem, jen ne o tom, že pochybuji</a:t>
            </a:r>
            <a:r>
              <a:rPr lang="cs-CZ" dirty="0" smtClean="0"/>
              <a:t>.“ = že myslím</a:t>
            </a:r>
          </a:p>
          <a:p>
            <a:r>
              <a:rPr lang="cs-CZ" dirty="0" smtClean="0"/>
              <a:t>„</a:t>
            </a:r>
            <a:r>
              <a:rPr lang="cs-CZ" i="1" dirty="0" smtClean="0"/>
              <a:t>Nelze myslit, že nemyslím</a:t>
            </a:r>
            <a:r>
              <a:rPr lang="cs-CZ" dirty="0" smtClean="0"/>
              <a:t>.“</a:t>
            </a:r>
          </a:p>
          <a:p>
            <a:r>
              <a:rPr lang="cs-CZ" dirty="0"/>
              <a:t>s</a:t>
            </a:r>
            <a:r>
              <a:rPr lang="cs-CZ" dirty="0" smtClean="0"/>
              <a:t>ebejistota myslícího </a:t>
            </a:r>
            <a:r>
              <a:rPr lang="cs-CZ" b="1" dirty="0" smtClean="0"/>
              <a:t>Já</a:t>
            </a:r>
          </a:p>
          <a:p>
            <a:r>
              <a:rPr lang="cs-CZ" dirty="0"/>
              <a:t>v</a:t>
            </a:r>
            <a:r>
              <a:rPr lang="cs-CZ" dirty="0" smtClean="0"/>
              <a:t>ěta: „</a:t>
            </a:r>
            <a:r>
              <a:rPr lang="cs-CZ" i="1" dirty="0" smtClean="0"/>
              <a:t>Já jsem, já existuji</a:t>
            </a:r>
            <a:r>
              <a:rPr lang="cs-CZ" dirty="0" smtClean="0"/>
              <a:t>.“ – je vždy nutně pravdivá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3169085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Cogito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/>
              <a:t>v</a:t>
            </a:r>
            <a:r>
              <a:rPr lang="cs-CZ" dirty="0" smtClean="0"/>
              <a:t>ýchodiskem Descartovy filosofie </a:t>
            </a:r>
            <a:r>
              <a:rPr lang="cs-CZ" b="1" dirty="0" smtClean="0"/>
              <a:t>= subjekt</a:t>
            </a:r>
          </a:p>
          <a:p>
            <a:r>
              <a:rPr lang="cs-CZ" dirty="0"/>
              <a:t>k</a:t>
            </a:r>
            <a:r>
              <a:rPr lang="cs-CZ" dirty="0" smtClean="0"/>
              <a:t>ritériem pravdivosti poznatků je výlučně myslící individuum (nikoli vnější autorita)</a:t>
            </a:r>
          </a:p>
          <a:p>
            <a:r>
              <a:rPr lang="cs-CZ" dirty="0"/>
              <a:t>r</a:t>
            </a:r>
            <a:r>
              <a:rPr lang="cs-CZ" dirty="0" smtClean="0"/>
              <a:t>adikální obrat </a:t>
            </a:r>
            <a:r>
              <a:rPr lang="cs-CZ" b="1" dirty="0" smtClean="0"/>
              <a:t>k filosofii EGO </a:t>
            </a:r>
            <a:r>
              <a:rPr lang="cs-CZ" dirty="0" smtClean="0">
                <a:latin typeface="Times New Roman"/>
                <a:cs typeface="Times New Roman"/>
              </a:rPr>
              <a:t>→ </a:t>
            </a:r>
            <a:r>
              <a:rPr lang="cs-CZ" u="sng" dirty="0" smtClean="0">
                <a:latin typeface="Times New Roman"/>
                <a:cs typeface="Times New Roman"/>
              </a:rPr>
              <a:t>subjekt jako protipól objektu </a:t>
            </a:r>
            <a:r>
              <a:rPr lang="cs-CZ" dirty="0" smtClean="0">
                <a:latin typeface="Times New Roman"/>
                <a:cs typeface="Times New Roman"/>
              </a:rPr>
              <a:t>= bezprostředním předmětem našeho poznání nejsou předměty vnějšího světa, nýbrž naše obrazy, dojmy, ideje, které tyto věci reprezentují (předměty jsou pouhé fenomény mysli)</a:t>
            </a:r>
          </a:p>
          <a:p>
            <a:r>
              <a:rPr lang="cs-CZ" dirty="0">
                <a:latin typeface="Times New Roman"/>
                <a:cs typeface="Times New Roman"/>
              </a:rPr>
              <a:t>b</a:t>
            </a:r>
            <a:r>
              <a:rPr lang="cs-CZ" dirty="0" smtClean="0">
                <a:latin typeface="Times New Roman"/>
                <a:cs typeface="Times New Roman"/>
              </a:rPr>
              <a:t>ezprostředně nepoznáváme věci, ale </a:t>
            </a:r>
            <a:r>
              <a:rPr lang="cs-CZ" b="1" dirty="0" smtClean="0">
                <a:latin typeface="Times New Roman"/>
                <a:cs typeface="Times New Roman"/>
              </a:rPr>
              <a:t>ideje o věcech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203093683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Cogito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/>
              <a:t>m</a:t>
            </a:r>
            <a:r>
              <a:rPr lang="cs-CZ" dirty="0" smtClean="0"/>
              <a:t>yslet = představovat si, vnímat, rozumět, chtít</a:t>
            </a:r>
          </a:p>
          <a:p>
            <a:pPr lvl="1">
              <a:buFont typeface="Wingdings" pitchFamily="2" charset="2"/>
              <a:buChar char="ü"/>
            </a:pPr>
            <a:r>
              <a:rPr lang="cs-CZ" dirty="0"/>
              <a:t>p</a:t>
            </a:r>
            <a:r>
              <a:rPr lang="cs-CZ" dirty="0" smtClean="0"/>
              <a:t>ředstavovat, vnímat </a:t>
            </a:r>
            <a:r>
              <a:rPr lang="cs-CZ" dirty="0" smtClean="0">
                <a:latin typeface="Times New Roman"/>
                <a:cs typeface="Times New Roman"/>
              </a:rPr>
              <a:t>→ vlastnosti ducha na něčem závislé – závěr: </a:t>
            </a:r>
            <a:r>
              <a:rPr lang="cs-CZ" u="sng" dirty="0" smtClean="0">
                <a:latin typeface="Times New Roman"/>
                <a:cs typeface="Times New Roman"/>
              </a:rPr>
              <a:t>jsoucnost hmotných věcí</a:t>
            </a:r>
            <a:r>
              <a:rPr lang="cs-CZ" dirty="0" smtClean="0">
                <a:latin typeface="Times New Roman"/>
                <a:cs typeface="Times New Roman"/>
              </a:rPr>
              <a:t>, překonání skepse (meze představování a vnímání jsou omezené)</a:t>
            </a:r>
          </a:p>
          <a:p>
            <a:pPr lvl="1">
              <a:buFont typeface="Wingdings" pitchFamily="2" charset="2"/>
              <a:buChar char="ü"/>
            </a:pPr>
            <a:r>
              <a:rPr lang="cs-CZ" dirty="0">
                <a:latin typeface="Times New Roman"/>
                <a:cs typeface="Times New Roman"/>
              </a:rPr>
              <a:t>r</a:t>
            </a:r>
            <a:r>
              <a:rPr lang="cs-CZ" dirty="0" smtClean="0">
                <a:latin typeface="Times New Roman"/>
                <a:cs typeface="Times New Roman"/>
              </a:rPr>
              <a:t>ozumět → duch je bez hranic (analytická geometrie)</a:t>
            </a:r>
          </a:p>
          <a:p>
            <a:pPr lvl="1">
              <a:buFont typeface="Wingdings" pitchFamily="2" charset="2"/>
              <a:buChar char="ü"/>
            </a:pPr>
            <a:r>
              <a:rPr lang="cs-CZ" dirty="0">
                <a:latin typeface="Times New Roman"/>
                <a:cs typeface="Times New Roman"/>
              </a:rPr>
              <a:t>c</a:t>
            </a:r>
            <a:r>
              <a:rPr lang="cs-CZ" dirty="0" smtClean="0">
                <a:latin typeface="Times New Roman"/>
                <a:cs typeface="Times New Roman"/>
              </a:rPr>
              <a:t>htít → nemohu chápat, aniž bych chtěl</a:t>
            </a:r>
          </a:p>
          <a:p>
            <a:endParaRPr lang="cs-CZ" dirty="0" smtClean="0">
              <a:latin typeface="Times New Roman"/>
              <a:cs typeface="Times New Roman"/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9467977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Pravidla vědeckého postupu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a</a:t>
            </a:r>
            <a:r>
              <a:rPr lang="cs-CZ" dirty="0" smtClean="0"/>
              <a:t>, smím uznat jen ty pravdy (ideje), které se mému duchu představily naprosto jasně</a:t>
            </a:r>
          </a:p>
          <a:p>
            <a:r>
              <a:rPr lang="cs-CZ" dirty="0"/>
              <a:t>b</a:t>
            </a:r>
            <a:r>
              <a:rPr lang="cs-CZ" dirty="0" smtClean="0"/>
              <a:t>, každou řešenou otázku mám rozdělit na co nejvíce částí</a:t>
            </a:r>
          </a:p>
          <a:p>
            <a:r>
              <a:rPr lang="cs-CZ" dirty="0"/>
              <a:t>c</a:t>
            </a:r>
            <a:r>
              <a:rPr lang="cs-CZ" dirty="0" smtClean="0"/>
              <a:t>, svoje myšlenky máme vyvozovat v náležitém pořadí, postupovat od jednoduchých ke složitým</a:t>
            </a:r>
          </a:p>
          <a:p>
            <a:r>
              <a:rPr lang="cs-CZ" dirty="0"/>
              <a:t>d</a:t>
            </a:r>
            <a:r>
              <a:rPr lang="cs-CZ" dirty="0" smtClean="0"/>
              <a:t>, musíme všude provádět výpočty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7168533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Dualismus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u="sng" dirty="0"/>
              <a:t>d</a:t>
            </a:r>
            <a:r>
              <a:rPr lang="cs-CZ" u="sng" dirty="0" smtClean="0"/>
              <a:t>vě </a:t>
            </a:r>
            <a:r>
              <a:rPr lang="cs-CZ" b="1" u="sng" dirty="0" smtClean="0"/>
              <a:t>konečné</a:t>
            </a:r>
            <a:r>
              <a:rPr lang="cs-CZ" u="sng" dirty="0" smtClean="0"/>
              <a:t> substance</a:t>
            </a:r>
            <a:r>
              <a:rPr lang="cs-CZ" dirty="0" smtClean="0"/>
              <a:t>:</a:t>
            </a:r>
          </a:p>
          <a:p>
            <a:pPr lvl="1">
              <a:buFont typeface="Wingdings" pitchFamily="2" charset="2"/>
              <a:buChar char="ü"/>
            </a:pPr>
            <a:r>
              <a:rPr lang="cs-CZ" dirty="0"/>
              <a:t>a</a:t>
            </a:r>
            <a:r>
              <a:rPr lang="cs-CZ" dirty="0" smtClean="0"/>
              <a:t>, </a:t>
            </a:r>
            <a:r>
              <a:rPr lang="cs-CZ" u="sng" dirty="0" smtClean="0"/>
              <a:t>nemyslící tělesná substance </a:t>
            </a:r>
            <a:r>
              <a:rPr lang="cs-CZ" dirty="0" smtClean="0"/>
              <a:t>s atributem rozprostraněnosti (ostatní vlastnosti podružné = </a:t>
            </a:r>
            <a:r>
              <a:rPr lang="cs-CZ" u="sng" dirty="0" smtClean="0"/>
              <a:t>mody</a:t>
            </a:r>
            <a:r>
              <a:rPr lang="cs-CZ" dirty="0" smtClean="0"/>
              <a:t>) </a:t>
            </a:r>
            <a:r>
              <a:rPr lang="cs-CZ" dirty="0" smtClean="0">
                <a:latin typeface="Times New Roman"/>
                <a:cs typeface="Times New Roman"/>
              </a:rPr>
              <a:t>→ je pasivní („</a:t>
            </a:r>
            <a:r>
              <a:rPr lang="cs-CZ" i="1" dirty="0" smtClean="0">
                <a:latin typeface="Times New Roman"/>
                <a:cs typeface="Times New Roman"/>
              </a:rPr>
              <a:t>Dejte mi hmotu a pohyb, sestrojím svět</a:t>
            </a:r>
            <a:r>
              <a:rPr lang="cs-CZ" dirty="0" smtClean="0">
                <a:latin typeface="Times New Roman"/>
                <a:cs typeface="Times New Roman"/>
              </a:rPr>
              <a:t>.“)</a:t>
            </a:r>
            <a:endParaRPr lang="cs-CZ" dirty="0" smtClean="0"/>
          </a:p>
          <a:p>
            <a:pPr lvl="1">
              <a:buFont typeface="Wingdings" pitchFamily="2" charset="2"/>
              <a:buChar char="ü"/>
            </a:pPr>
            <a:r>
              <a:rPr lang="cs-CZ" dirty="0"/>
              <a:t>b</a:t>
            </a:r>
            <a:r>
              <a:rPr lang="cs-CZ" dirty="0" smtClean="0"/>
              <a:t>, </a:t>
            </a:r>
            <a:r>
              <a:rPr lang="cs-CZ" u="sng" dirty="0" smtClean="0"/>
              <a:t>nerozprostraněná duchovní substance </a:t>
            </a:r>
            <a:r>
              <a:rPr lang="cs-CZ" dirty="0" smtClean="0"/>
              <a:t>s atributem myšlení</a:t>
            </a:r>
          </a:p>
          <a:p>
            <a:r>
              <a:rPr lang="cs-CZ" b="1" u="sng" dirty="0"/>
              <a:t>n</a:t>
            </a:r>
            <a:r>
              <a:rPr lang="cs-CZ" b="1" u="sng" dirty="0" smtClean="0"/>
              <a:t>ekonečná</a:t>
            </a:r>
            <a:r>
              <a:rPr lang="cs-CZ" u="sng" dirty="0" smtClean="0"/>
              <a:t> substance </a:t>
            </a:r>
            <a:r>
              <a:rPr lang="cs-CZ" dirty="0" smtClean="0"/>
              <a:t>– </a:t>
            </a:r>
            <a:r>
              <a:rPr lang="cs-CZ" b="1" dirty="0" smtClean="0"/>
              <a:t>Bůh</a:t>
            </a:r>
            <a:r>
              <a:rPr lang="cs-CZ" dirty="0" smtClean="0"/>
              <a:t> (vrozené ideje, apriorní výbava vědomí)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90557140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Galileo Galilei</a:t>
            </a:r>
            <a:br>
              <a:rPr lang="cs-CZ" dirty="0" smtClean="0"/>
            </a:br>
            <a:r>
              <a:rPr lang="cs-CZ" sz="2700" dirty="0" smtClean="0"/>
              <a:t>(1564 – 1642)</a:t>
            </a:r>
            <a:endParaRPr lang="cs-CZ" sz="27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dirty="0" smtClean="0">
                <a:solidFill>
                  <a:prstClr val="black"/>
                </a:solidFill>
              </a:rPr>
              <a:t>obrana </a:t>
            </a:r>
            <a:r>
              <a:rPr lang="cs-CZ" dirty="0">
                <a:solidFill>
                  <a:prstClr val="black"/>
                </a:solidFill>
              </a:rPr>
              <a:t>Koperníka</a:t>
            </a:r>
          </a:p>
          <a:p>
            <a:r>
              <a:rPr lang="cs-CZ" dirty="0"/>
              <a:t>p</a:t>
            </a:r>
            <a:r>
              <a:rPr lang="cs-CZ" dirty="0" smtClean="0"/>
              <a:t>ředstavitel experimentu</a:t>
            </a:r>
          </a:p>
          <a:p>
            <a:r>
              <a:rPr lang="cs-CZ" dirty="0"/>
              <a:t>o</a:t>
            </a:r>
            <a:r>
              <a:rPr lang="cs-CZ" dirty="0" smtClean="0"/>
              <a:t>dlišné položení otázky:</a:t>
            </a:r>
          </a:p>
          <a:p>
            <a:pPr lvl="1">
              <a:buFont typeface="Wingdings" pitchFamily="2" charset="2"/>
              <a:buChar char="ü"/>
            </a:pPr>
            <a:r>
              <a:rPr lang="cs-CZ" dirty="0"/>
              <a:t>m</a:t>
            </a:r>
            <a:r>
              <a:rPr lang="cs-CZ" dirty="0" smtClean="0"/>
              <a:t>ísto: Proč tělesa padají?</a:t>
            </a:r>
          </a:p>
          <a:p>
            <a:pPr lvl="1">
              <a:buFont typeface="Wingdings" pitchFamily="2" charset="2"/>
              <a:buChar char="ü"/>
            </a:pPr>
            <a:r>
              <a:rPr lang="cs-CZ" dirty="0"/>
              <a:t>s</a:t>
            </a:r>
            <a:r>
              <a:rPr lang="cs-CZ" dirty="0" smtClean="0"/>
              <a:t>e ptáme: Jak tělesa padají?</a:t>
            </a:r>
          </a:p>
          <a:p>
            <a:r>
              <a:rPr lang="cs-CZ" dirty="0"/>
              <a:t>v</a:t>
            </a:r>
            <a:r>
              <a:rPr lang="cs-CZ" dirty="0" smtClean="0"/>
              <a:t>ýsledkem je vědecké ochuzení (nevysvětlujeme proces v jeho podstatě, ale exaktně popisujeme jeho průběh)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26882" y="1340768"/>
            <a:ext cx="3680717" cy="28083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083978657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Zpětná vazba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Vysvětlete rozdíl mezi empirismem a racionalismem.</a:t>
            </a:r>
          </a:p>
          <a:p>
            <a:r>
              <a:rPr lang="cs-CZ" dirty="0" smtClean="0"/>
              <a:t>Kdo byl zastáncem experimentu v dějinách filosofie?</a:t>
            </a:r>
          </a:p>
          <a:p>
            <a:r>
              <a:rPr lang="cs-CZ" dirty="0" smtClean="0"/>
              <a:t>Vysvětlete </a:t>
            </a:r>
            <a:r>
              <a:rPr lang="cs-CZ" smtClean="0"/>
              <a:t>podstatu dualismu?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02981472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cs-CZ" dirty="0"/>
              <a:t>TRETERA, Ivo. </a:t>
            </a:r>
            <a:r>
              <a:rPr lang="cs-CZ" i="1" dirty="0"/>
              <a:t>Nástin dějin evropského myšlení</a:t>
            </a:r>
            <a:r>
              <a:rPr lang="cs-CZ" dirty="0"/>
              <a:t>. Praha - Litomyšl: Paseka, 2006, ISBN 80-7185-819-6</a:t>
            </a:r>
          </a:p>
          <a:p>
            <a:r>
              <a:rPr lang="cs-CZ" dirty="0"/>
              <a:t>STORIG, Hans Joachim. </a:t>
            </a:r>
            <a:r>
              <a:rPr lang="cs-CZ" i="1" dirty="0"/>
              <a:t>Malé dějiny filosofie</a:t>
            </a:r>
            <a:r>
              <a:rPr lang="cs-CZ" dirty="0"/>
              <a:t>. Kostelní Vydří: Karmelitánské nakladatelství, 2000, ISBN </a:t>
            </a:r>
            <a:r>
              <a:rPr lang="cs-CZ" dirty="0" smtClean="0"/>
              <a:t>80-7192-500-4</a:t>
            </a:r>
          </a:p>
          <a:p>
            <a:r>
              <a:rPr lang="pt-BR" dirty="0"/>
              <a:t>BEZ AUTORA. </a:t>
            </a:r>
            <a:r>
              <a:rPr lang="pt-BR" i="1" dirty="0"/>
              <a:t>Soubor:Francis Bacon.jpg</a:t>
            </a:r>
            <a:r>
              <a:rPr lang="pt-BR" dirty="0"/>
              <a:t> [online]. [cit. 31.5.2013]. Dostupný na WWW: </a:t>
            </a:r>
            <a:r>
              <a:rPr lang="pt-BR" dirty="0">
                <a:hlinkClick r:id="rId2"/>
              </a:rPr>
              <a:t>http://</a:t>
            </a:r>
            <a:r>
              <a:rPr lang="pt-BR" dirty="0" smtClean="0">
                <a:hlinkClick r:id="rId2"/>
              </a:rPr>
              <a:t>cs.wikipedia.org/wiki/Soubor:Francis_Bacon.jpg</a:t>
            </a:r>
            <a:r>
              <a:rPr lang="cs-CZ" dirty="0" smtClean="0"/>
              <a:t> (obrázek č. 1 – Fr. Bacon)</a:t>
            </a:r>
          </a:p>
          <a:p>
            <a:r>
              <a:rPr lang="cs-CZ" dirty="0"/>
              <a:t>WRIGHT, John Michael. </a:t>
            </a:r>
            <a:r>
              <a:rPr lang="cs-CZ" i="1" dirty="0" err="1"/>
              <a:t>Soubor:Thomas</a:t>
            </a:r>
            <a:r>
              <a:rPr lang="cs-CZ" i="1" dirty="0"/>
              <a:t> Hobbes (portrait).jpg</a:t>
            </a:r>
            <a:r>
              <a:rPr lang="cs-CZ" dirty="0"/>
              <a:t> [online]. [cit. 31.5.2013]. Dostupný na WWW: http://cs.wikipedia.org/wiki/Soubor:Thomas_Hobbes_(portrait).</a:t>
            </a:r>
            <a:r>
              <a:rPr lang="cs-CZ" dirty="0" smtClean="0"/>
              <a:t>jpg  (obrázek č. 2 - </a:t>
            </a:r>
            <a:r>
              <a:rPr lang="cs-CZ" dirty="0" err="1" smtClean="0"/>
              <a:t>Th</a:t>
            </a:r>
            <a:r>
              <a:rPr lang="cs-CZ" dirty="0" smtClean="0"/>
              <a:t>. Hobbes)</a:t>
            </a:r>
          </a:p>
          <a:p>
            <a:r>
              <a:rPr lang="cs-CZ" dirty="0"/>
              <a:t>HALS, Frans. </a:t>
            </a:r>
            <a:r>
              <a:rPr lang="cs-CZ" i="1" dirty="0" err="1"/>
              <a:t>Soubor:Frans</a:t>
            </a:r>
            <a:r>
              <a:rPr lang="cs-CZ" i="1" dirty="0"/>
              <a:t> </a:t>
            </a:r>
            <a:r>
              <a:rPr lang="cs-CZ" i="1" dirty="0" err="1"/>
              <a:t>Hals</a:t>
            </a:r>
            <a:r>
              <a:rPr lang="cs-CZ" i="1" dirty="0"/>
              <a:t> - </a:t>
            </a:r>
            <a:r>
              <a:rPr lang="cs-CZ" i="1" dirty="0" err="1"/>
              <a:t>Portret</a:t>
            </a:r>
            <a:r>
              <a:rPr lang="cs-CZ" i="1" dirty="0"/>
              <a:t> van René Descartes.jpg</a:t>
            </a:r>
            <a:r>
              <a:rPr lang="cs-CZ" dirty="0"/>
              <a:t> [online]. [cit. 31.5.2013]. Dostupný na WWW: http://cs.wikipedia.org/wiki/Soubor:Frans_Hals_-_Portret_van_Ren%C3%A9_Descartes.jpg </a:t>
            </a:r>
            <a:r>
              <a:rPr lang="cs-CZ" dirty="0" smtClean="0"/>
              <a:t> (obrázek č. 3 – R. Descartes)</a:t>
            </a:r>
          </a:p>
          <a:p>
            <a:r>
              <a:rPr lang="cs-CZ" dirty="0" smtClean="0"/>
              <a:t>BANTI</a:t>
            </a:r>
            <a:r>
              <a:rPr lang="cs-CZ" dirty="0"/>
              <a:t>, Christiano. </a:t>
            </a:r>
            <a:r>
              <a:rPr lang="cs-CZ" i="1" dirty="0" err="1"/>
              <a:t>Soubor:Galileo</a:t>
            </a:r>
            <a:r>
              <a:rPr lang="cs-CZ" i="1" dirty="0"/>
              <a:t> </a:t>
            </a:r>
            <a:r>
              <a:rPr lang="cs-CZ" i="1" dirty="0" err="1"/>
              <a:t>facing</a:t>
            </a:r>
            <a:r>
              <a:rPr lang="cs-CZ" i="1" dirty="0"/>
              <a:t> </a:t>
            </a:r>
            <a:r>
              <a:rPr lang="cs-CZ" i="1" dirty="0" err="1"/>
              <a:t>the</a:t>
            </a:r>
            <a:r>
              <a:rPr lang="cs-CZ" i="1" dirty="0"/>
              <a:t> Roman Inquisition.jpg</a:t>
            </a:r>
            <a:r>
              <a:rPr lang="cs-CZ" dirty="0"/>
              <a:t> [online]. [cit. 21.5.2013]. Dostupný na WWW: http://cs.wikipedia.org/wiki/Soubor:Galileo_facing_the_Roman_Inquisition.jpg </a:t>
            </a:r>
            <a:r>
              <a:rPr lang="cs-CZ" dirty="0" smtClean="0"/>
              <a:t>(obrázek č. 4 – G. Galilei)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89566108"/>
      </p:ext>
    </p:extLst>
  </p:cSld>
  <p:clrMapOvr>
    <a:masterClrMapping/>
  </p:clrMapOvr>
</p:sld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projekt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1_projekt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242</TotalTime>
  <Words>1012</Words>
  <Application>Microsoft Office PowerPoint</Application>
  <PresentationFormat>Předvádění na obrazovce (4:3)</PresentationFormat>
  <Paragraphs>153</Paragraphs>
  <Slides>22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3</vt:i4>
      </vt:variant>
      <vt:variant>
        <vt:lpstr>Nadpisy snímků</vt:lpstr>
      </vt:variant>
      <vt:variant>
        <vt:i4>22</vt:i4>
      </vt:variant>
    </vt:vector>
  </HeadingPairs>
  <TitlesOfParts>
    <vt:vector size="25" baseType="lpstr">
      <vt:lpstr>Motiv systému Office</vt:lpstr>
      <vt:lpstr>projekt</vt:lpstr>
      <vt:lpstr>1_projekt</vt:lpstr>
      <vt:lpstr>Empirismus, racionalismus a experiment</vt:lpstr>
      <vt:lpstr>ANOTACE</vt:lpstr>
      <vt:lpstr>Empirismus, racionalismus a experiment</vt:lpstr>
      <vt:lpstr>Francis Bacon  (1561 – 1626)</vt:lpstr>
      <vt:lpstr>„Vědění je moc.“</vt:lpstr>
      <vt:lpstr>Prezentace aplikace PowerPoint</vt:lpstr>
      <vt:lpstr>Nauka o idolech</vt:lpstr>
      <vt:lpstr>Nová Atlantida</vt:lpstr>
      <vt:lpstr>Thomas Hobbes (1588 – 1679)</vt:lpstr>
      <vt:lpstr>Prezentace aplikace PowerPoint</vt:lpstr>
      <vt:lpstr>Etika</vt:lpstr>
      <vt:lpstr>Filosofie státu</vt:lpstr>
      <vt:lpstr>Filosofie státu</vt:lpstr>
      <vt:lpstr>René Descartes (1596 – 1650)</vt:lpstr>
      <vt:lpstr>„Cogito ergo sum.“</vt:lpstr>
      <vt:lpstr>Cogito</vt:lpstr>
      <vt:lpstr>Cogito</vt:lpstr>
      <vt:lpstr>Pravidla vědeckého postupu</vt:lpstr>
      <vt:lpstr>Dualismus</vt:lpstr>
      <vt:lpstr>Galileo Galilei (1564 – 1642)</vt:lpstr>
      <vt:lpstr>Zpětná vazba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Problémy německy mluvících zemí</dc:title>
  <dc:creator>ve</dc:creator>
  <cp:lastModifiedBy>ve</cp:lastModifiedBy>
  <cp:revision>20</cp:revision>
  <dcterms:created xsi:type="dcterms:W3CDTF">2013-01-28T12:16:49Z</dcterms:created>
  <dcterms:modified xsi:type="dcterms:W3CDTF">2013-05-31T08:55:36Z</dcterms:modified>
</cp:coreProperties>
</file>