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5" r:id="rId8"/>
    <p:sldId id="267" r:id="rId9"/>
    <p:sldId id="270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3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60128" cy="6012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2A4A70D-769A-4DA4-AD53-4E11D924E3B9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5A69944-CDFD-4237-AE11-BCD1B543A92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2A4A70D-769A-4DA4-AD53-4E11D924E3B9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A69944-CDFD-4237-AE11-BCD1B543A92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2A4A70D-769A-4DA4-AD53-4E11D924E3B9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5A69944-CDFD-4237-AE11-BCD1B543A92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4A70D-769A-4DA4-AD53-4E11D924E3B9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69944-CDFD-4237-AE11-BCD1B543A92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4A70D-769A-4DA4-AD53-4E11D924E3B9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69944-CDFD-4237-AE11-BCD1B543A92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2A4A70D-769A-4DA4-AD53-4E11D924E3B9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A69944-CDFD-4237-AE11-BCD1B543A92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4A70D-769A-4DA4-AD53-4E11D924E3B9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69944-CDFD-4237-AE11-BCD1B543A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2A4A70D-769A-4DA4-AD53-4E11D924E3B9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A69944-CDFD-4237-AE11-BCD1B543A92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2A4A70D-769A-4DA4-AD53-4E11D924E3B9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A69944-CDFD-4237-AE11-BCD1B543A92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4A70D-769A-4DA4-AD53-4E11D924E3B9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69944-CDFD-4237-AE11-BCD1B543A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4A70D-769A-4DA4-AD53-4E11D924E3B9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69944-CDFD-4237-AE11-BCD1B543A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2A4A70D-769A-4DA4-AD53-4E11D924E3B9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5A69944-CDFD-4237-AE11-BCD1B543A92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z.all.biz/img/cz/service_catalog/1844.jpeg" TargetMode="External"/><Relationship Id="rId13" Type="http://schemas.openxmlformats.org/officeDocument/2006/relationships/hyperlink" Target="http://t2.ftcdn.net/jpg/00/23/52/11/400_F_23521174_8aqXN71j1xc6SuZ05jxOM8HIagHl2DX0.jpg" TargetMode="External"/><Relationship Id="rId3" Type="http://schemas.openxmlformats.org/officeDocument/2006/relationships/hyperlink" Target="http://www.rodicum.cz/Files/articles/020669e7-74fd-4571-bad7-11b79324c08e_big.bm" TargetMode="External"/><Relationship Id="rId7" Type="http://schemas.openxmlformats.org/officeDocument/2006/relationships/hyperlink" Target="http://www.cewe-fotokniha.cz/cz/images/content/events/zivotni_udalosti/1.jpg" TargetMode="External"/><Relationship Id="rId12" Type="http://schemas.openxmlformats.org/officeDocument/2006/relationships/hyperlink" Target="http://data.motor-talk.de/data/galleries/0/55/347/41244546/fragezeichen-8807216118191879627.jpg" TargetMode="External"/><Relationship Id="rId2" Type="http://schemas.openxmlformats.org/officeDocument/2006/relationships/hyperlink" Target="http://gnotice.ic.cz/wp-content/uploads/family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blog.idnes.cz/blog/2143/158987/clanok_foto_578.jpg" TargetMode="External"/><Relationship Id="rId11" Type="http://schemas.openxmlformats.org/officeDocument/2006/relationships/hyperlink" Target="http://radethe.blogerka.cz/obrazky/radethe.blogerka.cz/otaznik.jpg" TargetMode="External"/><Relationship Id="rId5" Type="http://schemas.openxmlformats.org/officeDocument/2006/relationships/hyperlink" Target="http://havirovsucha.casd.cz/wp-content/uploads/2012/02/rodina.jpg" TargetMode="External"/><Relationship Id="rId10" Type="http://schemas.openxmlformats.org/officeDocument/2006/relationships/hyperlink" Target="http://www.bety.cz/image.ashx/6702/3132353735353332332e6a7067/640/480" TargetMode="External"/><Relationship Id="rId4" Type="http://schemas.openxmlformats.org/officeDocument/2006/relationships/hyperlink" Target="http://www.bolero.cz/userfiles/image/299233-zena-muz-rodina-det.jpg" TargetMode="External"/><Relationship Id="rId9" Type="http://schemas.openxmlformats.org/officeDocument/2006/relationships/hyperlink" Target="http://1.bp.blogspot.com/_4dyeh7fTlnQ/S9fSg7aQXLI/AAAAAAAAAno/QERpDvzkEqc/s1600/vitani_obcank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Já a moje rodina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Prchalová Zdeňka</a:t>
            </a:r>
          </a:p>
          <a:p>
            <a:r>
              <a:rPr lang="cs-CZ" dirty="0" smtClean="0"/>
              <a:t>2. </a:t>
            </a:r>
            <a:r>
              <a:rPr lang="cs-CZ" dirty="0"/>
              <a:t>s</a:t>
            </a:r>
            <a:r>
              <a:rPr lang="cs-CZ" dirty="0" smtClean="0"/>
              <a:t>tupeň ZŠS</a:t>
            </a:r>
          </a:p>
          <a:p>
            <a:r>
              <a:rPr lang="cs-CZ" dirty="0" smtClean="0"/>
              <a:t>SŠ, ZŠ a MŠ, Karviná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2775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1196752"/>
            <a:ext cx="60933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Základní rodinu </a:t>
            </a:r>
            <a:r>
              <a:rPr lang="cs-CZ" sz="2400" dirty="0" smtClean="0"/>
              <a:t>tvoří: máma, táta a děti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157192"/>
            <a:ext cx="37080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Znáš jména rodičů a sourozenců?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Kolik máš sourozenců?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Připiš jejich věk.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483296" y="4451850"/>
            <a:ext cx="18711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Úkoly pro tebe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3171" y="1836666"/>
            <a:ext cx="428625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18882" y="1823379"/>
            <a:ext cx="4309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Rodiče jsou odpovědni za výchovu </a:t>
            </a:r>
            <a:r>
              <a:rPr lang="cs-CZ" dirty="0" smtClean="0"/>
              <a:t>dětí.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941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0073" y="1744417"/>
            <a:ext cx="381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5219" y="869539"/>
            <a:ext cx="39148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p</a:t>
            </a:r>
            <a:r>
              <a:rPr lang="cs-CZ" sz="2400" dirty="0" smtClean="0">
                <a:solidFill>
                  <a:srgbClr val="FF0000"/>
                </a:solidFill>
              </a:rPr>
              <a:t>rarodiče- babička a děda</a:t>
            </a:r>
            <a:r>
              <a:rPr lang="cs-CZ" sz="2400" dirty="0" smtClean="0"/>
              <a:t>,</a:t>
            </a:r>
            <a:endParaRPr lang="cs-CZ" sz="2400" dirty="0"/>
          </a:p>
        </p:txBody>
      </p:sp>
      <p:sp>
        <p:nvSpPr>
          <p:cNvPr id="3" name="Šipka doprava 2"/>
          <p:cNvSpPr/>
          <p:nvPr/>
        </p:nvSpPr>
        <p:spPr>
          <a:xfrm>
            <a:off x="467544" y="4293096"/>
            <a:ext cx="210488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Úkol pro tebe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413" y="5151220"/>
            <a:ext cx="35221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Jak se jmenují rodiče maminky</a:t>
            </a:r>
          </a:p>
          <a:p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 jak tatínka?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4962" y="1577472"/>
            <a:ext cx="2975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sou zároveň rodiči </a:t>
            </a:r>
            <a:r>
              <a:rPr lang="cs-CZ" dirty="0" smtClean="0"/>
              <a:t>rodičů.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1674" y="358190"/>
            <a:ext cx="2945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rozšířené rodiny </a:t>
            </a:r>
            <a:r>
              <a:rPr lang="cs-CZ" dirty="0" smtClean="0"/>
              <a:t>patří: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593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14292"/>
            <a:ext cx="280035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764704"/>
            <a:ext cx="48862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bratr mého otce se svou </a:t>
            </a:r>
            <a:r>
              <a:rPr lang="cs-CZ" sz="2400" dirty="0" smtClean="0">
                <a:solidFill>
                  <a:srgbClr val="FF0000"/>
                </a:solidFill>
              </a:rPr>
              <a:t>rodinou.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683568" y="2204864"/>
            <a:ext cx="205852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Úkol pro tebe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3424240"/>
            <a:ext cx="31935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to můj                      strýc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077072"/>
            <a:ext cx="2997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Jeho žena je moje        teta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013176"/>
            <a:ext cx="38501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Jeho děti jsou mí     bratranec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a sestřenice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178696" y="3261274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78696" y="4068615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975248" y="5107741"/>
            <a:ext cx="132129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007486" y="298062"/>
            <a:ext cx="3469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Další členové rozšířené </a:t>
            </a:r>
            <a:r>
              <a:rPr lang="cs-CZ" dirty="0" smtClean="0"/>
              <a:t>rodiny: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948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836712"/>
            <a:ext cx="2857500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6747" y="2420888"/>
            <a:ext cx="2638425" cy="249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284" y="1205880"/>
            <a:ext cx="3240021" cy="2430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856819"/>
            <a:ext cx="1728191" cy="2445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9994" y="292006"/>
            <a:ext cx="78085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Rodina se schází při různých příležitostech, vzájemně si pomáhá.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13051"/>
            <a:ext cx="3048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4268" y="3483997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svatba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9994" y="2924944"/>
            <a:ext cx="1375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narozeniny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9994" y="6354926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Vánoce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39153" y="6354926"/>
            <a:ext cx="1790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arození dítěte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5156051"/>
            <a:ext cx="2116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ahradní posezení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4068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 flipH="1">
            <a:off x="8316414" y="2830958"/>
            <a:ext cx="21602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89077" y="612269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     E          S        T          Ř         E        N         I          C         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89077" y="1268760"/>
            <a:ext cx="6927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     C         E         N          A        R        T          A        R          </a:t>
            </a:r>
            <a:r>
              <a:rPr lang="cs-CZ" dirty="0"/>
              <a:t>B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971600" y="1988840"/>
            <a:ext cx="7344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S      D        Ě          D          E        Č        E         K         J          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89077" y="2996952"/>
            <a:ext cx="6845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       A       K         Č           I         B        A         B        Á           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55298" y="3569622"/>
            <a:ext cx="6750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      M      A          T          K         A       </a:t>
            </a:r>
            <a:r>
              <a:rPr lang="cs-CZ" dirty="0" err="1" smtClean="0"/>
              <a:t>A</a:t>
            </a:r>
            <a:r>
              <a:rPr lang="cs-CZ" dirty="0" smtClean="0"/>
              <a:t>         T         E          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46531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89078" y="4221088"/>
            <a:ext cx="68167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     S         T          R          Ý         C       E         T         O          R 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1026875" y="612269"/>
            <a:ext cx="7234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71600" y="1268760"/>
            <a:ext cx="7234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71600" y="1988840"/>
            <a:ext cx="7234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71600" y="2636912"/>
            <a:ext cx="726262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71600" y="3366284"/>
            <a:ext cx="7234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971600" y="4221088"/>
            <a:ext cx="7234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971600" y="4837802"/>
            <a:ext cx="7234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971600" y="612269"/>
            <a:ext cx="0" cy="42255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endCxn id="11" idx="3"/>
          </p:cNvCxnSpPr>
          <p:nvPr/>
        </p:nvCxnSpPr>
        <p:spPr>
          <a:xfrm>
            <a:off x="1732395" y="796935"/>
            <a:ext cx="0" cy="40408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411760" y="612269"/>
            <a:ext cx="0" cy="42255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131840" y="612269"/>
            <a:ext cx="0" cy="42255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779912" y="612269"/>
            <a:ext cx="72008" cy="42255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588732" y="796935"/>
            <a:ext cx="0" cy="40408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308775" y="612269"/>
            <a:ext cx="0" cy="4297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6012160" y="648054"/>
            <a:ext cx="0" cy="42255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6768244" y="612269"/>
            <a:ext cx="36004" cy="4297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7499847" y="648054"/>
            <a:ext cx="0" cy="42255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8205864" y="612269"/>
            <a:ext cx="0" cy="42255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1640028" y="5661248"/>
            <a:ext cx="70206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Vyhledej ve </a:t>
            </a:r>
            <a:r>
              <a:rPr lang="cs-CZ" sz="2000" dirty="0" err="1" smtClean="0">
                <a:solidFill>
                  <a:srgbClr val="FF0000"/>
                </a:solidFill>
              </a:rPr>
              <a:t>čtyřsměrce</a:t>
            </a:r>
            <a:r>
              <a:rPr lang="cs-CZ" sz="2000" dirty="0" smtClean="0">
                <a:solidFill>
                  <a:srgbClr val="FF0000"/>
                </a:solidFill>
              </a:rPr>
              <a:t> názvy rodinných příslušníků,  vybarvi je. </a:t>
            </a:r>
            <a:r>
              <a:rPr lang="cs-CZ" sz="2000" dirty="0" smtClean="0">
                <a:solidFill>
                  <a:srgbClr val="FF0000"/>
                </a:solidFill>
              </a:rPr>
              <a:t>(10</a:t>
            </a:r>
            <a:r>
              <a:rPr lang="cs-CZ" sz="2000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Ze zbylých 2 písmen slož </a:t>
            </a:r>
            <a:r>
              <a:rPr lang="cs-CZ" sz="2000" dirty="0" smtClean="0">
                <a:solidFill>
                  <a:srgbClr val="FF0000"/>
                </a:solidFill>
              </a:rPr>
              <a:t>slovo.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7" name="Šipka doprava 56"/>
          <p:cNvSpPr/>
          <p:nvPr/>
        </p:nvSpPr>
        <p:spPr>
          <a:xfrm>
            <a:off x="179512" y="5822947"/>
            <a:ext cx="1485697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314373" y="150604"/>
            <a:ext cx="3839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RODINNÍ PŘÍSLUŠNÍCI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280"/>
            <a:ext cx="1249084" cy="1594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2" name="TextovéPole 61"/>
          <p:cNvSpPr txBox="1"/>
          <p:nvPr/>
        </p:nvSpPr>
        <p:spPr>
          <a:xfrm>
            <a:off x="6028764" y="6202635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JÁ</a:t>
            </a:r>
            <a:endParaRPr lang="cs-CZ" dirty="0"/>
          </a:p>
        </p:txBody>
      </p:sp>
      <p:sp>
        <p:nvSpPr>
          <p:cNvPr id="6145" name="Obdélník 6144"/>
          <p:cNvSpPr/>
          <p:nvPr/>
        </p:nvSpPr>
        <p:spPr>
          <a:xfrm>
            <a:off x="6028764" y="6260756"/>
            <a:ext cx="479618" cy="3220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57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0" animBg="1"/>
      <p:bldP spid="614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4898" y="980728"/>
            <a:ext cx="30203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Spoj, co k sobě patří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060848"/>
            <a:ext cx="6239209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t</a:t>
            </a:r>
            <a:r>
              <a:rPr lang="cs-CZ" sz="2000" dirty="0" smtClean="0"/>
              <a:t>eta                                                     tatínek             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babička                                              sestra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</a:t>
            </a:r>
          </a:p>
          <a:p>
            <a:endParaRPr lang="cs-CZ" sz="2000" dirty="0" smtClean="0"/>
          </a:p>
          <a:p>
            <a:r>
              <a:rPr lang="cs-CZ" sz="2000" dirty="0"/>
              <a:t>s</a:t>
            </a:r>
            <a:r>
              <a:rPr lang="cs-CZ" sz="2000" dirty="0" smtClean="0"/>
              <a:t>estřenice                                           dědeček</a:t>
            </a:r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/>
              <a:t>m</a:t>
            </a:r>
            <a:r>
              <a:rPr lang="cs-CZ" sz="2000" dirty="0" smtClean="0"/>
              <a:t>aminka                                            strýc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 bratr                                                   bratranec</a:t>
            </a:r>
          </a:p>
          <a:p>
            <a:endParaRPr lang="cs-CZ" sz="20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691680" y="2276872"/>
            <a:ext cx="3168352" cy="2592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07704" y="3068960"/>
            <a:ext cx="2952328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051720" y="3861048"/>
            <a:ext cx="2808312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051720" y="2276872"/>
            <a:ext cx="3312368" cy="24842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691680" y="3173470"/>
            <a:ext cx="3168352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7955"/>
            <a:ext cx="1876425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9857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08032" y="963752"/>
            <a:ext cx="16946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Křížovka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84576" y="2106184"/>
            <a:ext cx="733561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Tátův bratr je můj</a:t>
            </a:r>
          </a:p>
          <a:p>
            <a:endParaRPr lang="cs-CZ" dirty="0"/>
          </a:p>
          <a:p>
            <a:r>
              <a:rPr lang="cs-CZ" dirty="0" smtClean="0"/>
              <a:t>Maminčin manžel je můj</a:t>
            </a:r>
          </a:p>
          <a:p>
            <a:endParaRPr lang="cs-CZ" dirty="0"/>
          </a:p>
          <a:p>
            <a:r>
              <a:rPr lang="cs-CZ" dirty="0" smtClean="0"/>
              <a:t>Tátův tatínek je můj</a:t>
            </a:r>
          </a:p>
          <a:p>
            <a:endParaRPr lang="cs-CZ" dirty="0"/>
          </a:p>
          <a:p>
            <a:r>
              <a:rPr lang="cs-CZ" dirty="0" smtClean="0"/>
              <a:t>Tetina maminka je moje</a:t>
            </a:r>
          </a:p>
          <a:p>
            <a:endParaRPr lang="cs-CZ" dirty="0"/>
          </a:p>
          <a:p>
            <a:r>
              <a:rPr lang="cs-CZ" dirty="0" smtClean="0"/>
              <a:t>Můj bratr je maminčin</a:t>
            </a:r>
          </a:p>
          <a:p>
            <a:endParaRPr lang="cs-CZ" dirty="0"/>
          </a:p>
          <a:p>
            <a:r>
              <a:rPr lang="cs-CZ" dirty="0" smtClean="0"/>
              <a:t>Tatínkův syn je můj </a:t>
            </a:r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2985971"/>
              </p:ext>
            </p:extLst>
          </p:nvPr>
        </p:nvGraphicFramePr>
        <p:xfrm>
          <a:off x="3910592" y="1848362"/>
          <a:ext cx="4509600" cy="420896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38210"/>
                <a:gridCol w="438210"/>
                <a:gridCol w="406920"/>
                <a:gridCol w="400244"/>
                <a:gridCol w="69256"/>
                <a:gridCol w="471896"/>
                <a:gridCol w="404524"/>
                <a:gridCol w="438210"/>
                <a:gridCol w="438210"/>
                <a:gridCol w="438210"/>
                <a:gridCol w="565710"/>
              </a:tblGrid>
              <a:tr h="208126">
                <a:tc row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8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9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214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      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2000" u="none" strike="noStrike" dirty="0" smtClean="0">
                          <a:effectLst/>
                        </a:rPr>
                        <a:t>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912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</a:t>
                      </a:r>
                      <a:r>
                        <a:rPr lang="cs-CZ" sz="1100" u="none" strike="noStrike" baseline="0" dirty="0" smtClean="0">
                          <a:effectLst/>
                        </a:rPr>
                        <a:t>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568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2000" u="none" strike="noStrike" dirty="0" smtClean="0">
                          <a:effectLst/>
                        </a:rPr>
                        <a:t>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912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4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4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912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23852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 gridSpan="4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1923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4"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2627048"/>
              </p:ext>
            </p:extLst>
          </p:nvPr>
        </p:nvGraphicFramePr>
        <p:xfrm>
          <a:off x="9803136" y="1463441"/>
          <a:ext cx="1130822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8280"/>
                <a:gridCol w="212616"/>
                <a:gridCol w="293366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1084576" y="6014504"/>
            <a:ext cx="4694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       RODINA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78824" y="5984169"/>
            <a:ext cx="1087859" cy="3996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168" y="95888"/>
            <a:ext cx="1735727" cy="1735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3512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08032" y="963752"/>
            <a:ext cx="33169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Křížovka- vyřešení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84576" y="2106184"/>
            <a:ext cx="733561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Tátův bratr je můj</a:t>
            </a:r>
          </a:p>
          <a:p>
            <a:endParaRPr lang="cs-CZ" dirty="0"/>
          </a:p>
          <a:p>
            <a:r>
              <a:rPr lang="cs-CZ" dirty="0" smtClean="0"/>
              <a:t>Maminčin manžel je můj</a:t>
            </a:r>
          </a:p>
          <a:p>
            <a:endParaRPr lang="cs-CZ" dirty="0"/>
          </a:p>
          <a:p>
            <a:r>
              <a:rPr lang="cs-CZ" dirty="0" smtClean="0"/>
              <a:t>Tátův tatínek je můj</a:t>
            </a:r>
          </a:p>
          <a:p>
            <a:endParaRPr lang="cs-CZ" dirty="0"/>
          </a:p>
          <a:p>
            <a:r>
              <a:rPr lang="cs-CZ" dirty="0" smtClean="0"/>
              <a:t>Tetina maminka je moje</a:t>
            </a:r>
          </a:p>
          <a:p>
            <a:endParaRPr lang="cs-CZ" dirty="0"/>
          </a:p>
          <a:p>
            <a:r>
              <a:rPr lang="cs-CZ" dirty="0" smtClean="0"/>
              <a:t>Můj bratr je maminčin</a:t>
            </a:r>
          </a:p>
          <a:p>
            <a:endParaRPr lang="cs-CZ" dirty="0"/>
          </a:p>
          <a:p>
            <a:r>
              <a:rPr lang="cs-CZ" dirty="0" smtClean="0"/>
              <a:t>Tatínkův syn je můj </a:t>
            </a:r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4285820"/>
              </p:ext>
            </p:extLst>
          </p:nvPr>
        </p:nvGraphicFramePr>
        <p:xfrm>
          <a:off x="3790336" y="1848362"/>
          <a:ext cx="4509600" cy="420896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38210"/>
                <a:gridCol w="438210"/>
                <a:gridCol w="406920"/>
                <a:gridCol w="400244"/>
                <a:gridCol w="69256"/>
                <a:gridCol w="471896"/>
                <a:gridCol w="404524"/>
                <a:gridCol w="438210"/>
                <a:gridCol w="438210"/>
                <a:gridCol w="438210"/>
                <a:gridCol w="565710"/>
              </a:tblGrid>
              <a:tr h="208126">
                <a:tc row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8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9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214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       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2000" u="none" strike="noStrike" dirty="0" smtClean="0">
                          <a:effectLst/>
                        </a:rPr>
                        <a:t> 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R</a:t>
                      </a:r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Ý</a:t>
                      </a:r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C</a:t>
                      </a:r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912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r>
                        <a:rPr lang="cs-CZ" sz="2000" u="none" strike="noStrike" dirty="0" smtClean="0">
                          <a:effectLst/>
                        </a:rPr>
                        <a:t>T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</a:t>
                      </a:r>
                      <a:r>
                        <a:rPr lang="cs-CZ" sz="1100" u="none" strike="noStrike" baseline="0" dirty="0" smtClean="0">
                          <a:effectLst/>
                        </a:rPr>
                        <a:t> </a:t>
                      </a:r>
                      <a:r>
                        <a:rPr lang="cs-CZ" sz="2000" u="none" strike="noStrike" baseline="0" dirty="0" smtClean="0">
                          <a:effectLst/>
                        </a:rPr>
                        <a:t>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25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D</a:t>
                      </a:r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Ě</a:t>
                      </a:r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D</a:t>
                      </a:r>
                      <a:endParaRPr lang="cs-CZ" dirty="0"/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r>
                        <a:rPr lang="cs-CZ" sz="2000" u="none" strike="noStrike" dirty="0" smtClean="0">
                          <a:effectLst/>
                        </a:rPr>
                        <a:t>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568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r>
                        <a:rPr lang="cs-CZ" sz="2000" u="none" strike="noStrike" dirty="0" smtClean="0">
                          <a:effectLst/>
                        </a:rPr>
                        <a:t>B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</a:t>
                      </a:r>
                      <a:r>
                        <a:rPr lang="cs-CZ" sz="2000" u="none" strike="noStrike" dirty="0" smtClean="0">
                          <a:effectLst/>
                        </a:rPr>
                        <a:t>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2000" u="none" strike="noStrike" dirty="0" smtClean="0">
                          <a:effectLst/>
                        </a:rPr>
                        <a:t>  B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</a:t>
                      </a:r>
                      <a:r>
                        <a:rPr lang="cs-CZ" sz="20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r>
                        <a:rPr lang="cs-CZ" sz="2000" u="none" strike="noStrike" dirty="0" smtClean="0">
                          <a:effectLst/>
                        </a:rPr>
                        <a:t>Č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r>
                        <a:rPr lang="cs-CZ" sz="2000" u="none" strike="noStrike" dirty="0" smtClean="0">
                          <a:effectLst/>
                        </a:rPr>
                        <a:t>K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r>
                        <a:rPr lang="cs-CZ" sz="2000" u="none" strike="noStrike" dirty="0" smtClean="0">
                          <a:effectLst/>
                        </a:rPr>
                        <a:t>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9121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S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r>
                        <a:rPr lang="cs-CZ" sz="2000" u="none" strike="noStrike" dirty="0" smtClean="0">
                          <a:effectLst/>
                        </a:rPr>
                        <a:t>Y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4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4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912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2000" u="none" strike="noStrike" dirty="0" smtClean="0">
                          <a:effectLst/>
                        </a:rPr>
                        <a:t>B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r>
                        <a:rPr lang="cs-CZ" sz="2000" u="none" strike="noStrike" dirty="0" smtClean="0">
                          <a:effectLst/>
                        </a:rPr>
                        <a:t>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r>
                        <a:rPr lang="cs-CZ" sz="2000" u="none" strike="noStrike" dirty="0" smtClean="0">
                          <a:effectLst/>
                        </a:rPr>
                        <a:t>T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r>
                        <a:rPr lang="cs-CZ" sz="1100" u="none" strike="noStrike" dirty="0" smtClean="0">
                          <a:effectLst/>
                        </a:rPr>
                        <a:t>  </a:t>
                      </a:r>
                      <a:r>
                        <a:rPr lang="cs-CZ" sz="2000" u="none" strike="noStrike" dirty="0" smtClean="0">
                          <a:effectLst/>
                        </a:rPr>
                        <a:t>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23852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 gridSpan="4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1923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3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4"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9360077"/>
              </p:ext>
            </p:extLst>
          </p:nvPr>
        </p:nvGraphicFramePr>
        <p:xfrm>
          <a:off x="9803136" y="1463441"/>
          <a:ext cx="1130822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8280"/>
                <a:gridCol w="212616"/>
                <a:gridCol w="293366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1084576" y="6014504"/>
            <a:ext cx="4694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       RODINA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3963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36712"/>
            <a:ext cx="864290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       Seznam použitých odkazů</a:t>
            </a:r>
          </a:p>
          <a:p>
            <a:r>
              <a:rPr lang="cs-CZ" sz="1600" dirty="0" smtClean="0">
                <a:hlinkClick r:id="rId2"/>
              </a:rPr>
              <a:t>  http://gnotice.ic.cz/wp-content/uploads/family2.jpg</a:t>
            </a:r>
            <a:r>
              <a:rPr lang="cs-CZ" sz="1600" dirty="0" smtClean="0">
                <a:hlinkClick r:id="rId3"/>
              </a:rPr>
              <a:t>   http://www.rodicum.cz/Files/articles/020669e7-74fd-4571-bad7-11b79324c08e_big.bm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http://www.bolero.cz/userfiles/image/299233-zena-muz-rodina-det.jpg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http://havirovsucha.casd.cz/wp-content/uploads/2012/02/rodina.jpg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http://blog.idnes.cz/blog/2143/158987/clanok_foto_578.jpg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http://www.cewe-fotokniha.cz/cz/images/content/events/zivotni_udalosti/1.jpg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http://cz.all.biz/img/cz/service_catalog/1844.jpeg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http://1.bp.blogspot.com/_4dyeh7fTlnQ/S9fSg7aQXLI/AAAAAAAAAno/QERpDvzkEqc/s1600/vitani_obcanku.jpg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http://www.bety.cz/image.ashx/6702/3132353735353332332e6a7067/640/480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http://radethe.blogerka.cz/obrazky/radethe.blogerka.cz/otaznik.jpg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http://data.motor-talk.de/data/galleries/0/55/347/41244546/fragezeichen-8807216118191879627.jpg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http://t2.ftcdn.net/jpg/00/23/52/11/400_F_23521174_8aqXN71j1xc6SuZ05jxOM8HIagHl2DX0.jpg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49661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491</TotalTime>
  <Words>371</Words>
  <Application>Microsoft Office PowerPoint</Application>
  <PresentationFormat>Předvádění na obrazovce (4:3)</PresentationFormat>
  <Paragraphs>173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Já a moje rodina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SŠ, ZŠ a MŠ karviná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Já a moje rodina</dc:title>
  <dc:creator>pc;Mgr. Prchalová Zdeňka</dc:creator>
  <cp:lastModifiedBy>Martin Králík</cp:lastModifiedBy>
  <cp:revision>41</cp:revision>
  <dcterms:created xsi:type="dcterms:W3CDTF">2012-03-04T07:52:50Z</dcterms:created>
  <dcterms:modified xsi:type="dcterms:W3CDTF">2012-04-06T18:39:03Z</dcterms:modified>
</cp:coreProperties>
</file>