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78" r:id="rId4"/>
    <p:sldId id="281" r:id="rId5"/>
    <p:sldId id="256" r:id="rId6"/>
    <p:sldId id="257" r:id="rId7"/>
    <p:sldId id="258" r:id="rId8"/>
    <p:sldId id="261" r:id="rId9"/>
    <p:sldId id="262" r:id="rId10"/>
    <p:sldId id="260" r:id="rId11"/>
    <p:sldId id="263" r:id="rId12"/>
    <p:sldId id="264" r:id="rId13"/>
    <p:sldId id="265" r:id="rId14"/>
    <p:sldId id="266" r:id="rId15"/>
    <p:sldId id="267" r:id="rId16"/>
    <p:sldId id="268" r:id="rId17"/>
    <p:sldId id="271" r:id="rId18"/>
    <p:sldId id="272" r:id="rId19"/>
    <p:sldId id="269" r:id="rId20"/>
    <p:sldId id="273" r:id="rId21"/>
    <p:sldId id="274" r:id="rId22"/>
    <p:sldId id="270" r:id="rId23"/>
    <p:sldId id="275" r:id="rId24"/>
    <p:sldId id="276" r:id="rId25"/>
    <p:sldId id="277" r:id="rId26"/>
    <p:sldId id="282" r:id="rId27"/>
    <p:sldId id="280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99D3-73FA-4CAB-9724-42BCDEA856E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E63DB-D5F9-439A-AC5D-654DE6030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933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99D3-73FA-4CAB-9724-42BCDEA856E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E63DB-D5F9-439A-AC5D-654DE6030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229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99D3-73FA-4CAB-9724-42BCDEA856E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E63DB-D5F9-439A-AC5D-654DE6030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095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99D3-73FA-4CAB-9724-42BCDEA856E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E63DB-D5F9-439A-AC5D-654DE6030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692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99D3-73FA-4CAB-9724-42BCDEA856E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E63DB-D5F9-439A-AC5D-654DE6030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01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99D3-73FA-4CAB-9724-42BCDEA856E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E63DB-D5F9-439A-AC5D-654DE6030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557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99D3-73FA-4CAB-9724-42BCDEA856E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E63DB-D5F9-439A-AC5D-654DE6030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528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99D3-73FA-4CAB-9724-42BCDEA856E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E63DB-D5F9-439A-AC5D-654DE6030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119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99D3-73FA-4CAB-9724-42BCDEA856E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E63DB-D5F9-439A-AC5D-654DE6030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223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99D3-73FA-4CAB-9724-42BCDEA856E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E63DB-D5F9-439A-AC5D-654DE6030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90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899D3-73FA-4CAB-9724-42BCDEA856E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E63DB-D5F9-439A-AC5D-654DE6030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7689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427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3471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8997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08383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9470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5836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9212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5565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0059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9134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5883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6583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4841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7065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5888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44456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7514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30944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1587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465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7219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2551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4145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7535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603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6327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3962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966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9899D3-73FA-4CAB-9724-42BCDEA856E3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2E63DB-D5F9-439A-AC5D-654DE60309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988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8783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1689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Francouzské osvícenství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64013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VY_32_INOVACE_7.SV.09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únor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7904367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seznamuje studenty s formováním základů novověké filosofie. Zabývá se vznikem a vytvářením osvíceneckých názorů ve francouzské společnosti, všímá si významu Encyklopedie a autorů s ní spojených. Materiál se využije v kterékoliv části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4083068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/>
              <a:t>Francouzské osvícenství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0159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Osvícenství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ztah k náboženství </a:t>
            </a:r>
            <a:r>
              <a:rPr lang="cs-CZ" dirty="0" smtClean="0">
                <a:latin typeface="Times New Roman"/>
                <a:cs typeface="Times New Roman"/>
              </a:rPr>
              <a:t>→ jen výjimečně teisté; většinou deisté (přirozené náboženství je pro nevzdělaný lid prospěšné)</a:t>
            </a:r>
          </a:p>
          <a:p>
            <a:r>
              <a:rPr lang="cs-CZ" dirty="0">
                <a:latin typeface="Times New Roman"/>
                <a:cs typeface="Times New Roman"/>
              </a:rPr>
              <a:t>v</a:t>
            </a:r>
            <a:r>
              <a:rPr lang="cs-CZ" dirty="0" smtClean="0">
                <a:latin typeface="Times New Roman"/>
                <a:cs typeface="Times New Roman"/>
              </a:rPr>
              <a:t>elký význam připisují vědě (racionalismus má univerzální uplatnění)</a:t>
            </a:r>
          </a:p>
          <a:p>
            <a:r>
              <a:rPr lang="cs-CZ" dirty="0">
                <a:latin typeface="Times New Roman"/>
                <a:cs typeface="Times New Roman"/>
              </a:rPr>
              <a:t>c</a:t>
            </a:r>
            <a:r>
              <a:rPr lang="cs-CZ" dirty="0" smtClean="0">
                <a:latin typeface="Times New Roman"/>
                <a:cs typeface="Times New Roman"/>
              </a:rPr>
              <a:t>ivilizační vzestup</a:t>
            </a:r>
          </a:p>
          <a:p>
            <a:r>
              <a:rPr lang="cs-CZ" dirty="0">
                <a:latin typeface="Times New Roman"/>
                <a:cs typeface="Times New Roman"/>
              </a:rPr>
              <a:t>v</a:t>
            </a:r>
            <a:r>
              <a:rPr lang="cs-CZ" dirty="0" smtClean="0">
                <a:latin typeface="Times New Roman"/>
                <a:cs typeface="Times New Roman"/>
              </a:rPr>
              <a:t>íra v lidský pokrok</a:t>
            </a:r>
          </a:p>
          <a:p>
            <a:r>
              <a:rPr lang="cs-CZ" dirty="0">
                <a:latin typeface="Times New Roman"/>
                <a:cs typeface="Times New Roman"/>
              </a:rPr>
              <a:t>z</a:t>
            </a:r>
            <a:r>
              <a:rPr lang="cs-CZ" dirty="0" smtClean="0">
                <a:latin typeface="Times New Roman"/>
                <a:cs typeface="Times New Roman"/>
              </a:rPr>
              <a:t>áliba v duchovní i hmotné kultuře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8296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Encyklopedie aneb Racionální slovník věd, umění a řemesel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 letech 1751 – 1772 vyšlo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celkem 28 svazků</a:t>
            </a:r>
          </a:p>
          <a:p>
            <a:r>
              <a:rPr lang="cs-CZ" dirty="0" smtClean="0"/>
              <a:t>Denis Diderot </a:t>
            </a:r>
          </a:p>
          <a:p>
            <a:r>
              <a:rPr lang="cs-CZ" dirty="0" smtClean="0"/>
              <a:t>Jean </a:t>
            </a:r>
            <a:r>
              <a:rPr lang="cs-CZ" dirty="0" err="1" smtClean="0"/>
              <a:t>d´Alembert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dmítnutí principu autority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ve vědě</a:t>
            </a: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dstup vůči náboženství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hrnout dosavadní lidské poznání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opis řemesel i lidské práce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o centra pozornosti člověk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2702" y="1340769"/>
            <a:ext cx="3606411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69867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Encyklopedisté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echanický materialismus (pohyb je chápán jako pouhé přemístění)</a:t>
            </a:r>
          </a:p>
          <a:p>
            <a:r>
              <a:rPr lang="cs-CZ" dirty="0"/>
              <a:t>p</a:t>
            </a:r>
            <a:r>
              <a:rPr lang="cs-CZ" dirty="0" smtClean="0"/>
              <a:t>řechod od deismu k ateismu</a:t>
            </a:r>
          </a:p>
          <a:p>
            <a:r>
              <a:rPr lang="cs-CZ" dirty="0"/>
              <a:t>d</a:t>
            </a:r>
            <a:r>
              <a:rPr lang="cs-CZ" dirty="0" smtClean="0"/>
              <a:t>eterminismus – odmítají nahodilost</a:t>
            </a:r>
          </a:p>
          <a:p>
            <a:r>
              <a:rPr lang="cs-CZ" dirty="0"/>
              <a:t>s</a:t>
            </a:r>
            <a:r>
              <a:rPr lang="cs-CZ" dirty="0" smtClean="0"/>
              <a:t>enzualismus</a:t>
            </a:r>
          </a:p>
          <a:p>
            <a:r>
              <a:rPr lang="cs-CZ" dirty="0"/>
              <a:t>f</a:t>
            </a:r>
            <a:r>
              <a:rPr lang="cs-CZ" dirty="0" smtClean="0"/>
              <a:t>ilosofie společnosti a dějin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3711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Denis Diderot</a:t>
            </a:r>
            <a:br>
              <a:rPr lang="cs-CZ" dirty="0" smtClean="0"/>
            </a:br>
            <a:r>
              <a:rPr lang="cs-CZ" sz="2200" dirty="0" smtClean="0"/>
              <a:t>(1713 – 1784)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r</a:t>
            </a:r>
            <a:r>
              <a:rPr lang="cs-CZ" dirty="0" smtClean="0"/>
              <a:t>edaktor Encyklopedie</a:t>
            </a:r>
          </a:p>
          <a:p>
            <a:r>
              <a:rPr lang="cs-CZ" dirty="0"/>
              <a:t>p</a:t>
            </a:r>
            <a:r>
              <a:rPr lang="cs-CZ" dirty="0" smtClean="0"/>
              <a:t>obyt v Petrohradu</a:t>
            </a:r>
          </a:p>
          <a:p>
            <a:r>
              <a:rPr lang="cs-CZ" dirty="0"/>
              <a:t>l</a:t>
            </a:r>
            <a:r>
              <a:rPr lang="cs-CZ" dirty="0" smtClean="0"/>
              <a:t>iterát, divadelník, filosof, psycholog</a:t>
            </a:r>
          </a:p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Jeptiška, Jakub fatalista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Herecký paradox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Procházky skeptikovy, Filosofické myšlenky, Výklad přírody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50849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Denis Diderot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i="1" dirty="0" smtClean="0"/>
              <a:t>Vyšel jsem od přírody a nakonec přicházím k Tobě, jehož jméno na zemi je Bůh. Nevím zda jsi: ale budu myslet tak, jako bys hleděl do mé duše, budu jednat, jako bych žil před tvým zrakem. V tomto světě na Tobě nic nežádám, nejsi-li, ubírá se svět cestou sám od sebe, a jsi-li, je jeho běh nutný z Tvého příkazu … Viz, to jsem já, nutně uspořádaná částečka věčné a nutné hmoty a snad Tvůj tvor </a:t>
            </a:r>
            <a:r>
              <a:rPr lang="cs-CZ" dirty="0" smtClean="0"/>
              <a:t>…“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9715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Jean </a:t>
            </a:r>
            <a:r>
              <a:rPr lang="cs-CZ" dirty="0" err="1" smtClean="0"/>
              <a:t>le</a:t>
            </a:r>
            <a:r>
              <a:rPr lang="cs-CZ" dirty="0" smtClean="0"/>
              <a:t> Rond </a:t>
            </a:r>
            <a:r>
              <a:rPr lang="cs-CZ" dirty="0" err="1" smtClean="0"/>
              <a:t>d´Alembert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(1717 – 1783)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napsal úvod Encyklopedie </a:t>
            </a:r>
            <a:r>
              <a:rPr lang="cs-CZ" dirty="0" smtClean="0">
                <a:latin typeface="Times New Roman"/>
                <a:cs typeface="Times New Roman"/>
              </a:rPr>
              <a:t>→ vyložil zde stanovisko a cíl Encyklopedie</a:t>
            </a:r>
          </a:p>
          <a:p>
            <a:r>
              <a:rPr lang="cs-CZ" dirty="0">
                <a:latin typeface="Times New Roman"/>
                <a:cs typeface="Times New Roman"/>
              </a:rPr>
              <a:t>z</a:t>
            </a:r>
            <a:r>
              <a:rPr lang="cs-CZ" dirty="0" smtClean="0">
                <a:latin typeface="Times New Roman"/>
                <a:cs typeface="Times New Roman"/>
              </a:rPr>
              <a:t> filosofie uznával pouze F. Bacona, J. Locka a encyklopedisty</a:t>
            </a:r>
          </a:p>
          <a:p>
            <a:r>
              <a:rPr lang="cs-CZ" dirty="0">
                <a:latin typeface="Times New Roman"/>
                <a:cs typeface="Times New Roman"/>
              </a:rPr>
              <a:t>v</a:t>
            </a:r>
            <a:r>
              <a:rPr lang="cs-CZ" dirty="0" smtClean="0">
                <a:latin typeface="Times New Roman"/>
                <a:cs typeface="Times New Roman"/>
              </a:rPr>
              <a:t>e filosofii uznával pouze fakta – tj. matematiku, přírodní vědy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0"/>
            <a:ext cx="2483768" cy="3104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24241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Julien </a:t>
            </a:r>
            <a:r>
              <a:rPr lang="cs-CZ" dirty="0" err="1" smtClean="0"/>
              <a:t>Offray</a:t>
            </a:r>
            <a:r>
              <a:rPr lang="cs-CZ" dirty="0" smtClean="0"/>
              <a:t> de La </a:t>
            </a:r>
            <a:r>
              <a:rPr lang="cs-CZ" dirty="0" err="1" smtClean="0"/>
              <a:t>Mettrie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sz="2200" dirty="0" smtClean="0"/>
              <a:t>(1709 – 1751)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l</a:t>
            </a:r>
            <a:r>
              <a:rPr lang="cs-CZ" dirty="0" smtClean="0"/>
              <a:t>ékař</a:t>
            </a:r>
          </a:p>
          <a:p>
            <a:r>
              <a:rPr lang="cs-CZ" dirty="0"/>
              <a:t>ž</a:t>
            </a:r>
            <a:r>
              <a:rPr lang="cs-CZ" dirty="0" smtClean="0"/>
              <a:t>il v Holandsku, později na dvoře pruského krále Friedricha II.</a:t>
            </a:r>
          </a:p>
          <a:p>
            <a:r>
              <a:rPr lang="cs-CZ" dirty="0"/>
              <a:t>m</a:t>
            </a:r>
            <a:r>
              <a:rPr lang="cs-CZ" dirty="0" smtClean="0"/>
              <a:t>aterialista </a:t>
            </a:r>
            <a:r>
              <a:rPr lang="cs-CZ" dirty="0" smtClean="0">
                <a:latin typeface="Times New Roman"/>
                <a:cs typeface="Times New Roman"/>
              </a:rPr>
              <a:t>→ neexistuje mrtvá hmota, známe ji pouze v pohybu a v určitých formách, chová princip pohybu v sobě (není nutné předpokládat Boha jako princip světového pohybu → svět se pohybuje sám ze sebe)</a:t>
            </a:r>
          </a:p>
          <a:p>
            <a:r>
              <a:rPr lang="cs-CZ" dirty="0">
                <a:latin typeface="Times New Roman"/>
                <a:cs typeface="Times New Roman"/>
              </a:rPr>
              <a:t>h</a:t>
            </a:r>
            <a:r>
              <a:rPr lang="cs-CZ" dirty="0" smtClean="0">
                <a:latin typeface="Times New Roman"/>
                <a:cs typeface="Times New Roman"/>
              </a:rPr>
              <a:t>ypotéza Boha je překážka, není nutné předpokládat zvláštní myslící substanci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ředstavitel </a:t>
            </a:r>
            <a:r>
              <a:rPr lang="cs-CZ" dirty="0" err="1" smtClean="0"/>
              <a:t>hedonismu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Člověk stroj, Anti-Seneka, Umění užívat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7363" y="4509120"/>
            <a:ext cx="1886162" cy="2348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15895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7260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„</a:t>
            </a:r>
            <a:r>
              <a:rPr lang="cs-CZ" i="1" dirty="0" smtClean="0"/>
              <a:t>Žijeme přítomností. Žijeme pouze tím, co jsme teď … Odkládat radovánky až do pozdních let, na zimu života, je totéž jako čekat na hostině na okamžik, až bude sklizeno ze stolu</a:t>
            </a:r>
            <a:r>
              <a:rPr lang="cs-CZ" dirty="0" smtClean="0"/>
              <a:t>.“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Chtěl bych znovu žít, ale jen tak, jak jsem žil, při výtečné tabuli, v dobré společnosti, v radovánkách, v pracovně, s galantními dobrodružstvími. Zase bych rozděloval svůj čas mezi ženy, tu rozkošnou školu půvabů, Hippokrata a múzy, zase bych byl nepřítelem prostopášnosti jako přítel rozkoše, zase zkrátka by se v mém životě okouzlujícím způsobem moudrost s pošetilostí, které společně dělají život příjemnější a jaksi pikantnější</a:t>
            </a:r>
            <a:r>
              <a:rPr lang="cs-CZ" dirty="0" smtClean="0"/>
              <a:t>.“</a:t>
            </a:r>
          </a:p>
          <a:p>
            <a:r>
              <a:rPr lang="cs-CZ" dirty="0" smtClean="0"/>
              <a:t> „</a:t>
            </a:r>
            <a:r>
              <a:rPr lang="cs-CZ" i="1" dirty="0" smtClean="0"/>
              <a:t>Využijme těch několika chvilek, jež nám zbývají, pijme, zpívejme, milujme toho, kdo miluje nás, ať kolem nás srší žerty a vtipy, ať všechny rozkoše nás postupně pobaví a okouzlí naše duše, i když je život krátký, my chceme žít</a:t>
            </a:r>
            <a:r>
              <a:rPr lang="cs-CZ" dirty="0" smtClean="0"/>
              <a:t>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4280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Claude Adrien Helvétius</a:t>
            </a:r>
            <a:br>
              <a:rPr lang="cs-CZ" dirty="0" smtClean="0"/>
            </a:br>
            <a:r>
              <a:rPr lang="cs-CZ" sz="2200" dirty="0" smtClean="0"/>
              <a:t>(1715 – 1771)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Dílo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O duchu, O člověku</a:t>
            </a:r>
          </a:p>
          <a:p>
            <a:r>
              <a:rPr lang="cs-CZ" dirty="0"/>
              <a:t>z</a:t>
            </a:r>
            <a:r>
              <a:rPr lang="cs-CZ" dirty="0" smtClean="0"/>
              <a:t>aměřil se na problémy člověka a společnosti</a:t>
            </a:r>
          </a:p>
          <a:p>
            <a:r>
              <a:rPr lang="cs-CZ" dirty="0"/>
              <a:t>j</a:t>
            </a:r>
            <a:r>
              <a:rPr lang="cs-CZ" dirty="0" smtClean="0"/>
              <a:t>eho knihy vzbuzovaly nepřátelské vášně u jezuitů</a:t>
            </a:r>
          </a:p>
          <a:p>
            <a:r>
              <a:rPr lang="cs-CZ" dirty="0"/>
              <a:t>m</a:t>
            </a:r>
            <a:r>
              <a:rPr lang="cs-CZ" dirty="0" smtClean="0"/>
              <a:t>aterialista – pokud poznáme hmotu, poznáme vše, duchovní princip je omyl</a:t>
            </a:r>
          </a:p>
          <a:p>
            <a:r>
              <a:rPr lang="cs-CZ" dirty="0"/>
              <a:t>n</a:t>
            </a:r>
            <a:r>
              <a:rPr lang="cs-CZ" dirty="0" smtClean="0"/>
              <a:t>áboženství je klam – vědomý, záměrný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První ničema, který potkal prvního blázna, byl první kněz.</a:t>
            </a:r>
            <a:r>
              <a:rPr lang="cs-CZ" dirty="0" smtClean="0"/>
              <a:t>“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-1"/>
            <a:ext cx="2699792" cy="2484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87796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Paul Heinrich Dietrich von Holbach</a:t>
            </a:r>
            <a:br>
              <a:rPr lang="cs-CZ" dirty="0" smtClean="0"/>
            </a:br>
            <a:r>
              <a:rPr lang="cs-CZ" sz="2200" dirty="0" smtClean="0"/>
              <a:t>(1723 – 1789)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š</a:t>
            </a:r>
            <a:r>
              <a:rPr lang="cs-CZ" dirty="0" smtClean="0"/>
              <a:t>lechtický původ</a:t>
            </a:r>
          </a:p>
          <a:p>
            <a:r>
              <a:rPr lang="cs-CZ" dirty="0"/>
              <a:t>v</a:t>
            </a:r>
            <a:r>
              <a:rPr lang="cs-CZ" dirty="0" smtClean="0"/>
              <a:t>e Francii naturalizovaný Němec</a:t>
            </a:r>
          </a:p>
          <a:p>
            <a:r>
              <a:rPr lang="cs-CZ" dirty="0"/>
              <a:t>n</a:t>
            </a:r>
            <a:r>
              <a:rPr lang="cs-CZ" dirty="0" smtClean="0"/>
              <a:t>apsal přes 400 hesel v Encyklopedii</a:t>
            </a:r>
          </a:p>
          <a:p>
            <a:r>
              <a:rPr lang="cs-CZ" dirty="0"/>
              <a:t>n</a:t>
            </a:r>
            <a:r>
              <a:rPr lang="cs-CZ" dirty="0" smtClean="0"/>
              <a:t>esmiřitelný ateista („</a:t>
            </a:r>
            <a:r>
              <a:rPr lang="cs-CZ" i="1" dirty="0" smtClean="0"/>
              <a:t>osobní nepřítel Boha</a:t>
            </a:r>
            <a:r>
              <a:rPr lang="cs-CZ" dirty="0" smtClean="0"/>
              <a:t>“)</a:t>
            </a:r>
          </a:p>
          <a:p>
            <a:r>
              <a:rPr lang="cs-CZ" dirty="0"/>
              <a:t>n</a:t>
            </a:r>
            <a:r>
              <a:rPr lang="cs-CZ" dirty="0" smtClean="0"/>
              <a:t>áboženství vzniklo ze strachu a klamu</a:t>
            </a:r>
          </a:p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Systém přírody („</a:t>
            </a:r>
            <a:r>
              <a:rPr lang="cs-CZ" i="1" dirty="0" smtClean="0"/>
              <a:t>bible materialismu</a:t>
            </a:r>
            <a:r>
              <a:rPr lang="cs-CZ" dirty="0" smtClean="0"/>
              <a:t>“, Společenský systém)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598" y="980728"/>
            <a:ext cx="2010891" cy="21602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44054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Charles Louis de </a:t>
            </a:r>
            <a:r>
              <a:rPr lang="cs-CZ" dirty="0" err="1" smtClean="0"/>
              <a:t>Montesquieu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(1689 – 1755)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š</a:t>
            </a:r>
            <a:r>
              <a:rPr lang="cs-CZ" dirty="0" smtClean="0"/>
              <a:t>lechtický původ</a:t>
            </a:r>
          </a:p>
          <a:p>
            <a:r>
              <a:rPr lang="cs-CZ" dirty="0"/>
              <a:t>k</a:t>
            </a:r>
            <a:r>
              <a:rPr lang="cs-CZ" dirty="0" smtClean="0"/>
              <a:t>ritik společnosti</a:t>
            </a:r>
          </a:p>
          <a:p>
            <a:r>
              <a:rPr lang="cs-CZ" dirty="0"/>
              <a:t>z</a:t>
            </a:r>
            <a:r>
              <a:rPr lang="cs-CZ" dirty="0" smtClean="0"/>
              <a:t>abýval se přírodními vědami,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historií, morálkou, státověda</a:t>
            </a:r>
          </a:p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Perské listy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Úvahy o příčinách velikosti a pádu Římanů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Duch zákonů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857" y="1052736"/>
            <a:ext cx="3275143" cy="3930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20982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Úvahy o příčinách velikosti a pádu Římanů, Duch zákonů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svobodný stát se neobejde bez zápasu politických stran</a:t>
            </a:r>
          </a:p>
          <a:p>
            <a:r>
              <a:rPr lang="cs-CZ" dirty="0"/>
              <a:t>p</a:t>
            </a:r>
            <a:r>
              <a:rPr lang="cs-CZ" dirty="0" smtClean="0"/>
              <a:t>olitické strany jsou znakem pravého politického života</a:t>
            </a:r>
          </a:p>
          <a:p>
            <a:r>
              <a:rPr lang="cs-CZ" dirty="0"/>
              <a:t>z</a:t>
            </a:r>
            <a:r>
              <a:rPr lang="cs-CZ" dirty="0" smtClean="0"/>
              <a:t>a klidem na povrchu se skrývají pravé politické rozpory</a:t>
            </a:r>
          </a:p>
          <a:p>
            <a:r>
              <a:rPr lang="cs-CZ" dirty="0"/>
              <a:t>r</a:t>
            </a:r>
            <a:r>
              <a:rPr lang="cs-CZ" dirty="0" smtClean="0"/>
              <a:t>ozhodujícím momentem dějin je celková povaha společenských a státních poměrů</a:t>
            </a:r>
          </a:p>
          <a:p>
            <a:r>
              <a:rPr lang="cs-CZ" dirty="0"/>
              <a:t>s</a:t>
            </a:r>
            <a:r>
              <a:rPr lang="cs-CZ" dirty="0" smtClean="0"/>
              <a:t>tát a zákony vyrůstají z přírodních a historických podmínek</a:t>
            </a:r>
          </a:p>
          <a:p>
            <a:r>
              <a:rPr lang="cs-CZ" dirty="0"/>
              <a:t>n</a:t>
            </a:r>
            <a:r>
              <a:rPr lang="cs-CZ" dirty="0" smtClean="0"/>
              <a:t>eexistuje žádný abstraktní a univerzální ideál nebo schéma nejlepšího státu</a:t>
            </a:r>
          </a:p>
          <a:p>
            <a:r>
              <a:rPr lang="cs-CZ" dirty="0"/>
              <a:t>r</a:t>
            </a:r>
            <a:r>
              <a:rPr lang="cs-CZ" dirty="0" smtClean="0"/>
              <a:t>ozdíly zákonů vycházejí z rozdílů ústav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61118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Úvahy o příčinách velikosti a pádu Římanů, Duch zákonů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3 principy, o které se opírají různé zákonodárné soustavy odpovídají 3 ústavním útvarům</a:t>
            </a:r>
          </a:p>
          <a:p>
            <a:r>
              <a:rPr lang="cs-CZ" b="1" dirty="0"/>
              <a:t>r</a:t>
            </a:r>
            <a:r>
              <a:rPr lang="cs-CZ" b="1" dirty="0" smtClean="0"/>
              <a:t>epublika</a:t>
            </a:r>
            <a:r>
              <a:rPr lang="cs-CZ" dirty="0" smtClean="0"/>
              <a:t> = ctnost; zákony republiky budou svobodomyslné, podíl občanů na řízení státu, rovnost mezi občany </a:t>
            </a:r>
            <a:r>
              <a:rPr lang="cs-CZ" dirty="0" smtClean="0">
                <a:latin typeface="Times New Roman"/>
                <a:cs typeface="Times New Roman"/>
              </a:rPr>
              <a:t>→ chybí-li ctnost, republika se zvrhne v </a:t>
            </a:r>
            <a:r>
              <a:rPr lang="cs-CZ" b="1" dirty="0" smtClean="0">
                <a:latin typeface="Times New Roman"/>
                <a:cs typeface="Times New Roman"/>
              </a:rPr>
              <a:t>despocii</a:t>
            </a:r>
          </a:p>
          <a:p>
            <a:r>
              <a:rPr lang="cs-CZ" b="1" dirty="0">
                <a:latin typeface="Times New Roman"/>
                <a:cs typeface="Times New Roman"/>
              </a:rPr>
              <a:t>m</a:t>
            </a:r>
            <a:r>
              <a:rPr lang="cs-CZ" b="1" dirty="0" smtClean="0">
                <a:latin typeface="Times New Roman"/>
                <a:cs typeface="Times New Roman"/>
              </a:rPr>
              <a:t>onarchie</a:t>
            </a:r>
            <a:r>
              <a:rPr lang="cs-CZ" dirty="0" smtClean="0">
                <a:latin typeface="Times New Roman"/>
                <a:cs typeface="Times New Roman"/>
              </a:rPr>
              <a:t> = čest; klid a bezpečí, jednotlivec se neplete do státních záležitostí, život v tradicí prověřených mezích → kde nebude čest, zvrhne se monarchie v </a:t>
            </a:r>
            <a:r>
              <a:rPr lang="cs-CZ" b="1" dirty="0" smtClean="0">
                <a:latin typeface="Times New Roman"/>
                <a:cs typeface="Times New Roman"/>
              </a:rPr>
              <a:t>despocii</a:t>
            </a:r>
            <a:r>
              <a:rPr lang="cs-CZ" dirty="0" smtClean="0">
                <a:latin typeface="Times New Roman"/>
                <a:cs typeface="Times New Roman"/>
              </a:rPr>
              <a:t> = strach</a:t>
            </a:r>
          </a:p>
          <a:p>
            <a:r>
              <a:rPr lang="cs-CZ" u="sng" dirty="0">
                <a:latin typeface="Times New Roman"/>
                <a:cs typeface="Times New Roman"/>
              </a:rPr>
              <a:t>d</a:t>
            </a:r>
            <a:r>
              <a:rPr lang="cs-CZ" u="sng" dirty="0" smtClean="0">
                <a:latin typeface="Times New Roman"/>
                <a:cs typeface="Times New Roman"/>
              </a:rPr>
              <a:t>ělba moci </a:t>
            </a:r>
            <a:r>
              <a:rPr lang="cs-CZ" dirty="0" smtClean="0">
                <a:latin typeface="Times New Roman"/>
                <a:cs typeface="Times New Roman"/>
              </a:rPr>
              <a:t>– rovnováha („</a:t>
            </a:r>
            <a:r>
              <a:rPr lang="cs-CZ" i="1" dirty="0" smtClean="0">
                <a:latin typeface="Times New Roman"/>
                <a:cs typeface="Times New Roman"/>
              </a:rPr>
              <a:t>Moc zadržuje moc</a:t>
            </a:r>
            <a:r>
              <a:rPr lang="cs-CZ" dirty="0" smtClean="0">
                <a:latin typeface="Times New Roman"/>
                <a:cs typeface="Times New Roman"/>
              </a:rPr>
              <a:t>.“)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23085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Fran</a:t>
            </a:r>
            <a:r>
              <a:rPr lang="cs-CZ" dirty="0" err="1" smtClean="0">
                <a:latin typeface="Times New Roman"/>
                <a:cs typeface="Times New Roman"/>
              </a:rPr>
              <a:t>ç</a:t>
            </a:r>
            <a:r>
              <a:rPr lang="cs-CZ" dirty="0" err="1" smtClean="0"/>
              <a:t>ois</a:t>
            </a:r>
            <a:r>
              <a:rPr lang="cs-CZ" dirty="0" smtClean="0"/>
              <a:t>-Marie </a:t>
            </a:r>
            <a:r>
              <a:rPr lang="cs-CZ" dirty="0" err="1" smtClean="0"/>
              <a:t>Arouet</a:t>
            </a:r>
            <a:r>
              <a:rPr lang="cs-CZ" dirty="0" smtClean="0"/>
              <a:t> (</a:t>
            </a:r>
            <a:r>
              <a:rPr lang="cs-CZ" dirty="0" err="1" smtClean="0"/>
              <a:t>Voltaire</a:t>
            </a:r>
            <a:r>
              <a:rPr lang="cs-CZ" dirty="0" smtClean="0"/>
              <a:t>)</a:t>
            </a:r>
            <a:br>
              <a:rPr lang="cs-CZ" dirty="0" smtClean="0"/>
            </a:br>
            <a:r>
              <a:rPr lang="cs-CZ" sz="2200" dirty="0" smtClean="0"/>
              <a:t>(1694 – 1778)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vychováván v jezuitské koleji</a:t>
            </a:r>
          </a:p>
          <a:p>
            <a:r>
              <a:rPr lang="cs-CZ" dirty="0"/>
              <a:t>s</a:t>
            </a:r>
            <a:r>
              <a:rPr lang="cs-CZ" dirty="0" smtClean="0"/>
              <a:t>nažil se proniknout do dvorských kruhů</a:t>
            </a:r>
          </a:p>
          <a:p>
            <a:r>
              <a:rPr lang="cs-CZ" dirty="0"/>
              <a:t>d</a:t>
            </a:r>
            <a:r>
              <a:rPr lang="cs-CZ" dirty="0" smtClean="0"/>
              <a:t>vakrát vězněn v </a:t>
            </a:r>
            <a:r>
              <a:rPr lang="cs-CZ" dirty="0" err="1" smtClean="0"/>
              <a:t>Bastille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obýval na zámku madame de </a:t>
            </a:r>
            <a:r>
              <a:rPr lang="cs-CZ" dirty="0" err="1" smtClean="0"/>
              <a:t>Ch</a:t>
            </a:r>
            <a:r>
              <a:rPr lang="cs-CZ" dirty="0" err="1" smtClean="0">
                <a:latin typeface="Times New Roman"/>
                <a:cs typeface="Times New Roman"/>
              </a:rPr>
              <a:t>âlet</a:t>
            </a:r>
            <a:r>
              <a:rPr lang="cs-CZ" dirty="0" smtClean="0">
                <a:latin typeface="Times New Roman"/>
                <a:cs typeface="Times New Roman"/>
              </a:rPr>
              <a:t>, </a:t>
            </a:r>
          </a:p>
          <a:p>
            <a:pPr marL="0" indent="0">
              <a:buNone/>
            </a:pPr>
            <a:r>
              <a:rPr lang="cs-CZ" dirty="0">
                <a:latin typeface="Times New Roman"/>
                <a:cs typeface="Times New Roman"/>
              </a:rPr>
              <a:t> </a:t>
            </a:r>
            <a:r>
              <a:rPr lang="cs-CZ" dirty="0" smtClean="0">
                <a:latin typeface="Times New Roman"/>
                <a:cs typeface="Times New Roman"/>
              </a:rPr>
              <a:t>   na dvoře Fridricha Velikého</a:t>
            </a:r>
          </a:p>
          <a:p>
            <a:r>
              <a:rPr lang="cs-CZ" dirty="0">
                <a:latin typeface="Times New Roman"/>
                <a:cs typeface="Times New Roman"/>
              </a:rPr>
              <a:t>j</a:t>
            </a:r>
            <a:r>
              <a:rPr lang="cs-CZ" dirty="0" smtClean="0">
                <a:latin typeface="Times New Roman"/>
                <a:cs typeface="Times New Roman"/>
              </a:rPr>
              <a:t>eho spisy spáleny na hranici jako „pohoršlivé, příčící se náboženství, dobrým mravům a vážnosti povinné panující moci“</a:t>
            </a:r>
          </a:p>
          <a:p>
            <a:r>
              <a:rPr lang="cs-CZ" dirty="0">
                <a:latin typeface="Times New Roman"/>
                <a:cs typeface="Times New Roman"/>
              </a:rPr>
              <a:t>v</a:t>
            </a:r>
            <a:r>
              <a:rPr lang="cs-CZ" dirty="0" smtClean="0">
                <a:latin typeface="Times New Roman"/>
                <a:cs typeface="Times New Roman"/>
              </a:rPr>
              <a:t>elký vliv na veřejné mínění</a:t>
            </a:r>
          </a:p>
          <a:p>
            <a:r>
              <a:rPr lang="cs-CZ" dirty="0">
                <a:latin typeface="Times New Roman"/>
                <a:cs typeface="Times New Roman"/>
              </a:rPr>
              <a:t>u</a:t>
            </a:r>
            <a:r>
              <a:rPr lang="cs-CZ" dirty="0" smtClean="0">
                <a:latin typeface="Times New Roman"/>
                <a:cs typeface="Times New Roman"/>
              </a:rPr>
              <a:t>držoval kontakty s řadou korunovaných hlav Evropy</a:t>
            </a:r>
          </a:p>
          <a:p>
            <a:r>
              <a:rPr lang="cs-CZ" dirty="0">
                <a:latin typeface="Times New Roman"/>
                <a:cs typeface="Times New Roman"/>
              </a:rPr>
              <a:t>c</a:t>
            </a:r>
            <a:r>
              <a:rPr lang="cs-CZ" dirty="0" smtClean="0">
                <a:latin typeface="Times New Roman"/>
                <a:cs typeface="Times New Roman"/>
              </a:rPr>
              <a:t>írkev ho odmítla pohřbít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041094"/>
            <a:ext cx="2209055" cy="2496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59230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Voltaire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err="1" smtClean="0"/>
              <a:t>Candide</a:t>
            </a:r>
            <a:r>
              <a:rPr lang="cs-CZ" dirty="0" smtClean="0"/>
              <a:t>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Pojednání o snášenlivosti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Filosofické listy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Filosofický slovník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Základy Newtonovy filosofie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Pojednání o mravech a duchu národů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025365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Voltaire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f</a:t>
            </a:r>
            <a:r>
              <a:rPr lang="cs-CZ" dirty="0" smtClean="0"/>
              <a:t>ilosofie není příliš původní ani zvlášť hluboká</a:t>
            </a:r>
          </a:p>
          <a:p>
            <a:r>
              <a:rPr lang="cs-CZ" dirty="0"/>
              <a:t>p</a:t>
            </a:r>
            <a:r>
              <a:rPr lang="cs-CZ" dirty="0" smtClean="0"/>
              <a:t>řejímá </a:t>
            </a:r>
            <a:r>
              <a:rPr lang="cs-CZ" dirty="0" err="1" smtClean="0"/>
              <a:t>Lockův</a:t>
            </a:r>
            <a:r>
              <a:rPr lang="cs-CZ" dirty="0" smtClean="0"/>
              <a:t> empirismus a Newtonovu přírodní filosofii</a:t>
            </a:r>
          </a:p>
          <a:p>
            <a:r>
              <a:rPr lang="cs-CZ" dirty="0"/>
              <a:t>n</a:t>
            </a:r>
            <a:r>
              <a:rPr lang="cs-CZ" dirty="0" smtClean="0"/>
              <a:t>áboženství v rámci rozumu = tolerance („</a:t>
            </a:r>
            <a:r>
              <a:rPr lang="cs-CZ" i="1" dirty="0" smtClean="0"/>
              <a:t>Kdyby Boha nebylo, museli bychom jej vymyslet.</a:t>
            </a:r>
            <a:r>
              <a:rPr lang="cs-CZ" dirty="0" smtClean="0"/>
              <a:t>“) = deista</a:t>
            </a:r>
          </a:p>
          <a:p>
            <a:r>
              <a:rPr lang="cs-CZ" b="1" dirty="0"/>
              <a:t>f</a:t>
            </a:r>
            <a:r>
              <a:rPr lang="cs-CZ" b="1" dirty="0" smtClean="0"/>
              <a:t>ilosofie dějin </a:t>
            </a:r>
            <a:r>
              <a:rPr lang="cs-CZ" dirty="0" smtClean="0"/>
              <a:t>– formuloval koncepci světových dějin </a:t>
            </a:r>
            <a:r>
              <a:rPr lang="cs-CZ" dirty="0" smtClean="0">
                <a:latin typeface="Times New Roman"/>
                <a:cs typeface="Times New Roman"/>
              </a:rPr>
              <a:t>→ historii chápal jako boj člověka za vzdělání a pokrok – tj. dějiny lidského ducha</a:t>
            </a:r>
          </a:p>
          <a:p>
            <a:r>
              <a:rPr lang="cs-CZ" dirty="0">
                <a:latin typeface="Times New Roman"/>
                <a:cs typeface="Times New Roman"/>
              </a:rPr>
              <a:t>h</a:t>
            </a:r>
            <a:r>
              <a:rPr lang="cs-CZ" dirty="0" smtClean="0">
                <a:latin typeface="Times New Roman"/>
                <a:cs typeface="Times New Roman"/>
              </a:rPr>
              <a:t>ledal </a:t>
            </a:r>
            <a:r>
              <a:rPr lang="cs-CZ" u="sng" dirty="0" smtClean="0">
                <a:latin typeface="Times New Roman"/>
                <a:cs typeface="Times New Roman"/>
              </a:rPr>
              <a:t>jednotící principy dějin</a:t>
            </a:r>
          </a:p>
          <a:p>
            <a:r>
              <a:rPr lang="cs-CZ" dirty="0">
                <a:latin typeface="Times New Roman"/>
                <a:cs typeface="Times New Roman"/>
              </a:rPr>
              <a:t>z</a:t>
            </a:r>
            <a:r>
              <a:rPr lang="cs-CZ" dirty="0" smtClean="0">
                <a:latin typeface="Times New Roman"/>
                <a:cs typeface="Times New Roman"/>
              </a:rPr>
              <a:t>ájem o mimoevropské civilizace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0058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Jean Jacques Rousseau</a:t>
            </a:r>
            <a:br>
              <a:rPr lang="cs-CZ" dirty="0" smtClean="0"/>
            </a:br>
            <a:r>
              <a:rPr lang="cs-CZ" sz="2200" dirty="0" smtClean="0"/>
              <a:t>(1712 – 1778)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n</a:t>
            </a:r>
            <a:r>
              <a:rPr lang="cs-CZ" dirty="0" smtClean="0"/>
              <a:t>arodil se v Ženevě</a:t>
            </a:r>
          </a:p>
          <a:p>
            <a:r>
              <a:rPr lang="cs-CZ" dirty="0"/>
              <a:t>a</a:t>
            </a:r>
            <a:r>
              <a:rPr lang="cs-CZ" dirty="0" smtClean="0"/>
              <a:t>utodidakt</a:t>
            </a:r>
          </a:p>
          <a:p>
            <a:r>
              <a:rPr lang="cs-CZ" dirty="0"/>
              <a:t>v</a:t>
            </a:r>
            <a:r>
              <a:rPr lang="cs-CZ" dirty="0" smtClean="0"/>
              <a:t> 15 letech utekl z domova</a:t>
            </a:r>
          </a:p>
          <a:p>
            <a:r>
              <a:rPr lang="cs-CZ" dirty="0"/>
              <a:t>d</a:t>
            </a:r>
            <a:r>
              <a:rPr lang="cs-CZ" dirty="0" smtClean="0"/>
              <a:t>očasně konvertoval ke katolicismu</a:t>
            </a:r>
          </a:p>
          <a:p>
            <a:r>
              <a:rPr lang="cs-CZ" dirty="0"/>
              <a:t>n</a:t>
            </a:r>
            <a:r>
              <a:rPr lang="cs-CZ" dirty="0" smtClean="0"/>
              <a:t>eklidný způsob života</a:t>
            </a:r>
          </a:p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Emil čili o výchově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Rozprava o původu a základech nerovnosti mezi lidmi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O společenské smlouvě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Vyznání víry savojského vikáře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730" y="1052736"/>
            <a:ext cx="2627784" cy="3660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94409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Jean Jacques Rousseau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c</a:t>
            </a:r>
            <a:r>
              <a:rPr lang="cs-CZ" dirty="0" smtClean="0"/>
              <a:t>ivilizace, kultura, věda, umění – člověka nepovznášejí, nezvelebují mravy – od základu člověka korumpují a kazí</a:t>
            </a:r>
          </a:p>
          <a:p>
            <a:r>
              <a:rPr lang="cs-CZ" dirty="0"/>
              <a:t>v</a:t>
            </a:r>
            <a:r>
              <a:rPr lang="cs-CZ" dirty="0" smtClean="0"/>
              <a:t>ěda i umění povstaly z našich chyb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Vědami se stali lidé učenější, nestali se však moudřejšími</a:t>
            </a:r>
            <a:r>
              <a:rPr lang="cs-CZ" dirty="0" smtClean="0"/>
              <a:t>.“</a:t>
            </a:r>
          </a:p>
          <a:p>
            <a:r>
              <a:rPr lang="cs-CZ" dirty="0" smtClean="0"/>
              <a:t>La </a:t>
            </a:r>
            <a:r>
              <a:rPr lang="cs-CZ" dirty="0" err="1" smtClean="0"/>
              <a:t>nature</a:t>
            </a:r>
            <a:r>
              <a:rPr lang="cs-CZ" dirty="0" smtClean="0"/>
              <a:t> – příroda = přirozenost </a:t>
            </a:r>
            <a:r>
              <a:rPr lang="cs-CZ" dirty="0" smtClean="0">
                <a:latin typeface="Times New Roman"/>
                <a:cs typeface="Times New Roman"/>
              </a:rPr>
              <a:t>→ vliv na výchově</a:t>
            </a:r>
          </a:p>
          <a:p>
            <a:r>
              <a:rPr lang="cs-CZ" dirty="0">
                <a:latin typeface="Times New Roman"/>
                <a:cs typeface="Times New Roman"/>
              </a:rPr>
              <a:t>j</a:t>
            </a:r>
            <a:r>
              <a:rPr lang="cs-CZ" dirty="0" smtClean="0">
                <a:latin typeface="Times New Roman"/>
                <a:cs typeface="Times New Roman"/>
              </a:rPr>
              <a:t>edna z prvních </a:t>
            </a:r>
            <a:r>
              <a:rPr lang="cs-CZ" b="1" dirty="0" smtClean="0">
                <a:latin typeface="Times New Roman"/>
                <a:cs typeface="Times New Roman"/>
              </a:rPr>
              <a:t>teorií odcizení </a:t>
            </a:r>
            <a:r>
              <a:rPr lang="cs-CZ" dirty="0" smtClean="0">
                <a:latin typeface="Times New Roman"/>
                <a:cs typeface="Times New Roman"/>
              </a:rPr>
              <a:t>– ztráta identity → civilizovaná společnost je strojená</a:t>
            </a:r>
          </a:p>
          <a:p>
            <a:r>
              <a:rPr lang="cs-CZ" b="1" dirty="0">
                <a:latin typeface="Times New Roman"/>
                <a:cs typeface="Times New Roman"/>
              </a:rPr>
              <a:t>v</a:t>
            </a:r>
            <a:r>
              <a:rPr lang="cs-CZ" b="1" dirty="0" smtClean="0">
                <a:latin typeface="Times New Roman"/>
                <a:cs typeface="Times New Roman"/>
              </a:rPr>
              <a:t>šeobecná falzifikace </a:t>
            </a:r>
            <a:r>
              <a:rPr lang="cs-CZ" dirty="0" smtClean="0">
                <a:latin typeface="Times New Roman"/>
                <a:cs typeface="Times New Roman"/>
              </a:rPr>
              <a:t>– podléhají jí i slova („</a:t>
            </a:r>
            <a:r>
              <a:rPr lang="cs-CZ" i="1" dirty="0" smtClean="0">
                <a:latin typeface="Times New Roman"/>
                <a:cs typeface="Times New Roman"/>
              </a:rPr>
              <a:t>říkáme prosím, ale myslíme chci</a:t>
            </a:r>
            <a:r>
              <a:rPr lang="cs-CZ" dirty="0" smtClean="0">
                <a:latin typeface="Times New Roman"/>
                <a:cs typeface="Times New Roman"/>
              </a:rPr>
              <a:t>“)</a:t>
            </a:r>
          </a:p>
          <a:p>
            <a:r>
              <a:rPr lang="cs-CZ" b="1" dirty="0">
                <a:latin typeface="Times New Roman"/>
                <a:cs typeface="Times New Roman"/>
              </a:rPr>
              <a:t>p</a:t>
            </a:r>
            <a:r>
              <a:rPr lang="cs-CZ" b="1" dirty="0" smtClean="0">
                <a:latin typeface="Times New Roman"/>
                <a:cs typeface="Times New Roman"/>
              </a:rPr>
              <a:t>ocit cizosti světa </a:t>
            </a:r>
            <a:r>
              <a:rPr lang="cs-CZ" dirty="0" smtClean="0">
                <a:latin typeface="Times New Roman"/>
                <a:cs typeface="Times New Roman"/>
              </a:rPr>
              <a:t>– je i kladný = právo na samotu („</a:t>
            </a:r>
            <a:r>
              <a:rPr lang="cs-CZ" i="1" dirty="0" smtClean="0">
                <a:latin typeface="Times New Roman"/>
                <a:cs typeface="Times New Roman"/>
              </a:rPr>
              <a:t>Právě proto, že mám lidi rád, utíkám od nich.</a:t>
            </a:r>
            <a:r>
              <a:rPr lang="cs-CZ" dirty="0" smtClean="0">
                <a:latin typeface="Times New Roman"/>
                <a:cs typeface="Times New Roman"/>
              </a:rPr>
              <a:t>“)</a:t>
            </a:r>
          </a:p>
          <a:p>
            <a:r>
              <a:rPr lang="cs-CZ" dirty="0">
                <a:latin typeface="Times New Roman"/>
                <a:cs typeface="Times New Roman"/>
              </a:rPr>
              <a:t>p</a:t>
            </a:r>
            <a:r>
              <a:rPr lang="cs-CZ" dirty="0" smtClean="0">
                <a:latin typeface="Times New Roman"/>
                <a:cs typeface="Times New Roman"/>
              </a:rPr>
              <a:t>ojetí svobody („</a:t>
            </a:r>
            <a:r>
              <a:rPr lang="cs-CZ" i="1" dirty="0">
                <a:latin typeface="Times New Roman"/>
                <a:cs typeface="Times New Roman"/>
              </a:rPr>
              <a:t>Č</a:t>
            </a:r>
            <a:r>
              <a:rPr lang="cs-CZ" i="1" dirty="0" smtClean="0">
                <a:latin typeface="Times New Roman"/>
                <a:cs typeface="Times New Roman"/>
              </a:rPr>
              <a:t>lověk se narodil jako svobodný, ale všude je v okovech.</a:t>
            </a:r>
            <a:r>
              <a:rPr lang="cs-CZ" dirty="0" smtClean="0">
                <a:latin typeface="Times New Roman"/>
                <a:cs typeface="Times New Roman"/>
              </a:rPr>
              <a:t>“)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05226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Jean Jacques Rousseau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r</a:t>
            </a:r>
            <a:r>
              <a:rPr lang="cs-CZ" dirty="0" smtClean="0"/>
              <a:t>ůzné druhy nerovnosti: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řirozená nerovnost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n</a:t>
            </a:r>
            <a:r>
              <a:rPr lang="cs-CZ" dirty="0" smtClean="0"/>
              <a:t>erovnost mravní čili politická</a:t>
            </a:r>
          </a:p>
          <a:p>
            <a:r>
              <a:rPr lang="cs-CZ" dirty="0"/>
              <a:t>p</a:t>
            </a:r>
            <a:r>
              <a:rPr lang="cs-CZ" dirty="0" smtClean="0"/>
              <a:t>řírodní stav</a:t>
            </a:r>
          </a:p>
          <a:p>
            <a:r>
              <a:rPr lang="cs-CZ" dirty="0"/>
              <a:t>t</a:t>
            </a:r>
            <a:r>
              <a:rPr lang="cs-CZ" dirty="0" smtClean="0"/>
              <a:t>ři neštěstí: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znik vlastnictví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u</a:t>
            </a:r>
            <a:r>
              <a:rPr lang="cs-CZ" dirty="0" smtClean="0"/>
              <a:t>stavení vrchnosti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vrat moci v libovůli vytvořil pány a otroky</a:t>
            </a:r>
          </a:p>
          <a:p>
            <a:r>
              <a:rPr lang="cs-CZ" dirty="0"/>
              <a:t>s</a:t>
            </a:r>
            <a:r>
              <a:rPr lang="cs-CZ" dirty="0" smtClean="0"/>
              <a:t>polečenská smlouva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43965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Jean Jacques Rousseau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ojetí náboženství – založeno na citu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„</a:t>
            </a:r>
            <a:r>
              <a:rPr lang="cs-CZ" i="1" dirty="0" smtClean="0"/>
              <a:t>Cit mi praví, že Bůh jest. Více není nutné a více vědět není ani možné</a:t>
            </a:r>
            <a:r>
              <a:rPr lang="cs-CZ" dirty="0" smtClean="0"/>
              <a:t>.“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„</a:t>
            </a:r>
            <a:r>
              <a:rPr lang="cs-CZ" i="1" dirty="0" smtClean="0"/>
              <a:t>Takto pozoruji Boha v jeho dílech. Čím více se snažím nahlédnout do jeho nekonečné bytosti, tím méně ji chápu. Ale jest, a to mi stačí. Čím méně jej chápu, tím více jej ctím. Skláním se před ním a říkám: Bytosti bytostí! Jsem, protože jsi Ty. Myslím-li ustavičně na Tebe, povznáším se ke svému prameni. A svého rozumu použiji nejdůstojněji tehdy, pokořím-li jej před Tebou</a:t>
            </a:r>
            <a:r>
              <a:rPr lang="cs-CZ" dirty="0" smtClean="0"/>
              <a:t>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68964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Srovnejte filosofický pohled na dějiny u Fr. Hobbese aj. J. Rousseaua. Vysvětlete rozdílný pohled těchto autorů na společnost a její úlohu.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14831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320480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TRETERA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, Ivo. </a:t>
            </a:r>
            <a:r>
              <a:rPr lang="cs-CZ" sz="1400" i="1" dirty="0">
                <a:solidFill>
                  <a:schemeClr val="tx1"/>
                </a:solidFill>
                <a:latin typeface="Calibri" pitchFamily="34" charset="0"/>
              </a:rPr>
              <a:t>Nástin dějin evropského myšlení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. Praha - Litomyšl: Paseka, 2006, ISBN 80-7185-819-6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STORIG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, Hans Joachim. </a:t>
            </a:r>
            <a:r>
              <a:rPr lang="cs-CZ" sz="1400" i="1" dirty="0">
                <a:solidFill>
                  <a:schemeClr val="tx1"/>
                </a:solidFill>
                <a:latin typeface="Calibri" pitchFamily="34" charset="0"/>
              </a:rPr>
              <a:t>Malé dějiny filosofie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. Kostelní Vydří: Karmelitánské nakladatelství, 2000, ISBN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80-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       7192-500-4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BEZ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AUTORA. </a:t>
            </a:r>
            <a:r>
              <a:rPr lang="cs-CZ" sz="1400" i="1" dirty="0" err="1">
                <a:solidFill>
                  <a:schemeClr val="tx1"/>
                </a:solidFill>
                <a:latin typeface="Calibri" pitchFamily="34" charset="0"/>
              </a:rPr>
              <a:t>Soubor:ENC</a:t>
            </a:r>
            <a:r>
              <a:rPr lang="cs-CZ" sz="1400" i="1" dirty="0">
                <a:solidFill>
                  <a:schemeClr val="tx1"/>
                </a:solidFill>
                <a:latin typeface="Calibri" pitchFamily="34" charset="0"/>
              </a:rPr>
              <a:t> 1-NA5 600px.jpeg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[online]. [cit. 22.5.2013]. Dostupný na WWW: http://cs.wikipedia.org/wiki/Soubor:ENC_1-NA5_600px.jpeg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(Encyklopedie)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1500" dirty="0" smtClean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DE 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LA TOUR, Maurice </a:t>
            </a:r>
            <a:r>
              <a:rPr lang="cs-CZ" sz="1500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Quentin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.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Soubor:Alembert.jpg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22.5.2013]. Dostupný na WWW: http://cs.wikipedia.org/wiki/Soubor:Alembert.jpg  (J. </a:t>
            </a:r>
            <a:r>
              <a:rPr lang="cs-CZ" sz="1500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d´Alembert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)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BEZ AUTORA.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Soubor:Julien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Offray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de La Mettrie.jpg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22.5.2013]. Dostupný na WWW: http://cs.wikipedia.org/wiki/Soubor:Julien_Offray_de_La_Mettrie.jpg  (J. O. de la </a:t>
            </a:r>
            <a:r>
              <a:rPr lang="cs-CZ" sz="1500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Mettrie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)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BEZ AUTORA.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Soubor:Helvétius.png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22.5.2013]. Dostupný na WWW: http://cs.wikipedia.org/wiki/Soubor:Helv%C3%A9tius.png  (C. A. Helvétius)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BEZ AUTORA.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Soubor:Paul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Heinrich Dietrich Baron d'Holbach.jpg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22.5.2013]. Dostupný na WWW: http://cs.wikipedia.org/wiki/Soubor:Paul_Heinrich_Dietrich_Baron_d%27Holbach.jpg  (P. H. D. von Holbach)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DE LARGILLIÈRE, Nicolas.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Soubor:Atelier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de Nicolas de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Largillière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,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portrait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de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Voltaire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,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détail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(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musée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Carnavalet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) -002.jpg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22.5.2013]. Dostupný na WWW: http://cs.wikipedia.org/wiki/Soubor:Atelier_de_Nicolas_de_Largilli%C3%A8re,_portrait_de_Voltaire,_d%C3%A9tail_(mus%C3%A9e_Carnavalet)_-002.jpg  (</a:t>
            </a:r>
            <a:r>
              <a:rPr lang="cs-CZ" sz="1500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Voltaire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4994117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991</TotalTime>
  <Words>1600</Words>
  <Application>Microsoft Office PowerPoint</Application>
  <PresentationFormat>Předvádění na obrazovce (4:3)</PresentationFormat>
  <Paragraphs>186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25</vt:i4>
      </vt:variant>
    </vt:vector>
  </HeadingPairs>
  <TitlesOfParts>
    <vt:vector size="28" baseType="lpstr">
      <vt:lpstr>Motiv systému Office</vt:lpstr>
      <vt:lpstr>projekt</vt:lpstr>
      <vt:lpstr>1_projekt</vt:lpstr>
      <vt:lpstr>Francouzské osvícenství</vt:lpstr>
      <vt:lpstr>ANOTACE</vt:lpstr>
      <vt:lpstr>Francouzské osvícenství</vt:lpstr>
      <vt:lpstr>Osvícenství</vt:lpstr>
      <vt:lpstr>Encyklopedie aneb Racionální slovník věd, umění a řemesel</vt:lpstr>
      <vt:lpstr>Encyklopedisté</vt:lpstr>
      <vt:lpstr>Denis Diderot (1713 – 1784)</vt:lpstr>
      <vt:lpstr>Denis Diderot</vt:lpstr>
      <vt:lpstr>Jean le Rond d´Alembert (1717 – 1783)</vt:lpstr>
      <vt:lpstr>Julien Offray de La Mettrie  (1709 – 1751)</vt:lpstr>
      <vt:lpstr>Prezentace aplikace PowerPoint</vt:lpstr>
      <vt:lpstr>Claude Adrien Helvétius (1715 – 1771)</vt:lpstr>
      <vt:lpstr>Paul Heinrich Dietrich von Holbach (1723 – 1789)</vt:lpstr>
      <vt:lpstr>Charles Louis de Montesquieu (1689 – 1755)</vt:lpstr>
      <vt:lpstr>Úvahy o příčinách velikosti a pádu Římanů, Duch zákonů</vt:lpstr>
      <vt:lpstr>Úvahy o příčinách velikosti a pádu Římanů, Duch zákonů</vt:lpstr>
      <vt:lpstr>François-Marie Arouet (Voltaire) (1694 – 1778)</vt:lpstr>
      <vt:lpstr>Voltaire</vt:lpstr>
      <vt:lpstr>Voltaire</vt:lpstr>
      <vt:lpstr>Jean Jacques Rousseau (1712 – 1778)</vt:lpstr>
      <vt:lpstr>Jean Jacques Rousseau</vt:lpstr>
      <vt:lpstr>Jean Jacques Rousseau</vt:lpstr>
      <vt:lpstr>Jean Jacques Rousseau</vt:lpstr>
      <vt:lpstr>Zpětná vazba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Francouzské osvícenství</dc:title>
  <dc:creator>ve</dc:creator>
  <cp:lastModifiedBy>ve</cp:lastModifiedBy>
  <cp:revision>23</cp:revision>
  <dcterms:created xsi:type="dcterms:W3CDTF">2013-01-10T16:03:02Z</dcterms:created>
  <dcterms:modified xsi:type="dcterms:W3CDTF">2014-04-15T14:41:51Z</dcterms:modified>
</cp:coreProperties>
</file>