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73" r:id="rId4"/>
    <p:sldId id="276" r:id="rId5"/>
    <p:sldId id="256" r:id="rId6"/>
    <p:sldId id="270" r:id="rId7"/>
    <p:sldId id="271" r:id="rId8"/>
    <p:sldId id="272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7" r:id="rId19"/>
    <p:sldId id="268" r:id="rId20"/>
    <p:sldId id="269" r:id="rId21"/>
    <p:sldId id="277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2258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872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614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2432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7716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253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1736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9473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7635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6492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974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77613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03940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92507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05713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262680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74413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00006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25588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997979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67653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871079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559222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49150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061048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03355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41880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236800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65213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62935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11711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595800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52218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9100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7313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317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10005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846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60464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69F2FD-FA1D-4264-B355-C6F7E6979BCB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11F8A-25E0-4F9B-9EE8-F2B98AA79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0417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0789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6970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Gotthold_Ephraim_Lessing_Kunstsammlung_Uni_Leipzig.jpg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Osvícenství v Německu a Immanuel Kant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07885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VY_32_INOVACE_7.SV.10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1272456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 formováním základů novověké filosofie. Zabývá se prvními představiteli německého osvícenství, dále věnuje výraznou pozornost osobě a dílu Immanuela Kanta, jeho vlivu na formování moderní filosofie.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286615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Osvícenství v Německu a Immanuel Kant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3298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Christian </a:t>
            </a:r>
            <a:r>
              <a:rPr lang="cs-CZ" dirty="0" err="1" smtClean="0"/>
              <a:t>Wolff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(1679 – 1754)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endParaRPr lang="cs-CZ" dirty="0" err="1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systematizace základních Leibnizových myšlenek</a:t>
            </a:r>
          </a:p>
          <a:p>
            <a:r>
              <a:rPr lang="cs-CZ" dirty="0"/>
              <a:t>d</a:t>
            </a:r>
            <a:r>
              <a:rPr lang="cs-CZ" dirty="0" smtClean="0"/>
              <a:t>ůraz na logické zákony a racionální myšlení</a:t>
            </a:r>
          </a:p>
          <a:p>
            <a:r>
              <a:rPr lang="cs-CZ" dirty="0"/>
              <a:t>u</a:t>
            </a:r>
            <a:r>
              <a:rPr lang="cs-CZ" dirty="0" smtClean="0"/>
              <a:t>siloval o vytvoření všeobecného systému veškerého vědění</a:t>
            </a:r>
          </a:p>
          <a:p>
            <a:r>
              <a:rPr lang="cs-CZ" dirty="0"/>
              <a:t>d</a:t>
            </a:r>
            <a:r>
              <a:rPr lang="cs-CZ" dirty="0" smtClean="0"/>
              <a:t>o filosofie zavedl pojem ontologie a systematizoval filosofické kategorie</a:t>
            </a:r>
          </a:p>
          <a:p>
            <a:r>
              <a:rPr lang="cs-CZ" dirty="0"/>
              <a:t>u</a:t>
            </a:r>
            <a:r>
              <a:rPr lang="cs-CZ" dirty="0" smtClean="0"/>
              <a:t>tvořil velkou většinu německých filosofických termínů</a:t>
            </a:r>
          </a:p>
          <a:p>
            <a:r>
              <a:rPr lang="cs-CZ" dirty="0"/>
              <a:t>p</a:t>
            </a:r>
            <a:r>
              <a:rPr lang="cs-CZ" dirty="0" smtClean="0"/>
              <a:t>ojem psychologie v němčině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6250" y="1"/>
            <a:ext cx="2112852" cy="2996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45484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Friedrich  II. Veliký</a:t>
            </a:r>
            <a:br>
              <a:rPr lang="cs-CZ" dirty="0" smtClean="0"/>
            </a:br>
            <a:r>
              <a:rPr lang="cs-CZ" sz="2200" dirty="0" smtClean="0"/>
              <a:t>(1712 – 1786)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i="1" dirty="0" smtClean="0"/>
              <a:t>filosof ze Sanssouci</a:t>
            </a:r>
            <a:r>
              <a:rPr lang="cs-CZ" dirty="0" smtClean="0"/>
              <a:t>“</a:t>
            </a:r>
          </a:p>
          <a:p>
            <a:r>
              <a:rPr lang="cs-CZ" dirty="0"/>
              <a:t>p</a:t>
            </a:r>
            <a:r>
              <a:rPr lang="cs-CZ" dirty="0" smtClean="0"/>
              <a:t>raktické problémy filosofie</a:t>
            </a:r>
          </a:p>
          <a:p>
            <a:r>
              <a:rPr lang="cs-CZ" dirty="0"/>
              <a:t>o</a:t>
            </a:r>
            <a:r>
              <a:rPr lang="cs-CZ" dirty="0" smtClean="0"/>
              <a:t>blast etiky – plnění povinností</a:t>
            </a:r>
          </a:p>
          <a:p>
            <a:r>
              <a:rPr lang="cs-CZ" dirty="0"/>
              <a:t>o</a:t>
            </a:r>
            <a:r>
              <a:rPr lang="cs-CZ" dirty="0" smtClean="0"/>
              <a:t>tázky tolerance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Nechť každý směřuje k blaženosti po svém.</a:t>
            </a:r>
            <a:r>
              <a:rPr lang="cs-CZ" dirty="0" smtClean="0"/>
              <a:t>“</a:t>
            </a:r>
          </a:p>
          <a:p>
            <a:r>
              <a:rPr lang="cs-CZ" dirty="0"/>
              <a:t>p</a:t>
            </a:r>
            <a:r>
              <a:rPr lang="cs-CZ" dirty="0" smtClean="0"/>
              <a:t>oskytoval azyl francouzským filosofům (de </a:t>
            </a:r>
            <a:r>
              <a:rPr lang="cs-CZ" dirty="0"/>
              <a:t>l</a:t>
            </a:r>
            <a:r>
              <a:rPr lang="cs-CZ" dirty="0" smtClean="0"/>
              <a:t>a </a:t>
            </a:r>
            <a:r>
              <a:rPr lang="cs-CZ" dirty="0" err="1" smtClean="0"/>
              <a:t>Mettrie</a:t>
            </a:r>
            <a:r>
              <a:rPr lang="cs-CZ" dirty="0" smtClean="0"/>
              <a:t>, </a:t>
            </a:r>
            <a:r>
              <a:rPr lang="cs-CZ" dirty="0" err="1" smtClean="0"/>
              <a:t>Voltaire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98748"/>
            <a:ext cx="2483768" cy="3039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7240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Gotthold</a:t>
            </a:r>
            <a:r>
              <a:rPr lang="cs-CZ" dirty="0" smtClean="0"/>
              <a:t> </a:t>
            </a:r>
            <a:r>
              <a:rPr lang="cs-CZ" dirty="0" err="1" smtClean="0"/>
              <a:t>Ephraim</a:t>
            </a:r>
            <a:r>
              <a:rPr lang="cs-CZ" dirty="0" smtClean="0"/>
              <a:t> </a:t>
            </a:r>
            <a:r>
              <a:rPr lang="cs-CZ" dirty="0" err="1" smtClean="0"/>
              <a:t>Lessing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(1729 – 1781)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náboženská tolerance</a:t>
            </a:r>
          </a:p>
          <a:p>
            <a:r>
              <a:rPr lang="cs-CZ" dirty="0"/>
              <a:t>f</a:t>
            </a:r>
            <a:r>
              <a:rPr lang="cs-CZ" dirty="0" smtClean="0"/>
              <a:t>ilosofie dějin – smysl dějin</a:t>
            </a:r>
          </a:p>
          <a:p>
            <a:r>
              <a:rPr lang="cs-CZ" dirty="0"/>
              <a:t>c</a:t>
            </a:r>
            <a:r>
              <a:rPr lang="cs-CZ" dirty="0" smtClean="0"/>
              <a:t>esta k vládě rozumu a lásky – nekonečný proces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„</a:t>
            </a:r>
            <a:r>
              <a:rPr lang="cs-CZ" i="1" dirty="0" smtClean="0"/>
              <a:t>Kdyby Bůh držel ve své pravici všechnu pravdu a v levici nikdy neutuchající žízeň po pravdě s příslibem nebloudit stále navěky a řekl mi: „Vyber si!“, chopil bych se pokorně jeho levice a řekl: „Odpusť, otče! Čistá pravda přece náleží jen a jen Tobě.</a:t>
            </a:r>
            <a:r>
              <a:rPr lang="cs-CZ" dirty="0" smtClean="0"/>
              <a:t>“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1" y="1124744"/>
            <a:ext cx="1939813" cy="2779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6659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Immanuel Kant</a:t>
            </a:r>
            <a:br>
              <a:rPr lang="cs-CZ" dirty="0" smtClean="0"/>
            </a:br>
            <a:r>
              <a:rPr lang="cs-CZ" sz="2200" dirty="0" smtClean="0"/>
              <a:t>(1724 – 1804)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narodil se v Královci (dnes Kaliningrad)</a:t>
            </a:r>
          </a:p>
          <a:p>
            <a:r>
              <a:rPr lang="cs-CZ" dirty="0"/>
              <a:t>p</a:t>
            </a:r>
            <a:r>
              <a:rPr lang="cs-CZ" dirty="0" smtClean="0"/>
              <a:t>ůsobil jako domácí učitel, později vyučoval na univerzitě</a:t>
            </a:r>
          </a:p>
          <a:p>
            <a:r>
              <a:rPr lang="cs-CZ" dirty="0"/>
              <a:t>s</a:t>
            </a:r>
            <a:r>
              <a:rPr lang="cs-CZ" dirty="0" smtClean="0"/>
              <a:t>vé  dny dělil mezi pedagogické působení, vlastní studium a práci na publikacích</a:t>
            </a:r>
          </a:p>
          <a:p>
            <a:r>
              <a:rPr lang="cs-CZ" dirty="0"/>
              <a:t>p</a:t>
            </a:r>
            <a:r>
              <a:rPr lang="cs-CZ" dirty="0" smtClean="0"/>
              <a:t>ravidelné procházky </a:t>
            </a:r>
            <a:r>
              <a:rPr lang="cs-CZ" dirty="0" smtClean="0">
                <a:latin typeface="Times New Roman"/>
                <a:cs typeface="Times New Roman"/>
              </a:rPr>
              <a:t>→ „Filosofova cesta“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4779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Immanuel Kant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Dílo: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, </a:t>
            </a:r>
            <a:r>
              <a:rPr lang="cs-CZ" dirty="0" err="1" smtClean="0"/>
              <a:t>předkritické</a:t>
            </a:r>
            <a:r>
              <a:rPr lang="cs-CZ" dirty="0" smtClean="0"/>
              <a:t> období – do roku 1770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, kritické období – do roku 1790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, </a:t>
            </a:r>
            <a:r>
              <a:rPr lang="cs-CZ" dirty="0" err="1" smtClean="0"/>
              <a:t>pokritické</a:t>
            </a:r>
            <a:r>
              <a:rPr lang="cs-CZ" dirty="0" smtClean="0"/>
              <a:t> období – od roku 1790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Kritika čistého rozumu </a:t>
            </a:r>
          </a:p>
          <a:p>
            <a:r>
              <a:rPr lang="cs-CZ" b="1" dirty="0" smtClean="0"/>
              <a:t>Kritika praktického rozumu</a:t>
            </a:r>
          </a:p>
          <a:p>
            <a:r>
              <a:rPr lang="cs-CZ" b="1" dirty="0" smtClean="0"/>
              <a:t>Kritika soudnosti</a:t>
            </a:r>
          </a:p>
          <a:p>
            <a:r>
              <a:rPr lang="cs-CZ" dirty="0" smtClean="0"/>
              <a:t>Prolegomena ke každé budoucí metafyzice</a:t>
            </a:r>
          </a:p>
          <a:p>
            <a:r>
              <a:rPr lang="cs-CZ" dirty="0" smtClean="0"/>
              <a:t>K věčnému míru</a:t>
            </a:r>
          </a:p>
          <a:p>
            <a:r>
              <a:rPr lang="cs-CZ" dirty="0" smtClean="0"/>
              <a:t>Metafyzika mravů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6986" y="1340768"/>
            <a:ext cx="2716402" cy="3389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02048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přírodovědecké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d</a:t>
            </a:r>
            <a:r>
              <a:rPr lang="cs-CZ" dirty="0" smtClean="0"/>
              <a:t>ospěl k názoru, že vesmír se mění a vyvíjí (Kepler, Galilei </a:t>
            </a:r>
            <a:r>
              <a:rPr lang="cs-CZ" dirty="0" smtClean="0">
                <a:latin typeface="Times New Roman"/>
                <a:cs typeface="Times New Roman"/>
              </a:rPr>
              <a:t>→ svět byl stvořen v hotové podobě před několika tisíci lety)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tudoval Newtonovy zákony mechaniky</a:t>
            </a:r>
          </a:p>
          <a:p>
            <a:r>
              <a:rPr lang="cs-CZ" dirty="0">
                <a:latin typeface="Times New Roman"/>
                <a:cs typeface="Times New Roman"/>
              </a:rPr>
              <a:t>f</a:t>
            </a:r>
            <a:r>
              <a:rPr lang="cs-CZ" dirty="0" smtClean="0">
                <a:latin typeface="Times New Roman"/>
                <a:cs typeface="Times New Roman"/>
              </a:rPr>
              <a:t>ormuloval hypotézu → sluneční soustava vznikla gravitačním zhuštěním z původního mraku chladného prachu a plynu; vzdálené mlhoviny jsou ve skutečnosti samostatné galaxie, podobné naší Mléčné dráze → </a:t>
            </a:r>
            <a:r>
              <a:rPr lang="cs-CZ" u="sng" dirty="0" smtClean="0">
                <a:latin typeface="Times New Roman"/>
                <a:cs typeface="Times New Roman"/>
              </a:rPr>
              <a:t>Kant-</a:t>
            </a:r>
            <a:r>
              <a:rPr lang="cs-CZ" u="sng" dirty="0" err="1" smtClean="0">
                <a:latin typeface="Times New Roman"/>
                <a:cs typeface="Times New Roman"/>
              </a:rPr>
              <a:t>Laplacova</a:t>
            </a:r>
            <a:r>
              <a:rPr lang="cs-CZ" u="sng" dirty="0" smtClean="0">
                <a:latin typeface="Times New Roman"/>
                <a:cs typeface="Times New Roman"/>
              </a:rPr>
              <a:t> teorie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6603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Problematika poznání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a počátku stál agnosticismus Davida </a:t>
            </a:r>
            <a:r>
              <a:rPr lang="cs-CZ" dirty="0" err="1" smtClean="0"/>
              <a:t>Huma</a:t>
            </a:r>
            <a:r>
              <a:rPr lang="cs-CZ" dirty="0" smtClean="0"/>
              <a:t> (tzv. </a:t>
            </a:r>
            <a:r>
              <a:rPr lang="cs-CZ" b="1" dirty="0" smtClean="0"/>
              <a:t>probuzení z dogmatického spánku</a:t>
            </a:r>
            <a:r>
              <a:rPr lang="cs-CZ" dirty="0" smtClean="0"/>
              <a:t>)</a:t>
            </a:r>
          </a:p>
          <a:p>
            <a:r>
              <a:rPr lang="cs-CZ" dirty="0" smtClean="0"/>
              <a:t>David </a:t>
            </a:r>
            <a:r>
              <a:rPr lang="cs-CZ" dirty="0" err="1" smtClean="0"/>
              <a:t>Hume</a:t>
            </a:r>
            <a:r>
              <a:rPr lang="cs-CZ" dirty="0" smtClean="0"/>
              <a:t>: „</a:t>
            </a:r>
            <a:r>
              <a:rPr lang="cs-CZ" i="1" dirty="0" smtClean="0"/>
              <a:t>nikdy nemůžeme poznat hmotné věci a jejich fungování samo o sobě, v našem vědomí se objevují proměnlivé shluky různých vjemů – tvarů, barev, zvuků, vůní – neexistuje záruka, že tyto naše subjektivní vjemy správně odrážejí objektivní zkušenost</a:t>
            </a:r>
            <a:r>
              <a:rPr lang="cs-CZ" dirty="0" smtClean="0"/>
              <a:t>“</a:t>
            </a:r>
          </a:p>
          <a:p>
            <a:r>
              <a:rPr lang="cs-CZ" dirty="0"/>
              <a:t>o</a:t>
            </a:r>
            <a:r>
              <a:rPr lang="cs-CZ" dirty="0" smtClean="0"/>
              <a:t>tázka I. Kanta: </a:t>
            </a:r>
            <a:r>
              <a:rPr lang="cs-CZ" b="1" u="sng" dirty="0" smtClean="0"/>
              <a:t>„</a:t>
            </a:r>
            <a:r>
              <a:rPr lang="cs-CZ" b="1" i="1" u="sng" dirty="0" smtClean="0"/>
              <a:t>Je možné poznání?</a:t>
            </a:r>
            <a:r>
              <a:rPr lang="cs-CZ" b="1" u="sng" dirty="0" smtClean="0"/>
              <a:t>“, „</a:t>
            </a:r>
            <a:r>
              <a:rPr lang="cs-CZ" b="1" i="1" u="sng" dirty="0" smtClean="0"/>
              <a:t>A za jakých podmínek?</a:t>
            </a:r>
            <a:r>
              <a:rPr lang="cs-CZ" b="1" u="sng" dirty="0" smtClean="0"/>
              <a:t>“</a:t>
            </a:r>
          </a:p>
          <a:p>
            <a:r>
              <a:rPr lang="cs-CZ" dirty="0"/>
              <a:t>k</a:t>
            </a:r>
            <a:r>
              <a:rPr lang="cs-CZ" dirty="0" smtClean="0"/>
              <a:t>opernikánský obrat </a:t>
            </a:r>
            <a:r>
              <a:rPr lang="cs-CZ" dirty="0" smtClean="0">
                <a:latin typeface="Times New Roman"/>
                <a:cs typeface="Times New Roman"/>
              </a:rPr>
              <a:t>→ veškeré naše poznání začíná </a:t>
            </a:r>
            <a:r>
              <a:rPr lang="cs-CZ" b="1" dirty="0" smtClean="0">
                <a:latin typeface="Times New Roman"/>
                <a:cs typeface="Times New Roman"/>
              </a:rPr>
              <a:t>se zkušeností</a:t>
            </a:r>
            <a:r>
              <a:rPr lang="cs-CZ" dirty="0" smtClean="0">
                <a:latin typeface="Times New Roman"/>
                <a:cs typeface="Times New Roman"/>
              </a:rPr>
              <a:t>, ale nemůžeme vyvodit, že veškeré poznání vychází </a:t>
            </a:r>
            <a:r>
              <a:rPr lang="cs-CZ" b="1" dirty="0" smtClean="0">
                <a:latin typeface="Times New Roman"/>
                <a:cs typeface="Times New Roman"/>
              </a:rPr>
              <a:t>ze </a:t>
            </a:r>
            <a:r>
              <a:rPr lang="cs-CZ" b="1" dirty="0">
                <a:latin typeface="Times New Roman"/>
                <a:cs typeface="Times New Roman"/>
              </a:rPr>
              <a:t>z</a:t>
            </a:r>
            <a:r>
              <a:rPr lang="cs-CZ" b="1" dirty="0" smtClean="0">
                <a:latin typeface="Times New Roman"/>
                <a:cs typeface="Times New Roman"/>
              </a:rPr>
              <a:t>kušenosti</a:t>
            </a:r>
            <a:r>
              <a:rPr lang="cs-CZ" dirty="0" smtClean="0">
                <a:latin typeface="Times New Roman"/>
                <a:cs typeface="Times New Roman"/>
              </a:rPr>
              <a:t>; </a:t>
            </a:r>
            <a:r>
              <a:rPr lang="cs-CZ" u="sng" dirty="0" smtClean="0">
                <a:latin typeface="Times New Roman"/>
                <a:cs typeface="Times New Roman"/>
              </a:rPr>
              <a:t>je nutné postupovat od subjektu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599972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Věc o sobě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</a:t>
            </a:r>
            <a:r>
              <a:rPr lang="cs-CZ" dirty="0" smtClean="0"/>
              <a:t>bjektivní hmotná skutečnost </a:t>
            </a:r>
            <a:r>
              <a:rPr lang="cs-CZ" dirty="0" smtClean="0">
                <a:latin typeface="Times New Roman"/>
                <a:cs typeface="Times New Roman"/>
              </a:rPr>
              <a:t>→ hmotné věci skutečně existují, ale nemůžeme je poznat přímo; vše, co leží za hranicemi našeho vědomí ne principiálně </a:t>
            </a:r>
            <a:r>
              <a:rPr lang="cs-CZ" u="sng" dirty="0" smtClean="0">
                <a:latin typeface="Times New Roman"/>
                <a:cs typeface="Times New Roman"/>
              </a:rPr>
              <a:t>nepoznatelné</a:t>
            </a:r>
            <a:r>
              <a:rPr lang="cs-CZ" dirty="0" smtClean="0">
                <a:latin typeface="Times New Roman"/>
                <a:cs typeface="Times New Roman"/>
              </a:rPr>
              <a:t> → </a:t>
            </a:r>
            <a:r>
              <a:rPr lang="cs-CZ" b="1" u="sng" dirty="0" smtClean="0">
                <a:latin typeface="Times New Roman"/>
                <a:cs typeface="Times New Roman"/>
              </a:rPr>
              <a:t>věc o sobě</a:t>
            </a:r>
          </a:p>
          <a:p>
            <a:r>
              <a:rPr lang="cs-CZ" dirty="0">
                <a:latin typeface="Times New Roman"/>
                <a:cs typeface="Times New Roman"/>
              </a:rPr>
              <a:t>h</a:t>
            </a:r>
            <a:r>
              <a:rPr lang="cs-CZ" dirty="0" smtClean="0">
                <a:latin typeface="Times New Roman"/>
                <a:cs typeface="Times New Roman"/>
              </a:rPr>
              <a:t>motné věci působí na naše vědomí a odráží se v něm v podobě vjemů  → </a:t>
            </a:r>
            <a:r>
              <a:rPr lang="cs-CZ" b="1" u="sng" dirty="0" smtClean="0">
                <a:latin typeface="Times New Roman"/>
                <a:cs typeface="Times New Roman"/>
              </a:rPr>
              <a:t>věc pro nás</a:t>
            </a:r>
          </a:p>
          <a:p>
            <a:r>
              <a:rPr lang="cs-CZ" dirty="0">
                <a:latin typeface="Times New Roman"/>
                <a:cs typeface="Times New Roman"/>
              </a:rPr>
              <a:t>n</a:t>
            </a:r>
            <a:r>
              <a:rPr lang="cs-CZ" dirty="0" smtClean="0">
                <a:latin typeface="Times New Roman"/>
                <a:cs typeface="Times New Roman"/>
              </a:rPr>
              <a:t>aše vědomí při zpracovávání těchto vjemů používá několik </a:t>
            </a:r>
            <a:r>
              <a:rPr lang="cs-CZ" u="sng" dirty="0" smtClean="0">
                <a:latin typeface="Times New Roman"/>
                <a:cs typeface="Times New Roman"/>
              </a:rPr>
              <a:t>myšlenkových schémat</a:t>
            </a:r>
            <a:r>
              <a:rPr lang="cs-CZ" dirty="0" smtClean="0">
                <a:latin typeface="Times New Roman"/>
                <a:cs typeface="Times New Roman"/>
              </a:rPr>
              <a:t> (existují přímo v našem vědomí)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9216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Lidské poznání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polečně působí smysly a rozvažování (dva kmeny lidského poznání)</a:t>
            </a:r>
          </a:p>
          <a:p>
            <a:r>
              <a:rPr lang="cs-CZ" dirty="0"/>
              <a:t>p</a:t>
            </a:r>
            <a:r>
              <a:rPr lang="cs-CZ" dirty="0" smtClean="0"/>
              <a:t>rostřednictvím smyslovosti jsou nám předměty dány – struktura smyslů určuje </a:t>
            </a:r>
            <a:r>
              <a:rPr lang="cs-CZ" u="sng" dirty="0" smtClean="0"/>
              <a:t>obsah</a:t>
            </a:r>
            <a:r>
              <a:rPr lang="cs-CZ" dirty="0" smtClean="0"/>
              <a:t> zkušenosti</a:t>
            </a:r>
          </a:p>
          <a:p>
            <a:r>
              <a:rPr lang="cs-CZ" dirty="0"/>
              <a:t>d</a:t>
            </a:r>
            <a:r>
              <a:rPr lang="cs-CZ" dirty="0" smtClean="0"/>
              <a:t>íky rozvažování se stávají myslitelným – povaha rozvažování určuje </a:t>
            </a:r>
            <a:r>
              <a:rPr lang="cs-CZ" u="sng" dirty="0" smtClean="0"/>
              <a:t>strukturu</a:t>
            </a:r>
            <a:r>
              <a:rPr lang="cs-CZ" dirty="0" smtClean="0"/>
              <a:t> zkušenosti</a:t>
            </a:r>
          </a:p>
          <a:p>
            <a:r>
              <a:rPr lang="cs-CZ" dirty="0"/>
              <a:t>m</a:t>
            </a:r>
            <a:r>
              <a:rPr lang="cs-CZ" dirty="0" smtClean="0"/>
              <a:t>usíme zkoumat smysly i rozvažování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2008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Transcendentální estetika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mysly nám poskytují názory (bezprostřední představy jednotlivých předmětů)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očitky (jsou uspořádány v prostorovou a časovou jednotku)</a:t>
            </a:r>
          </a:p>
          <a:p>
            <a:pPr lvl="2">
              <a:buFont typeface="Wingdings" pitchFamily="2" charset="2"/>
              <a:buChar char="ü"/>
            </a:pPr>
            <a:r>
              <a:rPr lang="cs-CZ" sz="3200" b="1" dirty="0"/>
              <a:t>a</a:t>
            </a:r>
            <a:r>
              <a:rPr lang="cs-CZ" sz="3200" b="1" dirty="0" smtClean="0"/>
              <a:t>priorní formy </a:t>
            </a:r>
            <a:r>
              <a:rPr lang="cs-CZ" sz="3200" b="1" dirty="0" smtClean="0">
                <a:latin typeface="Times New Roman"/>
                <a:cs typeface="Times New Roman"/>
              </a:rPr>
              <a:t>→ čas a prostor</a:t>
            </a:r>
          </a:p>
          <a:p>
            <a:r>
              <a:rPr lang="cs-CZ" dirty="0">
                <a:latin typeface="Times New Roman"/>
                <a:cs typeface="Times New Roman"/>
              </a:rPr>
              <a:t>n</a:t>
            </a:r>
            <a:r>
              <a:rPr lang="cs-CZ" dirty="0" smtClean="0">
                <a:latin typeface="Times New Roman"/>
                <a:cs typeface="Times New Roman"/>
              </a:rPr>
              <a:t>ení řečeno, že čas a prostor existují objektivně mimo nás a nezávisle na nás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06712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Transcendentální analytika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ak naše rozvažování dospívá k pojmům?</a:t>
            </a:r>
          </a:p>
          <a:p>
            <a:r>
              <a:rPr lang="cs-CZ" dirty="0"/>
              <a:t>p</a:t>
            </a:r>
            <a:r>
              <a:rPr lang="cs-CZ" dirty="0" smtClean="0"/>
              <a:t>ředměty jsou nám dány prostřednictvím názoru; myšlení však probíhá v pojmech</a:t>
            </a:r>
          </a:p>
          <a:p>
            <a:pPr lvl="1">
              <a:buFont typeface="Wingdings" pitchFamily="2" charset="2"/>
              <a:buChar char="Ø"/>
            </a:pPr>
            <a:r>
              <a:rPr lang="cs-CZ" sz="3500" dirty="0"/>
              <a:t>r</a:t>
            </a:r>
            <a:r>
              <a:rPr lang="cs-CZ" sz="3500" dirty="0" smtClean="0"/>
              <a:t>ozvažování spojuje názory podle 12 </a:t>
            </a:r>
            <a:r>
              <a:rPr lang="cs-CZ" sz="3500" b="1" u="sng" dirty="0" smtClean="0"/>
              <a:t>kategorií</a:t>
            </a:r>
            <a:r>
              <a:rPr lang="cs-CZ" sz="3500" dirty="0" smtClean="0"/>
              <a:t> (jsou </a:t>
            </a:r>
            <a:r>
              <a:rPr lang="cs-CZ" sz="3500" u="sng" dirty="0" smtClean="0"/>
              <a:t>apriorní formou</a:t>
            </a:r>
            <a:r>
              <a:rPr lang="cs-CZ" sz="3500" dirty="0" smtClean="0"/>
              <a:t>; kvalita, kvantita, relace, modalita) </a:t>
            </a:r>
            <a:r>
              <a:rPr lang="cs-CZ" sz="3500" dirty="0" smtClean="0">
                <a:latin typeface="Times New Roman"/>
                <a:cs typeface="Times New Roman"/>
              </a:rPr>
              <a:t>→ vznikají </a:t>
            </a:r>
            <a:r>
              <a:rPr lang="cs-CZ" sz="3500" b="1" dirty="0" smtClean="0">
                <a:latin typeface="Times New Roman"/>
                <a:cs typeface="Times New Roman"/>
              </a:rPr>
              <a:t>pojmy</a:t>
            </a:r>
          </a:p>
          <a:p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ozvažování představuje </a:t>
            </a:r>
            <a:r>
              <a:rPr lang="cs-CZ" b="1" u="sng" dirty="0" smtClean="0">
                <a:latin typeface="Times New Roman"/>
                <a:cs typeface="Times New Roman"/>
              </a:rPr>
              <a:t>schopnost utvářet pojmy </a:t>
            </a:r>
            <a:r>
              <a:rPr lang="cs-CZ" dirty="0" smtClean="0">
                <a:latin typeface="Times New Roman"/>
                <a:cs typeface="Times New Roman"/>
              </a:rPr>
              <a:t>– ve slovech; soudnost tyto pojmy uplatňuje ve větách (spojováním pojmů dospíváme k soudům)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10351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soudů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, </a:t>
            </a:r>
            <a:r>
              <a:rPr lang="cs-CZ" u="sng" dirty="0" smtClean="0"/>
              <a:t>analytické soudy</a:t>
            </a:r>
          </a:p>
          <a:p>
            <a:r>
              <a:rPr lang="cs-CZ" dirty="0"/>
              <a:t>j</a:t>
            </a:r>
            <a:r>
              <a:rPr lang="cs-CZ" dirty="0" smtClean="0"/>
              <a:t>sou apriorní, nepřináší nic nového, nelze je negovat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Koule je kulatá. Zlato je žlutý kov.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, </a:t>
            </a:r>
            <a:r>
              <a:rPr lang="cs-CZ" u="sng" dirty="0" smtClean="0"/>
              <a:t>syntetické soudy</a:t>
            </a:r>
          </a:p>
          <a:p>
            <a:r>
              <a:rPr lang="cs-CZ" dirty="0"/>
              <a:t>p</a:t>
            </a:r>
            <a:r>
              <a:rPr lang="cs-CZ" dirty="0" smtClean="0"/>
              <a:t>řináší nové sdělení, vznikají skládáním, jsou aposteriorní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Koule je žlutá.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458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Transcendentální dialektika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řirozená vlastnost našeho rozumu – překročit vlastní meze </a:t>
            </a:r>
            <a:r>
              <a:rPr lang="cs-CZ" dirty="0" smtClean="0">
                <a:latin typeface="Times New Roman"/>
                <a:cs typeface="Times New Roman"/>
              </a:rPr>
              <a:t>→ poznat věci za hranicí poznatelnosti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chopnost usuzovat – snaha rozumu vytvořit dokonalou jednotu, rozum míří k nepodmíněnému</a:t>
            </a:r>
          </a:p>
          <a:p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ozumové pojmy – ideje (Bůh, duše, svět) → ideje jsou předpisy toho, co se má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„</a:t>
            </a:r>
            <a:r>
              <a:rPr lang="cs-CZ" i="1" dirty="0" smtClean="0">
                <a:latin typeface="Times New Roman"/>
                <a:cs typeface="Times New Roman"/>
              </a:rPr>
              <a:t>Máš všechny psychické jevy spojovat, jako by jejich základem byla jednota duše, máš myslet tak, jako by vše co existuje mělo jednu první nutnou příčinu – božského stvořitele</a:t>
            </a:r>
            <a:r>
              <a:rPr lang="cs-CZ" dirty="0" smtClean="0">
                <a:latin typeface="Times New Roman"/>
                <a:cs typeface="Times New Roman"/>
              </a:rPr>
              <a:t>.“</a:t>
            </a:r>
          </a:p>
          <a:p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ozum nemůže dokázat obecně metafyzické ideje, ale nemůže je ani vyvrátit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23401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Kritika praktického rozumu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utonomní zákony </a:t>
            </a:r>
            <a:r>
              <a:rPr lang="cs-CZ" dirty="0" smtClean="0">
                <a:latin typeface="Times New Roman"/>
                <a:cs typeface="Times New Roman"/>
              </a:rPr>
              <a:t>→ jsou v nás samých, v našem rozumu </a:t>
            </a:r>
            <a:endParaRPr lang="cs-CZ" dirty="0" smtClean="0"/>
          </a:p>
          <a:p>
            <a:r>
              <a:rPr lang="cs-CZ" b="1" dirty="0"/>
              <a:t>h</a:t>
            </a:r>
            <a:r>
              <a:rPr lang="cs-CZ" b="1" dirty="0" smtClean="0"/>
              <a:t>eteronomní zákony </a:t>
            </a:r>
            <a:r>
              <a:rPr lang="cs-CZ" dirty="0" smtClean="0">
                <a:latin typeface="Times New Roman"/>
                <a:cs typeface="Times New Roman"/>
              </a:rPr>
              <a:t>→ jsou určovány něčím, co leží mimo náš rozum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naha najít nutný a všeobecně platný princip jednání: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>
                <a:latin typeface="Times New Roman"/>
                <a:cs typeface="Times New Roman"/>
              </a:rPr>
              <a:t>m</a:t>
            </a:r>
            <a:r>
              <a:rPr lang="cs-CZ" b="1" dirty="0" smtClean="0">
                <a:latin typeface="Times New Roman"/>
                <a:cs typeface="Times New Roman"/>
              </a:rPr>
              <a:t>axima</a:t>
            </a:r>
            <a:r>
              <a:rPr lang="cs-CZ" dirty="0" smtClean="0">
                <a:latin typeface="Times New Roman"/>
                <a:cs typeface="Times New Roman"/>
              </a:rPr>
              <a:t> → platí pro jednání jednotlivého člověka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>
                <a:latin typeface="Times New Roman"/>
                <a:cs typeface="Times New Roman"/>
              </a:rPr>
              <a:t>p</a:t>
            </a:r>
            <a:r>
              <a:rPr lang="cs-CZ" b="1" dirty="0" smtClean="0">
                <a:latin typeface="Times New Roman"/>
                <a:cs typeface="Times New Roman"/>
              </a:rPr>
              <a:t>raktický zákon </a:t>
            </a:r>
            <a:r>
              <a:rPr lang="cs-CZ" dirty="0" smtClean="0">
                <a:latin typeface="Times New Roman"/>
                <a:cs typeface="Times New Roman"/>
              </a:rPr>
              <a:t>→ zásada, která určuje vůli každého člověka, jsou to imperativy, mají charakter požadavku – žádají, ale nenutí nás – podobají se příkazu → lze ho vykonat, nebo ho neposlechnout (nutné přijmout důsledky)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>
                <a:latin typeface="Times New Roman"/>
                <a:cs typeface="Times New Roman"/>
              </a:rPr>
              <a:t>h</a:t>
            </a:r>
            <a:r>
              <a:rPr lang="cs-CZ" b="1" dirty="0" smtClean="0">
                <a:latin typeface="Times New Roman"/>
                <a:cs typeface="Times New Roman"/>
              </a:rPr>
              <a:t>ypotetický imperativ </a:t>
            </a:r>
            <a:r>
              <a:rPr lang="cs-CZ" dirty="0" smtClean="0">
                <a:latin typeface="Times New Roman"/>
                <a:cs typeface="Times New Roman"/>
              </a:rPr>
              <a:t>→ podmíněně všeobecně platný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>
                <a:latin typeface="Times New Roman"/>
                <a:cs typeface="Times New Roman"/>
              </a:rPr>
              <a:t>k</a:t>
            </a:r>
            <a:r>
              <a:rPr lang="cs-CZ" b="1" dirty="0" smtClean="0">
                <a:latin typeface="Times New Roman"/>
                <a:cs typeface="Times New Roman"/>
              </a:rPr>
              <a:t>ategorický imperativ </a:t>
            </a:r>
            <a:r>
              <a:rPr lang="cs-CZ" dirty="0" smtClean="0">
                <a:latin typeface="Times New Roman"/>
                <a:cs typeface="Times New Roman"/>
              </a:rPr>
              <a:t>→ nepodmíněně všeobecně platný</a:t>
            </a:r>
            <a:r>
              <a:rPr lang="cs-CZ" dirty="0" smtClean="0"/>
              <a:t> („</a:t>
            </a:r>
            <a:r>
              <a:rPr lang="cs-CZ" i="1" dirty="0" smtClean="0"/>
              <a:t>Jednej tak, aby se maxima tvé vůle mohla stát principem všeobecného zákonodárství.</a:t>
            </a:r>
            <a:r>
              <a:rPr lang="cs-CZ" dirty="0" smtClean="0"/>
              <a:t>“)</a:t>
            </a:r>
          </a:p>
          <a:p>
            <a:r>
              <a:rPr lang="cs-CZ" dirty="0">
                <a:latin typeface="Times New Roman"/>
                <a:cs typeface="Times New Roman"/>
              </a:rPr>
              <a:t>k</a:t>
            </a:r>
            <a:r>
              <a:rPr lang="cs-CZ" dirty="0" smtClean="0">
                <a:latin typeface="Times New Roman"/>
                <a:cs typeface="Times New Roman"/>
              </a:rPr>
              <a:t>at. imperativem se řídit nemusíme, ale máme → „</a:t>
            </a:r>
            <a:r>
              <a:rPr lang="cs-CZ" b="1" i="1" dirty="0" smtClean="0">
                <a:latin typeface="Times New Roman"/>
                <a:cs typeface="Times New Roman"/>
              </a:rPr>
              <a:t>Můžeš, neboť máš</a:t>
            </a:r>
            <a:r>
              <a:rPr lang="cs-CZ" dirty="0" smtClean="0">
                <a:latin typeface="Times New Roman"/>
                <a:cs typeface="Times New Roman"/>
              </a:rPr>
              <a:t>.“</a:t>
            </a:r>
          </a:p>
          <a:p>
            <a:r>
              <a:rPr lang="cs-CZ" dirty="0">
                <a:latin typeface="Times New Roman"/>
                <a:cs typeface="Times New Roman"/>
              </a:rPr>
              <a:t>m</a:t>
            </a:r>
            <a:r>
              <a:rPr lang="cs-CZ" dirty="0" smtClean="0">
                <a:latin typeface="Times New Roman"/>
                <a:cs typeface="Times New Roman"/>
              </a:rPr>
              <a:t>ravní jednání je praktické uznání Boha – náboženství se obsahově kryje s morálkou</a:t>
            </a:r>
          </a:p>
        </p:txBody>
      </p:sp>
    </p:spTree>
    <p:extLst>
      <p:ext uri="{BB962C8B-B14F-4D97-AF65-F5344CB8AC3E}">
        <p14:creationId xmlns:p14="http://schemas.microsoft.com/office/powerpoint/2010/main" xmlns="" val="552812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Pokritické</a:t>
            </a:r>
            <a:r>
              <a:rPr lang="cs-CZ" dirty="0" smtClean="0"/>
              <a:t>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auka o právu </a:t>
            </a:r>
            <a:r>
              <a:rPr lang="cs-CZ" dirty="0" smtClean="0">
                <a:latin typeface="Times New Roman"/>
                <a:cs typeface="Times New Roman"/>
              </a:rPr>
              <a:t>→ „</a:t>
            </a:r>
            <a:r>
              <a:rPr lang="cs-CZ" i="1" dirty="0" smtClean="0">
                <a:latin typeface="Times New Roman"/>
                <a:cs typeface="Times New Roman"/>
              </a:rPr>
              <a:t>Právo je souhrn podmínek, za kterých libovůle jednoho může být spojena s libovůlí druhého podle všeobecného zákona svobody.</a:t>
            </a:r>
            <a:r>
              <a:rPr lang="cs-CZ" dirty="0" smtClean="0">
                <a:latin typeface="Times New Roman"/>
                <a:cs typeface="Times New Roman"/>
              </a:rPr>
              <a:t>“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tátní právo → co je to stát (=spojené množství lidí pod právními zákony); odmítá revoluci – cesta reforem</a:t>
            </a:r>
          </a:p>
          <a:p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rincip trvalého všeobecného míru</a:t>
            </a:r>
          </a:p>
          <a:p>
            <a:r>
              <a:rPr lang="cs-CZ" dirty="0">
                <a:latin typeface="Times New Roman"/>
                <a:cs typeface="Times New Roman"/>
              </a:rPr>
              <a:t>n</a:t>
            </a:r>
            <a:r>
              <a:rPr lang="cs-CZ" dirty="0" smtClean="0">
                <a:latin typeface="Times New Roman"/>
                <a:cs typeface="Times New Roman"/>
              </a:rPr>
              <a:t>auka o </a:t>
            </a:r>
            <a:r>
              <a:rPr lang="cs-CZ" dirty="0" smtClean="0">
                <a:latin typeface="Times New Roman"/>
                <a:cs typeface="Times New Roman"/>
              </a:rPr>
              <a:t>ctnosti </a:t>
            </a:r>
            <a:r>
              <a:rPr lang="cs-CZ" dirty="0" smtClean="0">
                <a:latin typeface="Times New Roman"/>
                <a:cs typeface="Times New Roman"/>
              </a:rPr>
              <a:t>– povinnosti člověka k sobě samému (sebezachování, sebeúcta); povinnosti k druhým lidem (láska, úcta, důstojnost, přátelství)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5966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Uveďte příklady  analytického a syntetického soudu.</a:t>
            </a:r>
          </a:p>
          <a:p>
            <a:r>
              <a:rPr lang="cs-CZ" dirty="0" smtClean="0"/>
              <a:t>Uveďte české přísloví, které významově odpovídá Kantovu kategorickému imperativu.</a:t>
            </a:r>
          </a:p>
          <a:p>
            <a:r>
              <a:rPr lang="cs-CZ" dirty="0" smtClean="0"/>
              <a:t>Vysvětlete </a:t>
            </a:r>
            <a:r>
              <a:rPr lang="cs-CZ" smtClean="0"/>
              <a:t>termín pacifismus.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53784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TRETERA, Ivo. </a:t>
            </a:r>
            <a:r>
              <a:rPr lang="cs-CZ" i="1" dirty="0">
                <a:solidFill>
                  <a:schemeClr val="tx1"/>
                </a:solidFill>
                <a:latin typeface="Calibri" pitchFamily="34" charset="0"/>
              </a:rPr>
              <a:t>Nástin dějin evropského myšlení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 Praha - Litomyšl: Paseka, 2006, ISBN 80-7185-819-6</a:t>
            </a:r>
          </a:p>
          <a:p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STORIG, Hans Joachim. </a:t>
            </a:r>
            <a:r>
              <a:rPr lang="cs-CZ" i="1" dirty="0">
                <a:solidFill>
                  <a:schemeClr val="tx1"/>
                </a:solidFill>
                <a:latin typeface="Calibri" pitchFamily="34" charset="0"/>
              </a:rPr>
              <a:t>Malé dějiny filosofie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 Kostelní Vydří: Karmelitánské nakladatelství, 2000, ISBN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80-7192-500-4</a:t>
            </a:r>
            <a:endParaRPr lang="cs-CZ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WILLE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, Johann Georg.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Soubor:Christian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Wolff.jpg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21.5.2013]. Dostupný na WWW: http://cs.wikipedia.org/wiki/Soubor:Christian_Wolff.jpg  </a:t>
            </a:r>
            <a:r>
              <a:rPr lang="cs-CZ" dirty="0" smtClean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( obrázek č. 1 – CH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. </a:t>
            </a:r>
            <a:r>
              <a:rPr lang="cs-CZ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Wolff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)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GRAFF, Anton.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Soubor:Friedrich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Zweite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Alt.jpg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21.5.2013]. Dostupný na WWW: http://cs.wikipedia.org/wiki/Soubor:Friedrich_Zweite_Alt.jpg  </a:t>
            </a:r>
            <a:r>
              <a:rPr lang="cs-CZ" dirty="0" smtClean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(obrázek č. 2 – Friedrich 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Veliký)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Soubor:Gotthold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Ephraim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Lessing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Kunstsammlung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Uni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Leipzig.jpg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21.5.2013]. Dostupný na WWW: 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  <a:hlinkClick r:id="rId2"/>
              </a:rPr>
              <a:t>http://cs.wikipedia.org/wiki/Soubor:Gotthold_Ephraim_Lessing_Kunstsammlung_Uni_Leipzig.jpg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(obrázek č. 3 – G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. E. </a:t>
            </a:r>
            <a:r>
              <a:rPr lang="cs-CZ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Lessing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)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Soubor:Immanuel</a:t>
            </a:r>
            <a:r>
              <a:rPr lang="cs-CZ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Kant (portrait).jpg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21.5.2013]. Dostupný na WWW: http://cs.wikipedia.org/wiki/Soubor:Immanuel_Kant_(portrait).jpg </a:t>
            </a:r>
            <a:r>
              <a:rPr lang="cs-CZ" dirty="0" smtClean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(obrázek č. 4 – I</a:t>
            </a:r>
            <a:r>
              <a:rPr lang="cs-CZ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. Kant)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9222816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1258</Words>
  <Application>Microsoft Office PowerPoint</Application>
  <PresentationFormat>Předvádění na obrazovce (4:3)</PresentationFormat>
  <Paragraphs>135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Motiv systému Office</vt:lpstr>
      <vt:lpstr>projekt</vt:lpstr>
      <vt:lpstr>1_projekt</vt:lpstr>
      <vt:lpstr>Osvícenství v Německu a Immanuel Kant</vt:lpstr>
      <vt:lpstr>ANOTACE</vt:lpstr>
      <vt:lpstr>Osvícenství v Německu a Immanuel Kant</vt:lpstr>
      <vt:lpstr>Christian Wolff (1679 – 1754)</vt:lpstr>
      <vt:lpstr>Friedrich  II. Veliký (1712 – 1786)</vt:lpstr>
      <vt:lpstr>Gotthold Ephraim Lessing (1729 – 1781)</vt:lpstr>
      <vt:lpstr>Immanuel Kant (1724 – 1804)</vt:lpstr>
      <vt:lpstr>Immanuel Kant</vt:lpstr>
      <vt:lpstr>Období přírodovědecké</vt:lpstr>
      <vt:lpstr>Problematika poznání</vt:lpstr>
      <vt:lpstr>Věc o sobě</vt:lpstr>
      <vt:lpstr>Lidské poznání</vt:lpstr>
      <vt:lpstr>Transcendentální estetika</vt:lpstr>
      <vt:lpstr>Transcendentální analytika</vt:lpstr>
      <vt:lpstr>Dělení soudů</vt:lpstr>
      <vt:lpstr>Transcendentální dialektika</vt:lpstr>
      <vt:lpstr>Kritika praktického rozumu</vt:lpstr>
      <vt:lpstr>Pokritické dílo</vt:lpstr>
      <vt:lpstr>Zpětná vazba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Osvícenství v Německu a Immanuel Kant</dc:title>
  <dc:creator>ve</dc:creator>
  <cp:lastModifiedBy>Dum</cp:lastModifiedBy>
  <cp:revision>21</cp:revision>
  <dcterms:created xsi:type="dcterms:W3CDTF">2013-03-06T08:11:38Z</dcterms:created>
  <dcterms:modified xsi:type="dcterms:W3CDTF">2014-06-17T11:19:30Z</dcterms:modified>
</cp:coreProperties>
</file>