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9"/>
  </p:notesMasterIdLst>
  <p:sldIdLst>
    <p:sldId id="264" r:id="rId2"/>
    <p:sldId id="262" r:id="rId3"/>
    <p:sldId id="263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FF0066"/>
    <a:srgbClr val="009900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8138" autoAdjust="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CFED02-4EF3-4F97-996F-74296743371D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F5A334-A7AA-4429-ADBD-4E4A6B17E9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46604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Metodický komentář</a:t>
            </a:r>
          </a:p>
          <a:p>
            <a:r>
              <a:rPr lang="cs-CZ" dirty="0" smtClean="0"/>
              <a:t>Prezentace slouží k procvičování</a:t>
            </a:r>
            <a:r>
              <a:rPr lang="cs-CZ" baseline="0" dirty="0" smtClean="0"/>
              <a:t> čtení slabik a rozvíjí slovní zásobu. Žáci mohou procvičovat čtení společně prostřednictvím interaktivní tabule nebo individuálně na počítačích. </a:t>
            </a:r>
          </a:p>
          <a:p>
            <a:r>
              <a:rPr lang="cs-CZ" baseline="0" dirty="0" smtClean="0"/>
              <a:t>Žáci nejprve přečtou slabiky, které se postupně objevují. Potom ke slabikám přiřazují obrázky. K ověření správnosti slouží animace – správný obrázek po kliknutí připluje ke slabice.</a:t>
            </a:r>
          </a:p>
          <a:p>
            <a:r>
              <a:rPr lang="cs-CZ" baseline="0" dirty="0" smtClean="0"/>
              <a:t>Po nácviku následuje pracovní list, který žáci vyplňují samostatně písemně. Slouží jako zpětná vazba pochopení učiva.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F5A334-A7AA-4429-ADBD-4E4A6B17E94B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6114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6721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83761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70765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2376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87450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26482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16715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67636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52465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39700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82941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55374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jpeg"/><Relationship Id="rId7" Type="http://schemas.openxmlformats.org/officeDocument/2006/relationships/image" Target="../media/image6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8.wmf"/><Relationship Id="rId7" Type="http://schemas.openxmlformats.org/officeDocument/2006/relationships/image" Target="../media/image12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13.jpeg"/><Relationship Id="rId7" Type="http://schemas.openxmlformats.org/officeDocument/2006/relationships/image" Target="../media/image17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18.jpeg"/><Relationship Id="rId7" Type="http://schemas.openxmlformats.org/officeDocument/2006/relationships/image" Target="../media/image21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wmf"/><Relationship Id="rId5" Type="http://schemas.openxmlformats.org/officeDocument/2006/relationships/image" Target="../media/image20.jpeg"/><Relationship Id="rId4" Type="http://schemas.openxmlformats.org/officeDocument/2006/relationships/image" Target="../media/image19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55544414"/>
              </p:ext>
            </p:extLst>
          </p:nvPr>
        </p:nvGraphicFramePr>
        <p:xfrm>
          <a:off x="1043608" y="980728"/>
          <a:ext cx="7021830" cy="3291840"/>
        </p:xfrm>
        <a:graphic>
          <a:graphicData uri="http://schemas.openxmlformats.org/drawingml/2006/table">
            <a:tbl>
              <a:tblPr firstRow="1" firstCol="1" bandRow="1">
                <a:tableStyleId>{93296810-A885-4BE3-A3E7-6D5BEEA58F35}</a:tableStyleId>
              </a:tblPr>
              <a:tblGrid>
                <a:gridCol w="2520950"/>
                <a:gridCol w="4500880"/>
              </a:tblGrid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 dirty="0">
                          <a:effectLst/>
                        </a:rPr>
                        <a:t>Název školy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>
                          <a:effectLst/>
                        </a:rPr>
                        <a:t>Základní škola a mateřská škola, Jetřichov,                                           okres Náchod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>
                          <a:effectLst/>
                        </a:rPr>
                        <a:t>Autor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>
                          <a:effectLst/>
                        </a:rPr>
                        <a:t>Mgr. Marie Hanzlíková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 dirty="0">
                          <a:effectLst/>
                        </a:rPr>
                        <a:t>Datum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</a:rPr>
                        <a:t>30.9.2011</a:t>
                      </a:r>
                      <a:endParaRPr lang="cs-CZ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>
                          <a:effectLst/>
                        </a:rPr>
                        <a:t>Název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 smtClean="0">
                          <a:effectLst/>
                        </a:rPr>
                        <a:t>VY_32_INOVACE_05_Český </a:t>
                      </a:r>
                      <a:r>
                        <a:rPr lang="cs-CZ" sz="2400" kern="1200">
                          <a:effectLst/>
                        </a:rPr>
                        <a:t>jazyk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>
                          <a:effectLst/>
                        </a:rPr>
                        <a:t>Téma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>
                          <a:effectLst/>
                        </a:rPr>
                        <a:t>Slabiky a slova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>
                          <a:effectLst/>
                        </a:rPr>
                        <a:t>Ročník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1.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>
                          <a:effectLst/>
                        </a:rPr>
                        <a:t>Číslo projektu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 dirty="0">
                          <a:effectLst/>
                        </a:rPr>
                        <a:t>CZ.1.07/1.4.00/21.0835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1025" name="Picture 1" descr="C:\Users\Marie\Pictures\Obrázky\LOGO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500" y="5013176"/>
            <a:ext cx="5715000" cy="1247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9960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48680"/>
            <a:ext cx="856895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SLABIKY A SLOVA</a:t>
            </a:r>
            <a:endParaRPr lang="cs-CZ" sz="80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3516251"/>
            <a:ext cx="82089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  TA  TI   TŮ   TÉ   TÝ  TÁ  TU</a:t>
            </a:r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8853" y="5373216"/>
            <a:ext cx="5714286" cy="12476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9207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980729"/>
            <a:ext cx="7920880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</a:p>
          <a:p>
            <a:pPr algn="just"/>
            <a:r>
              <a:rPr lang="cs-CZ" sz="2000" b="1" dirty="0" smtClean="0"/>
              <a:t>Prezentace </a:t>
            </a:r>
            <a:r>
              <a:rPr lang="cs-CZ" sz="2000" b="1" dirty="0"/>
              <a:t>slouží k procvičování čtení slabik a rozvíjí slovní zásobu. </a:t>
            </a:r>
            <a:endParaRPr lang="cs-CZ" sz="2000" b="1" dirty="0" smtClean="0"/>
          </a:p>
          <a:p>
            <a:pPr algn="just"/>
            <a:endParaRPr lang="cs-CZ" sz="2000" b="1" dirty="0"/>
          </a:p>
          <a:p>
            <a:pPr algn="just"/>
            <a:r>
              <a:rPr lang="cs-CZ" sz="2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Metodický komentář</a:t>
            </a:r>
          </a:p>
          <a:p>
            <a:pPr algn="just"/>
            <a:r>
              <a:rPr lang="cs-CZ" sz="2000" b="1" dirty="0" smtClean="0"/>
              <a:t>Žáci </a:t>
            </a:r>
            <a:r>
              <a:rPr lang="cs-CZ" sz="2000" b="1" dirty="0"/>
              <a:t>mohou procvičovat čtení společně prostřednictvím interaktivní tabule nebo individuálně na počítačích. </a:t>
            </a:r>
          </a:p>
          <a:p>
            <a:pPr algn="just"/>
            <a:r>
              <a:rPr lang="cs-CZ" sz="2000" b="1" dirty="0"/>
              <a:t>Žáci nejprve přečtou slabiky, které se postupně objevují. </a:t>
            </a:r>
            <a:r>
              <a:rPr lang="cs-CZ" sz="2000" b="1" dirty="0" smtClean="0"/>
              <a:t>Potom </a:t>
            </a:r>
            <a:r>
              <a:rPr lang="cs-CZ" sz="2000" b="1" dirty="0"/>
              <a:t>ke slabikám přiřazují obrázky. </a:t>
            </a:r>
            <a:endParaRPr lang="cs-CZ" sz="2000" b="1" dirty="0" smtClean="0"/>
          </a:p>
          <a:p>
            <a:pPr algn="just"/>
            <a:r>
              <a:rPr lang="cs-CZ" sz="2000" b="1" dirty="0" smtClean="0"/>
              <a:t>K </a:t>
            </a:r>
            <a:r>
              <a:rPr lang="cs-CZ" sz="2000" b="1" dirty="0"/>
              <a:t>ověření správnosti slouží animace – správný obrázek po kliknutí připluje ke slabice.</a:t>
            </a:r>
          </a:p>
          <a:p>
            <a:pPr algn="just"/>
            <a:r>
              <a:rPr lang="cs-CZ" sz="2000" b="1" dirty="0"/>
              <a:t>Po nácviku následuje pracovní list, který žáci vyplňují samostatně písemně. Slouží jako zpětná vazba pochopení učiva</a:t>
            </a:r>
            <a:r>
              <a:rPr lang="cs-CZ" sz="2000" b="1" dirty="0" smtClean="0"/>
              <a:t>.</a:t>
            </a:r>
          </a:p>
          <a:p>
            <a:pPr algn="just"/>
            <a:endParaRPr lang="cs-CZ" sz="2000" b="1" dirty="0"/>
          </a:p>
          <a:p>
            <a:pPr algn="just"/>
            <a:r>
              <a:rPr lang="cs-CZ" sz="2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</a:p>
          <a:p>
            <a:pPr algn="just"/>
            <a:r>
              <a:rPr lang="cs-CZ" sz="2000" b="1" dirty="0"/>
              <a:t>http://office.microsoft.com/cs-cz/images</a:t>
            </a:r>
            <a:r>
              <a:rPr lang="cs-CZ" sz="2000" b="1" dirty="0" smtClean="0"/>
              <a:t>/</a:t>
            </a:r>
            <a:endParaRPr lang="cs-CZ" sz="2000" b="1" dirty="0"/>
          </a:p>
          <a:p>
            <a:pPr algn="just"/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86367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260648"/>
            <a:ext cx="12241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</a:t>
            </a:r>
            <a:endParaRPr lang="cs-CZ" sz="5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39752" y="260648"/>
            <a:ext cx="12961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</a:t>
            </a:r>
            <a:endParaRPr lang="cs-CZ" sz="5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139952" y="238904"/>
            <a:ext cx="11521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</a:t>
            </a:r>
            <a:endParaRPr lang="cs-CZ" sz="54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96136" y="260648"/>
            <a:ext cx="14401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r>
              <a:rPr lang="cs-CZ" sz="5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</a:t>
            </a:r>
            <a:endParaRPr lang="cs-CZ" sz="5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740352" y="228102"/>
            <a:ext cx="10801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66"/>
                </a:solidFill>
              </a:rPr>
              <a:t>TÁ</a:t>
            </a:r>
            <a:endParaRPr lang="cs-CZ" sz="5400" b="1" dirty="0">
              <a:solidFill>
                <a:srgbClr val="FF0066"/>
              </a:solidFill>
            </a:endParaRPr>
          </a:p>
        </p:txBody>
      </p:sp>
      <p:pic>
        <p:nvPicPr>
          <p:cNvPr id="1026" name="Picture 2" descr="C:\Users\Marie\AppData\Local\Microsoft\Windows\Temporary Internet Files\Content.IE5\B8Z0T0PI\MP90044908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6231" y="5235835"/>
            <a:ext cx="1333456" cy="1433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ie\AppData\Local\Microsoft\Windows\Temporary Internet Files\Content.IE5\B8Z0T0PI\MC9000301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917669"/>
            <a:ext cx="396850" cy="1751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arie\AppData\Local\Microsoft\Windows\Temporary Internet Files\Content.IE5\B8Z0T0PI\MC90043251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2564" y="5503689"/>
            <a:ext cx="1347908" cy="1078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Marie\AppData\Local\Microsoft\Windows\Temporary Internet Files\Content.IE5\PKEGPTGN\MC90025039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955665"/>
            <a:ext cx="1677451" cy="1732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Marie\AppData\Local\Microsoft\Windows\Temporary Internet Files\Content.IE5\XCCF6JAA\MC90023089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930" y="5397192"/>
            <a:ext cx="1298758" cy="1184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Marie\AppData\Local\Microsoft\Windows\Temporary Internet Files\Content.IE5\XCCF6JAA\MC90042982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717032"/>
            <a:ext cx="1844675" cy="167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4706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4.07407E-6 L -0.48038 -0.55671 " pathEditMode="relative" rAng="0" ptsTypes="AA">
                                      <p:cBhvr>
                                        <p:cTn id="4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028" y="-278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4.07407E-6 L -0.43907 -0.50209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962" y="-25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1.48148E-6 L -0.39861 -0.52801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931" y="-264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2.59259E-6 L 0.30208 -0.5169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104" y="-258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3.7037E-6 L 0.70104 -0.49236 " pathEditMode="relative" rAng="0" ptsTypes="AA">
                                      <p:cBhvr>
                                        <p:cTn id="65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052" y="-246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1905" y="311250"/>
            <a:ext cx="141569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</a:t>
            </a:r>
            <a:endParaRPr lang="cs-CZ" sz="54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051720" y="320318"/>
            <a:ext cx="13119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</a:t>
            </a:r>
            <a:endParaRPr lang="cs-CZ" sz="5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79912" y="350294"/>
            <a:ext cx="15742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80112" y="345430"/>
            <a:ext cx="14401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TÁ</a:t>
            </a:r>
            <a:endParaRPr lang="cs-CZ" sz="54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96336" y="346228"/>
            <a:ext cx="11521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</a:t>
            </a:r>
            <a:endParaRPr lang="cs-CZ" sz="5400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Users\Marie\AppData\Local\Microsoft\Windows\Temporary Internet Files\Content.IE5\PKEGPTGN\MC90041263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8390" y="5520623"/>
            <a:ext cx="1877339" cy="1080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Marie\AppData\Local\Microsoft\Windows\Temporary Internet Files\Content.IE5\XCCF6JAA\MP90040697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456" y="5423430"/>
            <a:ext cx="1687239" cy="1124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Marie\AppData\Local\Microsoft\Windows\Temporary Internet Files\Content.IE5\B8Z0T0PI\MP90043314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3950" y="5157192"/>
            <a:ext cx="1134301" cy="14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Marie\AppData\Local\Microsoft\Windows\Temporary Internet Files\Content.IE5\B8Z0T0PI\MP90026227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9973" y="5639000"/>
            <a:ext cx="1384155" cy="913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Marie\AppData\Local\Microsoft\Windows\Temporary Internet Files\Content.IE5\KBNGTZ2E\MP90043167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6400" y="5352803"/>
            <a:ext cx="1773512" cy="1180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Marie\AppData\Local\Microsoft\Windows\Temporary Internet Files\Content.IE5\XCCF6JAA\MC900429829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7636" y="3844223"/>
            <a:ext cx="1844675" cy="167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7017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3.7037E-6 L -0.64479 -0.55186 " pathEditMode="relative" rAng="0" ptsTypes="AA">
                                      <p:cBhvr>
                                        <p:cTn id="4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240" y="-275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3.7037E-6 L -0.24497 -0.54467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257" y="-272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7.40741E-7 L -0.44826 -0.50625 " pathEditMode="relative" rAng="0" ptsTypes="AA">
                                      <p:cBhvr>
                                        <p:cTn id="55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413" y="-253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4.81481E-6 L 0.36476 -0.51343 " pathEditMode="relative" rAng="0" ptsTypes="AA">
                                      <p:cBhvr>
                                        <p:cTn id="59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229" y="-256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4.81481E-6 L 0.76944 -0.51968 " pathEditMode="relative" rAng="0" ptsTypes="AA">
                                      <p:cBhvr>
                                        <p:cTn id="63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472" y="-259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9824" y="346598"/>
            <a:ext cx="15841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808745" y="361028"/>
            <a:ext cx="12961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</a:t>
            </a:r>
            <a:endParaRPr lang="cs-CZ" sz="5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067944" y="447055"/>
            <a:ext cx="12961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</a:t>
            </a:r>
            <a:endParaRPr lang="cs-CZ" sz="5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39752" y="447055"/>
            <a:ext cx="12241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</a:t>
            </a:r>
            <a:endParaRPr lang="cs-CZ" sz="5400" b="1" dirty="0">
              <a:solidFill>
                <a:srgbClr val="00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140" y="361028"/>
            <a:ext cx="1244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</a:t>
            </a:r>
            <a:endParaRPr lang="cs-CZ" sz="5400" b="1" dirty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C:\Users\Marie\AppData\Local\Microsoft\Windows\Temporary Internet Files\Content.IE5\B8Z0T0PI\MC90038260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7816" y="4726479"/>
            <a:ext cx="1360183" cy="19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Marie\AppData\Local\Microsoft\Windows\Temporary Internet Files\Content.IE5\XCCF6JAA\MC90028044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227" y="5101109"/>
            <a:ext cx="1521353" cy="1498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Marie\AppData\Local\Microsoft\Windows\Temporary Internet Files\Content.IE5\XCCF6JAA\MC90043457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5321" y="4910565"/>
            <a:ext cx="1457325" cy="187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Marie\AppData\Local\Microsoft\Windows\Temporary Internet Files\Content.IE5\KBNGTZ2E\MC90007878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910565"/>
            <a:ext cx="1528185" cy="1641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Marie\AppData\Local\Microsoft\Windows\Temporary Internet Files\Content.IE5\XCCF6JAA\MC90029029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5095908"/>
            <a:ext cx="1632642" cy="1270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Marie\AppData\Local\Microsoft\Windows\Temporary Internet Files\Content.IE5\B8Z0T0PI\MC90042982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9413" y="3717032"/>
            <a:ext cx="1844675" cy="167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9551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7.40741E-7 L -0.56927 -0.48542 " pathEditMode="relative" rAng="0" ptsTypes="AA">
                                      <p:cBhvr>
                                        <p:cTn id="44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472" y="-242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1.85185E-6 L -0.57952 -0.48264 " pathEditMode="relative" rAng="0" ptsTypes="AA">
                                      <p:cBhvr>
                                        <p:cTn id="48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976" y="-241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7.40741E-7 L 0.3882 -0.52107 " pathEditMode="relative" rAng="0" ptsTypes="AA">
                                      <p:cBhvr>
                                        <p:cTn id="52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410" y="-260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85185E-6 L 0.21007 -0.51412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503" y="-257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7.40741E-7 L 0.59514 -0.5 " pathEditMode="relative" rAng="0" ptsTypes="AA">
                                      <p:cBhvr>
                                        <p:cTn id="60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757" y="-25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6788" y="371938"/>
            <a:ext cx="12241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</a:t>
            </a:r>
            <a:endParaRPr lang="cs-CZ" sz="5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23728" y="368071"/>
            <a:ext cx="13217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</a:t>
            </a:r>
            <a:endParaRPr lang="cs-CZ" sz="5400" b="1" dirty="0">
              <a:solidFill>
                <a:srgbClr val="00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693527" y="434998"/>
            <a:ext cx="142879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</a:t>
            </a:r>
            <a:endParaRPr lang="cs-CZ" sz="54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70348" y="368071"/>
            <a:ext cx="152317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</a:t>
            </a:r>
            <a:endParaRPr lang="cs-CZ" sz="54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424271" y="445880"/>
            <a:ext cx="159066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C:\Users\Marie\AppData\Local\Microsoft\Windows\Temporary Internet Files\Content.IE5\XCCF6JAA\MP90038567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788" y="4746083"/>
            <a:ext cx="1349896" cy="1889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Program Files (x86)\Microsoft Office\MEDIA\CAGCAT10\j0297551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0056" y="4509120"/>
            <a:ext cx="1195121" cy="182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Marie\AppData\Local\Microsoft\Windows\Temporary Internet Files\Content.IE5\J36CZ5WD\MP90040152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5261690"/>
            <a:ext cx="1626557" cy="1083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Marie\AppData\Local\Microsoft\Windows\Temporary Internet Files\Content.IE5\5313DIH9\MC90007878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4848464"/>
            <a:ext cx="1394086" cy="1497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Marie\AppData\Local\Microsoft\Windows\Temporary Internet Files\Content.IE5\M0P168UC\MC90039149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5258" y="5199703"/>
            <a:ext cx="1818742" cy="1207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Marie\AppData\Local\Microsoft\Windows\Temporary Internet Files\Content.IE5\5313DIH9\MC90042982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9661" y="3596132"/>
            <a:ext cx="1844675" cy="167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2794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2.22222E-6 L -0.41094 -0.43727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556" y="-218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4.81481E-6 L -0.42743 -0.51412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372" y="-257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4.81481E-6 L -0.38472 -0.49305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236" y="-246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2.22222E-6 L 0.40399 -0.47338 " pathEditMode="relative" rAng="0" ptsTypes="AA">
                                      <p:cBhvr>
                                        <p:cTn id="58" dur="2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191" y="-236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1.11111E-6 L 0.78212 -0.47685 " pathEditMode="relative" rAng="0" ptsTypes="AA">
                                      <p:cBhvr>
                                        <p:cTn id="62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097" y="-238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theme/theme1.xml><?xml version="1.0" encoding="utf-8"?>
<a:theme xmlns:a="http://schemas.openxmlformats.org/drawingml/2006/main" name="Motiv systému Office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381</TotalTime>
  <Words>221</Words>
  <Application>Microsoft Office PowerPoint</Application>
  <PresentationFormat>Předvádění na obrazovce (4:3)</PresentationFormat>
  <Paragraphs>53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Marie</dc:creator>
  <cp:lastModifiedBy>Marie</cp:lastModifiedBy>
  <cp:revision>35</cp:revision>
  <dcterms:created xsi:type="dcterms:W3CDTF">2012-03-01T05:56:42Z</dcterms:created>
  <dcterms:modified xsi:type="dcterms:W3CDTF">2012-04-06T18:14:35Z</dcterms:modified>
</cp:coreProperties>
</file>