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2"/>
  </p:notesMasterIdLst>
  <p:sldIdLst>
    <p:sldId id="285" r:id="rId2"/>
    <p:sldId id="256" r:id="rId3"/>
    <p:sldId id="275" r:id="rId4"/>
    <p:sldId id="283" r:id="rId5"/>
    <p:sldId id="280" r:id="rId6"/>
    <p:sldId id="281" r:id="rId7"/>
    <p:sldId id="278" r:id="rId8"/>
    <p:sldId id="279" r:id="rId9"/>
    <p:sldId id="284" r:id="rId10"/>
    <p:sldId id="286" r:id="rId11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07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5222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5223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223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fld id="{6DFC6CDC-0B6E-447D-A407-105B63894E1E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0" y="0"/>
            <a:ext cx="8458200" cy="5943600"/>
            <a:chOff x="0" y="0"/>
            <a:chExt cx="5328" cy="3744"/>
          </a:xfrm>
        </p:grpSpPr>
        <p:sp>
          <p:nvSpPr>
            <p:cNvPr id="5" name="Freeform 3"/>
            <p:cNvSpPr>
              <a:spLocks/>
            </p:cNvSpPr>
            <p:nvPr/>
          </p:nvSpPr>
          <p:spPr bwMode="hidden">
            <a:xfrm>
              <a:off x="0" y="1440"/>
              <a:ext cx="5155" cy="2304"/>
            </a:xfrm>
            <a:custGeom>
              <a:avLst/>
              <a:gdLst>
                <a:gd name="T0" fmla="*/ 5154 w 5155"/>
                <a:gd name="T1" fmla="*/ 1769 h 2304"/>
                <a:gd name="T2" fmla="*/ 0 w 5155"/>
                <a:gd name="T3" fmla="*/ 2304 h 2304"/>
                <a:gd name="T4" fmla="*/ 0 w 5155"/>
                <a:gd name="T5" fmla="*/ 1252 h 2304"/>
                <a:gd name="T6" fmla="*/ 5155 w 5155"/>
                <a:gd name="T7" fmla="*/ 0 h 2304"/>
                <a:gd name="T8" fmla="*/ 5155 w 5155"/>
                <a:gd name="T9" fmla="*/ 1416 h 2304"/>
                <a:gd name="T10" fmla="*/ 5154 w 5155"/>
                <a:gd name="T11" fmla="*/ 1769 h 23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155" h="2304">
                  <a:moveTo>
                    <a:pt x="5154" y="1769"/>
                  </a:moveTo>
                  <a:lnTo>
                    <a:pt x="0" y="2304"/>
                  </a:lnTo>
                  <a:lnTo>
                    <a:pt x="0" y="1252"/>
                  </a:lnTo>
                  <a:lnTo>
                    <a:pt x="5155" y="0"/>
                  </a:lnTo>
                  <a:lnTo>
                    <a:pt x="5155" y="1416"/>
                  </a:lnTo>
                  <a:lnTo>
                    <a:pt x="5154" y="1769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84706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cs-CZ"/>
            </a:p>
          </p:txBody>
        </p:sp>
        <p:sp>
          <p:nvSpPr>
            <p:cNvPr id="6" name="Freeform 4"/>
            <p:cNvSpPr>
              <a:spLocks/>
            </p:cNvSpPr>
            <p:nvPr/>
          </p:nvSpPr>
          <p:spPr bwMode="hidden">
            <a:xfrm>
              <a:off x="0" y="0"/>
              <a:ext cx="5328" cy="3689"/>
            </a:xfrm>
            <a:custGeom>
              <a:avLst/>
              <a:gdLst>
                <a:gd name="T0" fmla="*/ 5311 w 5328"/>
                <a:gd name="T1" fmla="*/ 3209 h 3689"/>
                <a:gd name="T2" fmla="*/ 0 w 5328"/>
                <a:gd name="T3" fmla="*/ 3689 h 3689"/>
                <a:gd name="T4" fmla="*/ 0 w 5328"/>
                <a:gd name="T5" fmla="*/ 9 h 3689"/>
                <a:gd name="T6" fmla="*/ 5328 w 5328"/>
                <a:gd name="T7" fmla="*/ 0 h 3689"/>
                <a:gd name="T8" fmla="*/ 5311 w 5328"/>
                <a:gd name="T9" fmla="*/ 3209 h 3689"/>
                <a:gd name="T10" fmla="*/ 0 60000 65536"/>
                <a:gd name="T11" fmla="*/ 0 60000 65536"/>
                <a:gd name="T12" fmla="*/ 0 60000 65536"/>
                <a:gd name="T13" fmla="*/ 0 60000 65536"/>
                <a:gd name="T14" fmla="*/ 0 60000 65536"/>
              </a:gdLst>
              <a:ahLst/>
              <a:cxnLst>
                <a:cxn ang="T10">
                  <a:pos x="T0" y="T1"/>
                </a:cxn>
                <a:cxn ang="T11">
                  <a:pos x="T2" y="T3"/>
                </a:cxn>
                <a:cxn ang="T12">
                  <a:pos x="T4" y="T5"/>
                </a:cxn>
                <a:cxn ang="T13">
                  <a:pos x="T6" y="T7"/>
                </a:cxn>
                <a:cxn ang="T14">
                  <a:pos x="T8" y="T9"/>
                </a:cxn>
              </a:cxnLst>
              <a:rect l="0" t="0" r="r" b="b"/>
              <a:pathLst>
                <a:path w="5328" h="3689">
                  <a:moveTo>
                    <a:pt x="5311" y="3209"/>
                  </a:moveTo>
                  <a:lnTo>
                    <a:pt x="0" y="3689"/>
                  </a:lnTo>
                  <a:lnTo>
                    <a:pt x="0" y="9"/>
                  </a:lnTo>
                  <a:lnTo>
                    <a:pt x="5328" y="0"/>
                  </a:lnTo>
                  <a:lnTo>
                    <a:pt x="5311" y="3209"/>
                  </a:lnTo>
                  <a:close/>
                </a:path>
              </a:pathLst>
            </a:custGeom>
            <a:gradFill rotWithShape="1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5125" name="Rectangle 5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pPr lvl="0"/>
            <a:r>
              <a:rPr lang="cs-CZ" noProof="0" smtClean="0"/>
              <a:t>Klepnutím lze upravit styl předlohy podnadpisů.</a:t>
            </a:r>
          </a:p>
        </p:txBody>
      </p:sp>
      <p:sp>
        <p:nvSpPr>
          <p:cNvPr id="5129" name="Rectangle 9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768475"/>
            <a:ext cx="7772400" cy="1736725"/>
          </a:xfrm>
        </p:spPr>
        <p:txBody>
          <a:bodyPr anchor="b" anchorCtr="1"/>
          <a:lstStyle>
            <a:lvl1pPr>
              <a:defRPr sz="5400"/>
            </a:lvl1pPr>
          </a:lstStyle>
          <a:p>
            <a:pPr lvl="0"/>
            <a:r>
              <a:rPr lang="cs-CZ" noProof="0" smtClean="0"/>
              <a:t>Klepnutím lze upravit styl předlohy nadpisů.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dt" sz="quarter" idx="10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9E3FDA9-F9D0-4D61-BB09-7914E60E9F1D}" type="datetime1">
              <a:rPr lang="cs-CZ"/>
              <a:pPr>
                <a:defRPr/>
              </a:pPr>
              <a:t>17.6.2014</a:t>
            </a:fld>
            <a:endParaRPr lang="cs-CZ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ftr" sz="quarter" idx="11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8"/>
          <p:cNvSpPr>
            <a:spLocks noGrp="1" noChangeArrowheads="1"/>
          </p:cNvSpPr>
          <p:nvPr>
            <p:ph type="sldNum" sz="quarter" idx="12"/>
          </p:nvPr>
        </p:nvSpPr>
        <p:spPr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>
              <a:defRPr/>
            </a:lvl1pPr>
          </a:lstStyle>
          <a:p>
            <a:fld id="{7EEDD4C1-A101-4F3D-A2CC-F1A678BDC4B4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E5A38D-3939-4A04-B6CA-28EA8A56F2B1}" type="datetime1">
              <a:rPr lang="cs-CZ"/>
              <a:pPr>
                <a:defRPr/>
              </a:pPr>
              <a:t>17.6.2014</a:t>
            </a:fld>
            <a:endParaRPr lang="cs-CZ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26A07FE-8E33-4567-99B5-7F22023EC9BE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96F95E-9386-4028-81C1-9D9E59F2AD8E}" type="datetime1">
              <a:rPr lang="cs-CZ"/>
              <a:pPr>
                <a:defRPr/>
              </a:pPr>
              <a:t>17.6.2014</a:t>
            </a:fld>
            <a:endParaRPr lang="cs-CZ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E5906D8-8D9B-4649-8C19-1897C8E3BDC1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1DB012-4E38-45E3-AB1B-88678315508F}" type="datetime1">
              <a:rPr lang="cs-CZ"/>
              <a:pPr>
                <a:defRPr/>
              </a:pPr>
              <a:t>17.6.2014</a:t>
            </a:fld>
            <a:endParaRPr lang="cs-CZ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D35C805-FF4E-41E0-AB55-C35B939ED6FB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77BAB0-BB31-4D52-9973-3B03022E7E1B}" type="datetime1">
              <a:rPr lang="cs-CZ"/>
              <a:pPr>
                <a:defRPr/>
              </a:pPr>
              <a:t>17.6.2014</a:t>
            </a:fld>
            <a:endParaRPr lang="cs-CZ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CE7A59E-D449-4DA0-9AE0-DDEAC5112E64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10AAC5B-0A50-4000-8869-59081EAAB11A}" type="datetime1">
              <a:rPr lang="cs-CZ"/>
              <a:pPr>
                <a:defRPr/>
              </a:pPr>
              <a:t>17.6.2014</a:t>
            </a:fld>
            <a:endParaRPr lang="cs-CZ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C4D5383-7911-419A-9179-67B1149A14C6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8EF66A-0E61-425D-BC45-39F171ACC6D8}" type="datetime1">
              <a:rPr lang="cs-CZ"/>
              <a:pPr>
                <a:defRPr/>
              </a:pPr>
              <a:t>17.6.2014</a:t>
            </a:fld>
            <a:endParaRPr lang="cs-CZ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4026D55-7310-4FF0-AED2-B0C678E8EA5C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081E08-712D-4DF4-9ACF-20F648D5DA90}" type="datetime1">
              <a:rPr lang="cs-CZ"/>
              <a:pPr>
                <a:defRPr/>
              </a:pPr>
              <a:t>17.6.2014</a:t>
            </a:fld>
            <a:endParaRPr lang="cs-CZ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2ACE282-D7BA-433B-9FE3-02E10991C5E2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4FFA60-4DE8-490E-BFDA-527DAFD9C6A9}" type="datetime1">
              <a:rPr lang="cs-CZ"/>
              <a:pPr>
                <a:defRPr/>
              </a:pPr>
              <a:t>17.6.2014</a:t>
            </a:fld>
            <a:endParaRPr lang="cs-CZ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AE0C06C-E7B4-496D-8BBD-846AB16D25AC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27CCEC-9CC5-4758-96D6-BAC415088277}" type="datetime1">
              <a:rPr lang="cs-CZ"/>
              <a:pPr>
                <a:defRPr/>
              </a:pPr>
              <a:t>17.6.2014</a:t>
            </a:fld>
            <a:endParaRPr lang="cs-CZ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0F7F598-8E77-4A6D-821A-F40B10B5234B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21362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21362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6255E7-079D-409D-A041-574C3BDD0170}" type="datetime1">
              <a:rPr lang="cs-CZ"/>
              <a:pPr>
                <a:defRPr/>
              </a:pPr>
              <a:t>17.6.2014</a:t>
            </a:fld>
            <a:endParaRPr lang="cs-CZ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EA6402-0EAC-463E-9ED4-23DAB3E540A1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95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A7F3B1-B78D-4718-A072-D113F79062A3}" type="datetime1">
              <a:rPr lang="cs-CZ"/>
              <a:pPr>
                <a:defRPr/>
              </a:pPr>
              <a:t>17.6.2014</a:t>
            </a:fld>
            <a:endParaRPr lang="cs-CZ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BA382E3-34C7-494D-86EC-6D4675D8BDAA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Nadpis, text a 2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717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48200" y="3924300"/>
            <a:ext cx="4038600" cy="21717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10E6CA-7A2A-4A4C-978E-B2B304629849}" type="datetime1">
              <a:rPr lang="cs-CZ"/>
              <a:pPr>
                <a:defRPr/>
              </a:pPr>
              <a:t>17.6.2014</a:t>
            </a:fld>
            <a:endParaRPr lang="cs-CZ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F509043-1B30-493E-93DE-3F8E4D2CB6AB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Nadpis, 1 velký a 2 malé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958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4648200" y="1600200"/>
            <a:ext cx="4038600" cy="21717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4648200" y="3924300"/>
            <a:ext cx="4038600" cy="217170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5CCBAA9-72D9-4716-9251-719FECEEDDAF}" type="datetime1">
              <a:rPr lang="cs-CZ"/>
              <a:pPr>
                <a:defRPr/>
              </a:pPr>
              <a:t>17.6.2014</a:t>
            </a:fld>
            <a:endParaRPr lang="cs-CZ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Rectangle 9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3FD6348-0CDD-476D-85F2-1C227B5F8208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0" y="0"/>
            <a:ext cx="7242175" cy="1981200"/>
            <a:chOff x="0" y="0"/>
            <a:chExt cx="4562" cy="1248"/>
          </a:xfrm>
        </p:grpSpPr>
        <p:sp>
          <p:nvSpPr>
            <p:cNvPr id="4099" name="Freeform 3"/>
            <p:cNvSpPr>
              <a:spLocks/>
            </p:cNvSpPr>
            <p:nvPr/>
          </p:nvSpPr>
          <p:spPr bwMode="hidden">
            <a:xfrm>
              <a:off x="0" y="583"/>
              <a:ext cx="4487" cy="665"/>
            </a:xfrm>
            <a:custGeom>
              <a:avLst/>
              <a:gdLst>
                <a:gd name="T0" fmla="*/ 4800 w 4806"/>
                <a:gd name="T1" fmla="*/ 299 h 665"/>
                <a:gd name="T2" fmla="*/ 0 w 4806"/>
                <a:gd name="T3" fmla="*/ 665 h 665"/>
                <a:gd name="T4" fmla="*/ 0 w 4806"/>
                <a:gd name="T5" fmla="*/ 0 h 665"/>
                <a:gd name="T6" fmla="*/ 4806 w 4806"/>
                <a:gd name="T7" fmla="*/ 1 h 665"/>
                <a:gd name="T8" fmla="*/ 4800 w 4806"/>
                <a:gd name="T9" fmla="*/ 153 h 665"/>
                <a:gd name="T10" fmla="*/ 4800 w 4806"/>
                <a:gd name="T11" fmla="*/ 299 h 6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806" h="665">
                  <a:moveTo>
                    <a:pt x="4800" y="299"/>
                  </a:moveTo>
                  <a:lnTo>
                    <a:pt x="0" y="665"/>
                  </a:lnTo>
                  <a:lnTo>
                    <a:pt x="0" y="0"/>
                  </a:lnTo>
                  <a:lnTo>
                    <a:pt x="4806" y="1"/>
                  </a:lnTo>
                  <a:lnTo>
                    <a:pt x="4800" y="153"/>
                  </a:lnTo>
                  <a:lnTo>
                    <a:pt x="4800" y="299"/>
                  </a:lnTo>
                  <a:close/>
                </a:path>
              </a:pathLst>
            </a:custGeom>
            <a:gradFill rotWithShape="1">
              <a:gsLst>
                <a:gs pos="0">
                  <a:schemeClr val="bg1">
                    <a:gamma/>
                    <a:shade val="94118"/>
                    <a:invGamma/>
                  </a:schemeClr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pPr eaLnBrk="1" hangingPunct="1">
                <a:defRPr/>
              </a:pPr>
              <a:endParaRPr lang="cs-CZ"/>
            </a:p>
          </p:txBody>
        </p:sp>
        <p:sp>
          <p:nvSpPr>
            <p:cNvPr id="1033" name="Freeform 4"/>
            <p:cNvSpPr>
              <a:spLocks/>
            </p:cNvSpPr>
            <p:nvPr/>
          </p:nvSpPr>
          <p:spPr bwMode="hidden">
            <a:xfrm>
              <a:off x="0" y="0"/>
              <a:ext cx="4562" cy="1199"/>
            </a:xfrm>
            <a:custGeom>
              <a:avLst/>
              <a:gdLst>
                <a:gd name="T0" fmla="*/ 4560 w 4562"/>
                <a:gd name="T1" fmla="*/ 932 h 1199"/>
                <a:gd name="T2" fmla="*/ 0 w 4562"/>
                <a:gd name="T3" fmla="*/ 1199 h 1199"/>
                <a:gd name="T4" fmla="*/ 0 w 4562"/>
                <a:gd name="T5" fmla="*/ 0 h 1199"/>
                <a:gd name="T6" fmla="*/ 4562 w 4562"/>
                <a:gd name="T7" fmla="*/ 0 h 1199"/>
                <a:gd name="T8" fmla="*/ 4560 w 4562"/>
                <a:gd name="T9" fmla="*/ 932 h 1199"/>
                <a:gd name="T10" fmla="*/ 4560 w 4562"/>
                <a:gd name="T11" fmla="*/ 932 h 119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4562" h="1199">
                  <a:moveTo>
                    <a:pt x="4560" y="932"/>
                  </a:moveTo>
                  <a:lnTo>
                    <a:pt x="0" y="1199"/>
                  </a:lnTo>
                  <a:lnTo>
                    <a:pt x="0" y="0"/>
                  </a:lnTo>
                  <a:lnTo>
                    <a:pt x="4562" y="0"/>
                  </a:lnTo>
                  <a:lnTo>
                    <a:pt x="4560" y="932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4101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495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1pPr>
          </a:lstStyle>
          <a:p>
            <a:pPr>
              <a:defRPr/>
            </a:pPr>
            <a:fld id="{C39967BB-D440-4693-957F-7ABFAF2393A8}" type="datetime1">
              <a:rPr lang="cs-CZ"/>
              <a:pPr>
                <a:defRPr/>
              </a:pPr>
              <a:t>17.6.2014</a:t>
            </a:fld>
            <a:endParaRPr lang="cs-CZ"/>
          </a:p>
        </p:txBody>
      </p:sp>
      <p:sp>
        <p:nvSpPr>
          <p:cNvPr id="4104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105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5D766776-0A2C-4FF1-B03D-3B4D5350A531}" type="slidenum">
              <a:rPr lang="cs-CZ"/>
              <a:pPr/>
              <a:t>‹#›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68" r:id="rId1"/>
    <p:sldLayoutId id="2147483755" r:id="rId2"/>
    <p:sldLayoutId id="2147483756" r:id="rId3"/>
    <p:sldLayoutId id="2147483757" r:id="rId4"/>
    <p:sldLayoutId id="2147483758" r:id="rId5"/>
    <p:sldLayoutId id="2147483759" r:id="rId6"/>
    <p:sldLayoutId id="2147483760" r:id="rId7"/>
    <p:sldLayoutId id="2147483761" r:id="rId8"/>
    <p:sldLayoutId id="2147483762" r:id="rId9"/>
    <p:sldLayoutId id="2147483763" r:id="rId10"/>
    <p:sldLayoutId id="2147483764" r:id="rId11"/>
    <p:sldLayoutId id="2147483765" r:id="rId12"/>
    <p:sldLayoutId id="2147483766" r:id="rId13"/>
    <p:sldLayoutId id="2147483767" r:id="rId1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ahoma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SzPct val="8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tx1"/>
        </a:buClr>
        <a:buChar char="–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Font typeface="Wingdings" pitchFamily="2" charset="2"/>
        <a:buChar char="§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Obrázek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075" y="6124575"/>
            <a:ext cx="9032875" cy="712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511175" y="2228850"/>
          <a:ext cx="8194675" cy="3603627"/>
        </p:xfrm>
        <a:graphic>
          <a:graphicData uri="http://schemas.openxmlformats.org/drawingml/2006/table">
            <a:tbl>
              <a:tblPr/>
              <a:tblGrid>
                <a:gridCol w="1827212"/>
                <a:gridCol w="6367463"/>
              </a:tblGrid>
              <a:tr h="1997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  <a:ea typeface="Calibri" pitchFamily="34" charset="0"/>
                          <a:cs typeface="Times New Roman" pitchFamily="18" charset="0"/>
                        </a:rPr>
                        <a:t>Název školy</a:t>
                      </a:r>
                    </a:p>
                  </a:txBody>
                  <a:tcPr marL="35026" marR="35026" marT="21017" marB="210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5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  <a:ea typeface="Calibri" pitchFamily="34" charset="0"/>
                          <a:cs typeface="Times New Roman" pitchFamily="18" charset="0"/>
                        </a:rPr>
                        <a:t>Střední škola hotelová Kroměříž</a:t>
                      </a:r>
                    </a:p>
                  </a:txBody>
                  <a:tcPr marL="35026" marR="35026" marT="21017" marB="210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5BB"/>
                    </a:solidFill>
                  </a:tcPr>
                </a:tc>
              </a:tr>
              <a:tr h="1997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  <a:ea typeface="Calibri" pitchFamily="34" charset="0"/>
                          <a:cs typeface="Times New Roman" pitchFamily="18" charset="0"/>
                        </a:rPr>
                        <a:t>Číslo projektu</a:t>
                      </a:r>
                    </a:p>
                  </a:txBody>
                  <a:tcPr marL="35026" marR="35026" marT="21017" marB="210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5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  <a:ea typeface="Calibri" pitchFamily="34" charset="0"/>
                          <a:cs typeface="Times New Roman" pitchFamily="18" charset="0"/>
                        </a:rPr>
                        <a:t>CZ.1.07/1.5.00/34.0911</a:t>
                      </a:r>
                    </a:p>
                  </a:txBody>
                  <a:tcPr marL="35026" marR="35026" marT="21017" marB="210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2DD"/>
                    </a:solidFill>
                  </a:tcPr>
                </a:tc>
              </a:tr>
              <a:tr h="1997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</a:rPr>
                        <a:t>Autor</a:t>
                      </a:r>
                      <a:endParaRPr kumimoji="0" lang="cs-CZ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390000"/>
                        </a:solidFill>
                        <a:effectLst/>
                        <a:latin typeface="Arial CE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7" marB="210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5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12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</a:rPr>
                        <a:t>Ing. Zdenek </a:t>
                      </a:r>
                      <a:r>
                        <a:rPr kumimoji="0" lang="cs-CZ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</a:rPr>
                        <a:t>Laski</a:t>
                      </a: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</a:rPr>
                        <a:t> </a:t>
                      </a:r>
                      <a:endParaRPr kumimoji="0" lang="cs-CZ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90000"/>
                        </a:solidFill>
                        <a:effectLst/>
                        <a:latin typeface="Arial CE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7" marB="210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2DD"/>
                    </a:solidFill>
                  </a:tcPr>
                </a:tc>
              </a:tr>
              <a:tr h="1997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  <a:ea typeface="Calibri" pitchFamily="34" charset="0"/>
                          <a:cs typeface="Times New Roman" pitchFamily="18" charset="0"/>
                        </a:rPr>
                        <a:t>Název šablony</a:t>
                      </a:r>
                    </a:p>
                  </a:txBody>
                  <a:tcPr marL="35026" marR="35026" marT="21017" marB="210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5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  <a:ea typeface="Calibri" pitchFamily="34" charset="0"/>
                          <a:cs typeface="Times New Roman" pitchFamily="18" charset="0"/>
                        </a:rPr>
                        <a:t>VY_32_INOVACE INF</a:t>
                      </a:r>
                    </a:p>
                  </a:txBody>
                  <a:tcPr marL="35026" marR="35026" marT="21017" marB="210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2DD"/>
                    </a:solidFill>
                  </a:tcPr>
                </a:tc>
              </a:tr>
              <a:tr h="1997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  <a:ea typeface="Calibri" pitchFamily="34" charset="0"/>
                          <a:cs typeface="Times New Roman" pitchFamily="18" charset="0"/>
                        </a:rPr>
                        <a:t>Název DUMu</a:t>
                      </a:r>
                    </a:p>
                  </a:txBody>
                  <a:tcPr marL="35026" marR="35026" marT="21017" marB="210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5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  <a:ea typeface="Calibri" pitchFamily="34" charset="0"/>
                          <a:cs typeface="Times New Roman" pitchFamily="18" charset="0"/>
                        </a:rPr>
                        <a:t>INF.0908.3A</a:t>
                      </a:r>
                      <a:endParaRPr kumimoji="0" lang="cs-CZ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90000"/>
                        </a:solidFill>
                        <a:effectLst/>
                        <a:latin typeface="Arial CE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7" marB="210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2DD"/>
                    </a:solidFill>
                  </a:tcPr>
                </a:tc>
              </a:tr>
              <a:tr h="1997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</a:rPr>
                        <a:t>Stupeň a typ vzdělávání</a:t>
                      </a:r>
                      <a:endParaRPr kumimoji="0" lang="cs-CZ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90000"/>
                        </a:solidFill>
                        <a:effectLst/>
                        <a:latin typeface="Arial CE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7" marB="210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5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</a:rPr>
                        <a:t>Odborné vzdělávání</a:t>
                      </a:r>
                      <a:endParaRPr kumimoji="0" lang="cs-CZ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90000"/>
                        </a:solidFill>
                        <a:effectLst/>
                        <a:latin typeface="Arial CE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7" marB="210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2DD"/>
                    </a:solidFill>
                  </a:tcPr>
                </a:tc>
              </a:tr>
              <a:tr h="1997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  <a:ea typeface="Calibri" pitchFamily="34" charset="0"/>
                          <a:cs typeface="Times New Roman" pitchFamily="18" charset="0"/>
                        </a:rPr>
                        <a:t>Vzdělávací oblast</a:t>
                      </a:r>
                    </a:p>
                  </a:txBody>
                  <a:tcPr marL="35026" marR="35026" marT="21017" marB="210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5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  <a:ea typeface="Calibri" pitchFamily="34" charset="0"/>
                          <a:cs typeface="Times New Roman" pitchFamily="18" charset="0"/>
                        </a:rPr>
                        <a:t>Člověk a příroda</a:t>
                      </a:r>
                    </a:p>
                  </a:txBody>
                  <a:tcPr marL="35026" marR="35026" marT="21017" marB="210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2DD"/>
                    </a:solidFill>
                  </a:tcPr>
                </a:tc>
              </a:tr>
              <a:tr h="1997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  <a:ea typeface="Calibri" pitchFamily="34" charset="0"/>
                          <a:cs typeface="Times New Roman" pitchFamily="18" charset="0"/>
                        </a:rPr>
                        <a:t>Vzdělávací obor</a:t>
                      </a:r>
                    </a:p>
                  </a:txBody>
                  <a:tcPr marL="35026" marR="35026" marT="21017" marB="210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5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  <a:ea typeface="Calibri" pitchFamily="34" charset="0"/>
                          <a:cs typeface="Times New Roman" pitchFamily="18" charset="0"/>
                        </a:rPr>
                        <a:t>Informatika – počítačová grafika ve WINDOWS</a:t>
                      </a:r>
                    </a:p>
                  </a:txBody>
                  <a:tcPr marL="35026" marR="35026" marT="21017" marB="210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2DD"/>
                    </a:solidFill>
                  </a:tcPr>
                </a:tc>
              </a:tr>
              <a:tr h="1997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  <a:ea typeface="Calibri" pitchFamily="34" charset="0"/>
                          <a:cs typeface="Times New Roman" pitchFamily="18" charset="0"/>
                        </a:rPr>
                        <a:t>Vzdělávací okruh</a:t>
                      </a:r>
                    </a:p>
                  </a:txBody>
                  <a:tcPr marL="35026" marR="35026" marT="21017" marB="210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5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  <a:ea typeface="Calibri" pitchFamily="34" charset="0"/>
                          <a:cs typeface="Times New Roman" pitchFamily="18" charset="0"/>
                        </a:rPr>
                        <a:t>Grafika</a:t>
                      </a:r>
                    </a:p>
                  </a:txBody>
                  <a:tcPr marL="35026" marR="35026" marT="21017" marB="210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2DD"/>
                    </a:solidFill>
                  </a:tcPr>
                </a:tc>
              </a:tr>
              <a:tr h="1997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</a:rPr>
                        <a:t>Druh učebního materiálu</a:t>
                      </a:r>
                      <a:endParaRPr kumimoji="0" lang="cs-CZ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390000"/>
                        </a:solidFill>
                        <a:effectLst/>
                        <a:latin typeface="Arial CE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7" marB="210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5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</a:rPr>
                        <a:t>Prezentace</a:t>
                      </a:r>
                      <a:endParaRPr kumimoji="0" lang="cs-CZ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90000"/>
                        </a:solidFill>
                        <a:effectLst/>
                        <a:latin typeface="Arial CE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7" marB="210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2DD"/>
                    </a:solidFill>
                  </a:tcPr>
                </a:tc>
              </a:tr>
              <a:tr h="1997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</a:rPr>
                        <a:t>Cílová skupina</a:t>
                      </a:r>
                      <a:endParaRPr kumimoji="0" lang="cs-CZ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390000"/>
                        </a:solidFill>
                        <a:effectLst/>
                        <a:latin typeface="Arial CE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7" marB="210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5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</a:rPr>
                        <a:t>Žák, 16 - 19 let</a:t>
                      </a:r>
                      <a:endParaRPr kumimoji="0" lang="cs-CZ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90000"/>
                        </a:solidFill>
                        <a:effectLst/>
                        <a:latin typeface="Arial CE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7" marB="210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2DD"/>
                    </a:solidFill>
                  </a:tcPr>
                </a:tc>
              </a:tr>
              <a:tr h="51120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</a:rPr>
                        <a:t>Anotace</a:t>
                      </a:r>
                      <a:endParaRPr kumimoji="0" lang="cs-CZ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90000"/>
                        </a:solidFill>
                        <a:effectLst/>
                        <a:latin typeface="Arial CE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7" marB="210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5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Arial CE" pitchFamily="34" charset="0"/>
                        </a:rPr>
                        <a:t>Prezentace seznamuje žáky s využitím grafiky</a:t>
                      </a:r>
                      <a:endParaRPr kumimoji="0" lang="cs-CZ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Arial CE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7" marB="210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2DD"/>
                    </a:solidFill>
                  </a:tcPr>
                </a:tc>
              </a:tr>
              <a:tr h="1997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</a:rPr>
                        <a:t>Speciální vzdělávací potřeby</a:t>
                      </a:r>
                      <a:endParaRPr kumimoji="0" lang="cs-CZ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90000"/>
                        </a:solidFill>
                        <a:effectLst/>
                        <a:latin typeface="Arial CE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7" marB="210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5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</a:rPr>
                        <a:t>- žádné -</a:t>
                      </a:r>
                      <a:endParaRPr kumimoji="0" lang="cs-CZ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390000"/>
                        </a:solidFill>
                        <a:effectLst/>
                        <a:latin typeface="Arial CE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7" marB="210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2DD"/>
                    </a:solidFill>
                  </a:tcPr>
                </a:tc>
              </a:tr>
              <a:tr h="4953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</a:rPr>
                        <a:t>Klíčová slova</a:t>
                      </a:r>
                      <a:endParaRPr kumimoji="0" lang="cs-CZ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390000"/>
                        </a:solidFill>
                        <a:effectLst/>
                        <a:latin typeface="Arial CE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7" marB="210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5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  <a:ea typeface="Calibri" pitchFamily="34" charset="0"/>
                          <a:cs typeface="Times New Roman" pitchFamily="18" charset="0"/>
                        </a:rPr>
                        <a:t>Malování, </a:t>
                      </a:r>
                      <a:r>
                        <a:rPr kumimoji="0" lang="cs-CZ" sz="9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  <a:ea typeface="Calibri" pitchFamily="34" charset="0"/>
                          <a:cs typeface="Times New Roman" pitchFamily="18" charset="0"/>
                        </a:rPr>
                        <a:t>Wordart</a:t>
                      </a: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  <a:ea typeface="Calibri" pitchFamily="34" charset="0"/>
                          <a:cs typeface="Times New Roman" pitchFamily="18" charset="0"/>
                        </a:rPr>
                        <a:t>, tvary…</a:t>
                      </a:r>
                    </a:p>
                  </a:txBody>
                  <a:tcPr marL="35026" marR="35026" marT="21017" marB="210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2DD"/>
                    </a:solidFill>
                  </a:tcPr>
                </a:tc>
              </a:tr>
              <a:tr h="19977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</a:rPr>
                        <a:t>Datum</a:t>
                      </a:r>
                      <a:endParaRPr kumimoji="0" lang="cs-CZ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390000"/>
                        </a:solidFill>
                        <a:effectLst/>
                        <a:latin typeface="Arial CE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7" marB="210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EC5B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9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390000"/>
                          </a:solidFill>
                          <a:effectLst/>
                          <a:latin typeface="Arial CE" pitchFamily="34" charset="0"/>
                        </a:rPr>
                        <a:t>1. 7. 2012</a:t>
                      </a:r>
                      <a:endParaRPr kumimoji="0" lang="cs-CZ" sz="9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390000"/>
                        </a:solidFill>
                        <a:effectLst/>
                        <a:latin typeface="Arial CE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5026" marR="35026" marT="21017" marB="21017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EE2DD"/>
                    </a:solidFill>
                  </a:tcPr>
                </a:tc>
              </a:tr>
            </a:tbl>
          </a:graphicData>
        </a:graphic>
      </p:graphicFrame>
      <p:sp>
        <p:nvSpPr>
          <p:cNvPr id="4149" name="TextovéPole 4"/>
          <p:cNvSpPr txBox="1">
            <a:spLocks noChangeArrowheads="1"/>
          </p:cNvSpPr>
          <p:nvPr/>
        </p:nvSpPr>
        <p:spPr bwMode="auto">
          <a:xfrm>
            <a:off x="92075" y="1508125"/>
            <a:ext cx="8980488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1" hangingPunct="1"/>
            <a:r>
              <a:rPr lang="cs-CZ" altLang="cs-CZ" sz="2400"/>
              <a:t>INFORMATIKA – počítačová grafika ve WINDOWS </a:t>
            </a:r>
          </a:p>
        </p:txBody>
      </p:sp>
      <p:pic>
        <p:nvPicPr>
          <p:cNvPr id="4150" name="Obrázek 1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11350" y="260350"/>
            <a:ext cx="5394325" cy="1204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9750" y="2852738"/>
            <a:ext cx="7772400" cy="1736725"/>
          </a:xfrm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eaLnBrk="1" hangingPunct="1">
              <a:defRPr/>
            </a:pPr>
            <a:r>
              <a:rPr lang="cs-CZ" dirty="0" smtClean="0"/>
              <a:t>POČÍTAČOVÁ GRAFIKA</a:t>
            </a:r>
            <a:br>
              <a:rPr lang="cs-CZ" dirty="0" smtClean="0"/>
            </a:br>
            <a:r>
              <a:rPr lang="cs-CZ" dirty="0" smtClean="0"/>
              <a:t>ve WINDOWS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Obrázek 1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98688" y="1679575"/>
            <a:ext cx="6623050" cy="494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58738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cs-CZ" dirty="0" smtClean="0"/>
              <a:t>WIN MALOVÁNÍ</a:t>
            </a:r>
          </a:p>
        </p:txBody>
      </p:sp>
      <p:sp>
        <p:nvSpPr>
          <p:cNvPr id="6148" name="AutoShape 5"/>
          <p:cNvSpPr>
            <a:spLocks noChangeArrowheads="1"/>
          </p:cNvSpPr>
          <p:nvPr/>
        </p:nvSpPr>
        <p:spPr bwMode="auto">
          <a:xfrm>
            <a:off x="4137025" y="1062038"/>
            <a:ext cx="1873250" cy="431800"/>
          </a:xfrm>
          <a:prstGeom prst="wedgeRectCallout">
            <a:avLst>
              <a:gd name="adj1" fmla="val 8852"/>
              <a:gd name="adj2" fmla="val 206662"/>
            </a:avLst>
          </a:prstGeom>
          <a:solidFill>
            <a:schemeClr val="tx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 eaLnBrk="1" hangingPunct="1"/>
            <a:r>
              <a:rPr lang="cs-CZ" altLang="cs-CZ">
                <a:solidFill>
                  <a:schemeClr val="bg1"/>
                </a:solidFill>
              </a:rPr>
              <a:t>Různé objekty</a:t>
            </a:r>
          </a:p>
        </p:txBody>
      </p:sp>
      <p:sp>
        <p:nvSpPr>
          <p:cNvPr id="6149" name="AutoShape 6"/>
          <p:cNvSpPr>
            <a:spLocks noChangeArrowheads="1"/>
          </p:cNvSpPr>
          <p:nvPr/>
        </p:nvSpPr>
        <p:spPr bwMode="auto">
          <a:xfrm>
            <a:off x="179388" y="2752725"/>
            <a:ext cx="1873250" cy="431800"/>
          </a:xfrm>
          <a:prstGeom prst="wedgeRectCallout">
            <a:avLst>
              <a:gd name="adj1" fmla="val 165861"/>
              <a:gd name="adj2" fmla="val -135218"/>
            </a:avLst>
          </a:prstGeom>
          <a:solidFill>
            <a:schemeClr val="tx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 eaLnBrk="1" hangingPunct="1"/>
            <a:r>
              <a:rPr lang="cs-CZ" altLang="cs-CZ">
                <a:solidFill>
                  <a:schemeClr val="bg1"/>
                </a:solidFill>
              </a:rPr>
              <a:t>GUMA</a:t>
            </a:r>
          </a:p>
        </p:txBody>
      </p:sp>
      <p:sp>
        <p:nvSpPr>
          <p:cNvPr id="6150" name="AutoShape 7"/>
          <p:cNvSpPr>
            <a:spLocks noChangeArrowheads="1"/>
          </p:cNvSpPr>
          <p:nvPr/>
        </p:nvSpPr>
        <p:spPr bwMode="auto">
          <a:xfrm>
            <a:off x="179388" y="2276475"/>
            <a:ext cx="1873250" cy="431800"/>
          </a:xfrm>
          <a:prstGeom prst="wedgeRectCallout">
            <a:avLst>
              <a:gd name="adj1" fmla="val 171546"/>
              <a:gd name="adj2" fmla="val -40407"/>
            </a:avLst>
          </a:prstGeom>
          <a:solidFill>
            <a:schemeClr val="tx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 eaLnBrk="1" hangingPunct="1"/>
            <a:r>
              <a:rPr lang="cs-CZ" altLang="cs-CZ">
                <a:solidFill>
                  <a:schemeClr val="bg1"/>
                </a:solidFill>
              </a:rPr>
              <a:t>Kapátko</a:t>
            </a:r>
          </a:p>
        </p:txBody>
      </p:sp>
      <p:sp>
        <p:nvSpPr>
          <p:cNvPr id="6151" name="AutoShape 8"/>
          <p:cNvSpPr>
            <a:spLocks noChangeArrowheads="1"/>
          </p:cNvSpPr>
          <p:nvPr/>
        </p:nvSpPr>
        <p:spPr bwMode="auto">
          <a:xfrm>
            <a:off x="179388" y="1725613"/>
            <a:ext cx="1873250" cy="431800"/>
          </a:xfrm>
          <a:prstGeom prst="wedgeRectCallout">
            <a:avLst>
              <a:gd name="adj1" fmla="val 161796"/>
              <a:gd name="adj2" fmla="val 57444"/>
            </a:avLst>
          </a:prstGeom>
          <a:solidFill>
            <a:schemeClr val="tx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 eaLnBrk="1" hangingPunct="1"/>
            <a:r>
              <a:rPr lang="cs-CZ" altLang="cs-CZ">
                <a:solidFill>
                  <a:schemeClr val="bg1"/>
                </a:solidFill>
              </a:rPr>
              <a:t>Tužka</a:t>
            </a:r>
          </a:p>
        </p:txBody>
      </p:sp>
      <p:sp>
        <p:nvSpPr>
          <p:cNvPr id="6152" name="AutoShape 13"/>
          <p:cNvSpPr>
            <a:spLocks noChangeArrowheads="1"/>
          </p:cNvSpPr>
          <p:nvPr/>
        </p:nvSpPr>
        <p:spPr bwMode="auto">
          <a:xfrm>
            <a:off x="2230438" y="1062038"/>
            <a:ext cx="1873250" cy="431800"/>
          </a:xfrm>
          <a:prstGeom prst="wedgeRectCallout">
            <a:avLst>
              <a:gd name="adj1" fmla="val 6005"/>
              <a:gd name="adj2" fmla="val 209398"/>
            </a:avLst>
          </a:prstGeom>
          <a:solidFill>
            <a:schemeClr val="tx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 eaLnBrk="1" hangingPunct="1"/>
            <a:r>
              <a:rPr lang="cs-CZ" altLang="cs-CZ">
                <a:solidFill>
                  <a:schemeClr val="bg1"/>
                </a:solidFill>
              </a:rPr>
              <a:t>Výběr oblasti</a:t>
            </a:r>
          </a:p>
        </p:txBody>
      </p:sp>
      <p:sp>
        <p:nvSpPr>
          <p:cNvPr id="6153" name="AutoShape 14"/>
          <p:cNvSpPr>
            <a:spLocks noChangeArrowheads="1"/>
          </p:cNvSpPr>
          <p:nvPr/>
        </p:nvSpPr>
        <p:spPr bwMode="auto">
          <a:xfrm>
            <a:off x="6948488" y="1196975"/>
            <a:ext cx="1873250" cy="431800"/>
          </a:xfrm>
          <a:prstGeom prst="wedgeRectCallout">
            <a:avLst>
              <a:gd name="adj1" fmla="val -52134"/>
              <a:gd name="adj2" fmla="val 192218"/>
            </a:avLst>
          </a:prstGeom>
          <a:solidFill>
            <a:schemeClr val="tx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 eaLnBrk="1" hangingPunct="1"/>
            <a:r>
              <a:rPr lang="cs-CZ" altLang="cs-CZ">
                <a:solidFill>
                  <a:schemeClr val="bg1"/>
                </a:solidFill>
              </a:rPr>
              <a:t>Barva</a:t>
            </a:r>
          </a:p>
        </p:txBody>
      </p:sp>
      <p:sp>
        <p:nvSpPr>
          <p:cNvPr id="6154" name="AutoShape 15"/>
          <p:cNvSpPr>
            <a:spLocks noChangeArrowheads="1"/>
          </p:cNvSpPr>
          <p:nvPr/>
        </p:nvSpPr>
        <p:spPr bwMode="auto">
          <a:xfrm>
            <a:off x="6969125" y="4652963"/>
            <a:ext cx="1873250" cy="431800"/>
          </a:xfrm>
          <a:prstGeom prst="wedgeRectCallout">
            <a:avLst>
              <a:gd name="adj1" fmla="val -182972"/>
              <a:gd name="adj2" fmla="val -572764"/>
            </a:avLst>
          </a:prstGeom>
          <a:solidFill>
            <a:schemeClr val="tx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 eaLnBrk="1" hangingPunct="1"/>
            <a:r>
              <a:rPr lang="cs-CZ" altLang="cs-CZ">
                <a:solidFill>
                  <a:schemeClr val="bg1"/>
                </a:solidFill>
              </a:rPr>
              <a:t>Lupa</a:t>
            </a:r>
          </a:p>
        </p:txBody>
      </p:sp>
      <p:sp>
        <p:nvSpPr>
          <p:cNvPr id="6155" name="AutoShape 16"/>
          <p:cNvSpPr>
            <a:spLocks noChangeArrowheads="1"/>
          </p:cNvSpPr>
          <p:nvPr/>
        </p:nvSpPr>
        <p:spPr bwMode="auto">
          <a:xfrm>
            <a:off x="6948488" y="3357563"/>
            <a:ext cx="1873250" cy="431800"/>
          </a:xfrm>
          <a:prstGeom prst="wedgeRectCallout">
            <a:avLst>
              <a:gd name="adj1" fmla="val -163856"/>
              <a:gd name="adj2" fmla="val -305894"/>
            </a:avLst>
          </a:prstGeom>
          <a:solidFill>
            <a:schemeClr val="tx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 eaLnBrk="1" hangingPunct="1"/>
            <a:r>
              <a:rPr lang="cs-CZ" altLang="cs-CZ">
                <a:solidFill>
                  <a:schemeClr val="bg1"/>
                </a:solidFill>
              </a:rPr>
              <a:t>Štětec</a:t>
            </a:r>
          </a:p>
        </p:txBody>
      </p:sp>
      <p:sp>
        <p:nvSpPr>
          <p:cNvPr id="6156" name="AutoShape 17"/>
          <p:cNvSpPr>
            <a:spLocks noChangeArrowheads="1"/>
          </p:cNvSpPr>
          <p:nvPr/>
        </p:nvSpPr>
        <p:spPr bwMode="auto">
          <a:xfrm>
            <a:off x="6948488" y="4076700"/>
            <a:ext cx="1873250" cy="431800"/>
          </a:xfrm>
          <a:prstGeom prst="wedgeRectCallout">
            <a:avLst>
              <a:gd name="adj1" fmla="val -182634"/>
              <a:gd name="adj2" fmla="val -483759"/>
            </a:avLst>
          </a:prstGeom>
          <a:solidFill>
            <a:schemeClr val="tx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 eaLnBrk="1" hangingPunct="1"/>
            <a:r>
              <a:rPr lang="cs-CZ" altLang="cs-CZ">
                <a:solidFill>
                  <a:schemeClr val="bg1"/>
                </a:solidFill>
              </a:rPr>
              <a:t>Písmenka</a:t>
            </a:r>
          </a:p>
        </p:txBody>
      </p:sp>
      <p:sp>
        <p:nvSpPr>
          <p:cNvPr id="23" name="Rectangle 2"/>
          <p:cNvSpPr txBox="1">
            <a:spLocks noChangeArrowheads="1"/>
          </p:cNvSpPr>
          <p:nvPr/>
        </p:nvSpPr>
        <p:spPr bwMode="auto">
          <a:xfrm>
            <a:off x="6443663" y="115888"/>
            <a:ext cx="2520950" cy="423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9pPr>
          </a:lstStyle>
          <a:p>
            <a:pPr eaLnBrk="1" hangingPunct="1">
              <a:defRPr/>
            </a:pPr>
            <a:r>
              <a:rPr lang="cs-CZ" sz="1800" kern="0" dirty="0" smtClean="0"/>
              <a:t>POČÍTAČOVÁ GRAFIKA</a:t>
            </a:r>
          </a:p>
        </p:txBody>
      </p:sp>
      <p:sp>
        <p:nvSpPr>
          <p:cNvPr id="6158" name="AutoShape 14"/>
          <p:cNvSpPr>
            <a:spLocks noChangeArrowheads="1"/>
          </p:cNvSpPr>
          <p:nvPr/>
        </p:nvSpPr>
        <p:spPr bwMode="auto">
          <a:xfrm>
            <a:off x="6948488" y="1195388"/>
            <a:ext cx="1873250" cy="431800"/>
          </a:xfrm>
          <a:prstGeom prst="wedgeRectCallout">
            <a:avLst>
              <a:gd name="adj1" fmla="val -67190"/>
              <a:gd name="adj2" fmla="val 176384"/>
            </a:avLst>
          </a:prstGeom>
          <a:solidFill>
            <a:schemeClr val="tx1"/>
          </a:solidFill>
          <a:ln w="9525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 eaLnBrk="1" hangingPunct="1"/>
            <a:r>
              <a:rPr lang="cs-CZ" altLang="cs-CZ">
                <a:solidFill>
                  <a:schemeClr val="bg1"/>
                </a:solidFill>
              </a:rPr>
              <a:t>Barva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 txBox="1">
            <a:spLocks noChangeArrowheads="1"/>
          </p:cNvSpPr>
          <p:nvPr/>
        </p:nvSpPr>
        <p:spPr>
          <a:xfrm>
            <a:off x="323850" y="188913"/>
            <a:ext cx="8229600" cy="1143000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9pPr>
          </a:lstStyle>
          <a:p>
            <a:pPr eaLnBrk="1" hangingPunct="1">
              <a:defRPr/>
            </a:pPr>
            <a:r>
              <a:rPr lang="cs-CZ" kern="0" dirty="0" smtClean="0"/>
              <a:t>WIN MALOVÁNÍ</a:t>
            </a:r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6443663" y="115888"/>
            <a:ext cx="2520950" cy="423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9pPr>
          </a:lstStyle>
          <a:p>
            <a:pPr eaLnBrk="1" hangingPunct="1">
              <a:defRPr/>
            </a:pPr>
            <a:r>
              <a:rPr lang="cs-CZ" sz="1800" kern="0" dirty="0" smtClean="0"/>
              <a:t>POČÍTAČOVÁ GRAFIKA</a:t>
            </a:r>
          </a:p>
        </p:txBody>
      </p:sp>
      <p:pic>
        <p:nvPicPr>
          <p:cNvPr id="7172" name="Obrázek 4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84888" y="981075"/>
            <a:ext cx="1992312" cy="4868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3" name="Text Box 4"/>
          <p:cNvSpPr txBox="1">
            <a:spLocks noChangeArrowheads="1"/>
          </p:cNvSpPr>
          <p:nvPr/>
        </p:nvSpPr>
        <p:spPr bwMode="auto">
          <a:xfrm>
            <a:off x="468313" y="1700213"/>
            <a:ext cx="35988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cs-CZ" altLang="cs-CZ" sz="2400"/>
              <a:t>VYTVOŘTE V MALOVÁNÍ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07963" y="2944813"/>
            <a:ext cx="8610600" cy="225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3" name="Rectangle 3"/>
          <p:cNvSpPr>
            <a:spLocks noGrp="1" noChangeArrowheads="1"/>
          </p:cNvSpPr>
          <p:nvPr>
            <p:ph type="title"/>
          </p:nvPr>
        </p:nvSpPr>
        <p:spPr>
          <a:xfrm>
            <a:off x="444500" y="47625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cs-CZ" sz="4000" dirty="0" smtClean="0"/>
              <a:t>KRESLENÍ V OFFICE </a:t>
            </a:r>
            <a:br>
              <a:rPr lang="cs-CZ" sz="4000" dirty="0" smtClean="0"/>
            </a:br>
            <a:r>
              <a:rPr lang="cs-CZ" sz="2800" dirty="0" smtClean="0"/>
              <a:t>(WORD, EXCEL)</a:t>
            </a:r>
          </a:p>
        </p:txBody>
      </p:sp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468313" y="1700213"/>
            <a:ext cx="460851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cs-CZ" altLang="cs-CZ"/>
              <a:t>Možnost kreslení jednoduchých obrázků</a:t>
            </a:r>
          </a:p>
        </p:txBody>
      </p:sp>
      <p:sp>
        <p:nvSpPr>
          <p:cNvPr id="8197" name="AutoShape 5"/>
          <p:cNvSpPr>
            <a:spLocks noChangeArrowheads="1"/>
          </p:cNvSpPr>
          <p:nvPr/>
        </p:nvSpPr>
        <p:spPr bwMode="auto">
          <a:xfrm>
            <a:off x="250825" y="2205038"/>
            <a:ext cx="2376488" cy="504825"/>
          </a:xfrm>
          <a:prstGeom prst="wedgeRectCallout">
            <a:avLst>
              <a:gd name="adj1" fmla="val -32819"/>
              <a:gd name="adj2" fmla="val 173190"/>
            </a:avLst>
          </a:prstGeom>
          <a:solidFill>
            <a:schemeClr val="tx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 eaLnBrk="1" hangingPunct="1"/>
            <a:r>
              <a:rPr lang="cs-CZ" altLang="cs-CZ" sz="1400">
                <a:solidFill>
                  <a:schemeClr val="bg2"/>
                </a:solidFill>
              </a:rPr>
              <a:t>MENU NAKRESLENÝCH OBJEKTŮ</a:t>
            </a:r>
          </a:p>
        </p:txBody>
      </p:sp>
      <p:sp>
        <p:nvSpPr>
          <p:cNvPr id="8198" name="AutoShape 6"/>
          <p:cNvSpPr>
            <a:spLocks noChangeArrowheads="1"/>
          </p:cNvSpPr>
          <p:nvPr/>
        </p:nvSpPr>
        <p:spPr bwMode="auto">
          <a:xfrm>
            <a:off x="2808288" y="2205038"/>
            <a:ext cx="2663825" cy="504825"/>
          </a:xfrm>
          <a:prstGeom prst="wedgeRectCallout">
            <a:avLst>
              <a:gd name="adj1" fmla="val -13000"/>
              <a:gd name="adj2" fmla="val 115519"/>
            </a:avLst>
          </a:prstGeom>
          <a:solidFill>
            <a:schemeClr val="tx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 eaLnBrk="1" hangingPunct="1"/>
            <a:r>
              <a:rPr lang="cs-CZ" altLang="cs-CZ" sz="1400" dirty="0" smtClean="0">
                <a:solidFill>
                  <a:schemeClr val="bg2"/>
                </a:solidFill>
              </a:rPr>
              <a:t>PŘEPNUTÍ </a:t>
            </a:r>
            <a:r>
              <a:rPr lang="cs-CZ" altLang="cs-CZ" sz="1400" dirty="0">
                <a:solidFill>
                  <a:schemeClr val="bg2"/>
                </a:solidFill>
              </a:rPr>
              <a:t>NA ÚPRAVU OBRÁZKŮ</a:t>
            </a:r>
          </a:p>
        </p:txBody>
      </p:sp>
      <p:sp>
        <p:nvSpPr>
          <p:cNvPr id="8199" name="AutoShape 10"/>
          <p:cNvSpPr>
            <a:spLocks noChangeArrowheads="1"/>
          </p:cNvSpPr>
          <p:nvPr/>
        </p:nvSpPr>
        <p:spPr bwMode="auto">
          <a:xfrm>
            <a:off x="5688013" y="5448300"/>
            <a:ext cx="1511300" cy="288925"/>
          </a:xfrm>
          <a:prstGeom prst="wedgeRectCallout">
            <a:avLst>
              <a:gd name="adj1" fmla="val -140843"/>
              <a:gd name="adj2" fmla="val -801602"/>
            </a:avLst>
          </a:prstGeom>
          <a:solidFill>
            <a:schemeClr val="tx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 eaLnBrk="1" hangingPunct="1"/>
            <a:r>
              <a:rPr lang="cs-CZ" altLang="cs-CZ" sz="1400" dirty="0">
                <a:solidFill>
                  <a:schemeClr val="bg2"/>
                </a:solidFill>
              </a:rPr>
              <a:t>BARVA </a:t>
            </a:r>
            <a:r>
              <a:rPr lang="cs-CZ" altLang="cs-CZ" sz="1400" dirty="0" smtClean="0">
                <a:solidFill>
                  <a:schemeClr val="bg2"/>
                </a:solidFill>
              </a:rPr>
              <a:t>VÝPLŇ</a:t>
            </a:r>
            <a:endParaRPr lang="cs-CZ" altLang="cs-CZ" sz="1400" dirty="0">
              <a:solidFill>
                <a:schemeClr val="bg2"/>
              </a:solidFill>
            </a:endParaRPr>
          </a:p>
        </p:txBody>
      </p:sp>
      <p:sp>
        <p:nvSpPr>
          <p:cNvPr id="8200" name="AutoShape 11"/>
          <p:cNvSpPr>
            <a:spLocks noChangeArrowheads="1"/>
          </p:cNvSpPr>
          <p:nvPr/>
        </p:nvSpPr>
        <p:spPr bwMode="auto">
          <a:xfrm>
            <a:off x="3852863" y="5445125"/>
            <a:ext cx="1727200" cy="288925"/>
          </a:xfrm>
          <a:prstGeom prst="wedgeRectCallout">
            <a:avLst>
              <a:gd name="adj1" fmla="val -36278"/>
              <a:gd name="adj2" fmla="val -768435"/>
            </a:avLst>
          </a:prstGeom>
          <a:solidFill>
            <a:schemeClr val="tx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 eaLnBrk="1" hangingPunct="1"/>
            <a:r>
              <a:rPr lang="cs-CZ" altLang="cs-CZ" sz="1400">
                <a:solidFill>
                  <a:schemeClr val="bg2"/>
                </a:solidFill>
              </a:rPr>
              <a:t>BARVA OKRAJE</a:t>
            </a:r>
          </a:p>
        </p:txBody>
      </p:sp>
      <p:sp>
        <p:nvSpPr>
          <p:cNvPr id="8201" name="AutoShape 12"/>
          <p:cNvSpPr>
            <a:spLocks noChangeArrowheads="1"/>
          </p:cNvSpPr>
          <p:nvPr/>
        </p:nvSpPr>
        <p:spPr bwMode="auto">
          <a:xfrm>
            <a:off x="5580063" y="2205038"/>
            <a:ext cx="1547812" cy="288925"/>
          </a:xfrm>
          <a:prstGeom prst="wedgeRectCallout">
            <a:avLst>
              <a:gd name="adj1" fmla="val -41403"/>
              <a:gd name="adj2" fmla="val 320222"/>
            </a:avLst>
          </a:prstGeom>
          <a:solidFill>
            <a:schemeClr val="tx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 eaLnBrk="1" hangingPunct="1"/>
            <a:r>
              <a:rPr lang="cs-CZ" altLang="cs-CZ" sz="1400">
                <a:solidFill>
                  <a:schemeClr val="bg2"/>
                </a:solidFill>
              </a:rPr>
              <a:t>BARVA PÍSMA</a:t>
            </a:r>
          </a:p>
        </p:txBody>
      </p:sp>
      <p:sp>
        <p:nvSpPr>
          <p:cNvPr id="8202" name="AutoShape 13"/>
          <p:cNvSpPr>
            <a:spLocks noChangeArrowheads="1"/>
          </p:cNvSpPr>
          <p:nvPr/>
        </p:nvSpPr>
        <p:spPr bwMode="auto">
          <a:xfrm>
            <a:off x="7270750" y="2211388"/>
            <a:ext cx="1547813" cy="288925"/>
          </a:xfrm>
          <a:prstGeom prst="wedgeRectCallout">
            <a:avLst>
              <a:gd name="adj1" fmla="val 20264"/>
              <a:gd name="adj2" fmla="val 371398"/>
            </a:avLst>
          </a:prstGeom>
          <a:solidFill>
            <a:schemeClr val="tx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 eaLnBrk="1" hangingPunct="1"/>
            <a:r>
              <a:rPr lang="cs-CZ" altLang="cs-CZ" sz="1400">
                <a:solidFill>
                  <a:schemeClr val="bg2"/>
                </a:solidFill>
              </a:rPr>
              <a:t>VELIKOST</a:t>
            </a:r>
          </a:p>
        </p:txBody>
      </p:sp>
      <p:sp>
        <p:nvSpPr>
          <p:cNvPr id="8203" name="AutoShape 14"/>
          <p:cNvSpPr>
            <a:spLocks noChangeArrowheads="1"/>
          </p:cNvSpPr>
          <p:nvPr/>
        </p:nvSpPr>
        <p:spPr bwMode="auto">
          <a:xfrm>
            <a:off x="2124075" y="5445125"/>
            <a:ext cx="1547813" cy="288925"/>
          </a:xfrm>
          <a:prstGeom prst="wedgeRectCallout">
            <a:avLst>
              <a:gd name="adj1" fmla="val 65875"/>
              <a:gd name="adj2" fmla="val -724241"/>
            </a:avLst>
          </a:prstGeom>
          <a:solidFill>
            <a:schemeClr val="tx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 eaLnBrk="1" hangingPunct="1"/>
            <a:r>
              <a:rPr lang="cs-CZ" altLang="cs-CZ" sz="1400">
                <a:solidFill>
                  <a:schemeClr val="bg2"/>
                </a:solidFill>
              </a:rPr>
              <a:t>EFEKTY, STÍNY…</a:t>
            </a:r>
          </a:p>
        </p:txBody>
      </p:sp>
      <p:sp>
        <p:nvSpPr>
          <p:cNvPr id="8204" name="AutoShape 16"/>
          <p:cNvSpPr>
            <a:spLocks noChangeArrowheads="1"/>
          </p:cNvSpPr>
          <p:nvPr/>
        </p:nvSpPr>
        <p:spPr bwMode="auto">
          <a:xfrm>
            <a:off x="396875" y="5445125"/>
            <a:ext cx="1547813" cy="288925"/>
          </a:xfrm>
          <a:prstGeom prst="wedgeRectCallout">
            <a:avLst>
              <a:gd name="adj1" fmla="val 8630"/>
              <a:gd name="adj2" fmla="val -767514"/>
            </a:avLst>
          </a:prstGeom>
          <a:solidFill>
            <a:schemeClr val="tx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 eaLnBrk="1" hangingPunct="1"/>
            <a:r>
              <a:rPr lang="cs-CZ" altLang="cs-CZ" sz="1400">
                <a:solidFill>
                  <a:schemeClr val="bg2"/>
                </a:solidFill>
              </a:rPr>
              <a:t>TEXTOVÉ POLE</a:t>
            </a:r>
          </a:p>
        </p:txBody>
      </p:sp>
      <p:sp>
        <p:nvSpPr>
          <p:cNvPr id="18" name="Rectangle 2"/>
          <p:cNvSpPr txBox="1">
            <a:spLocks noChangeArrowheads="1"/>
          </p:cNvSpPr>
          <p:nvPr/>
        </p:nvSpPr>
        <p:spPr bwMode="auto">
          <a:xfrm>
            <a:off x="6443663" y="115888"/>
            <a:ext cx="2520950" cy="423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9pPr>
          </a:lstStyle>
          <a:p>
            <a:pPr eaLnBrk="1" hangingPunct="1">
              <a:defRPr/>
            </a:pPr>
            <a:r>
              <a:rPr lang="cs-CZ" sz="1800" kern="0" dirty="0" smtClean="0"/>
              <a:t>POČÍTAČOVÁ GRAFIKA</a:t>
            </a:r>
          </a:p>
        </p:txBody>
      </p:sp>
      <p:sp>
        <p:nvSpPr>
          <p:cNvPr id="8206" name="AutoShape 10"/>
          <p:cNvSpPr>
            <a:spLocks noChangeArrowheads="1"/>
          </p:cNvSpPr>
          <p:nvPr/>
        </p:nvSpPr>
        <p:spPr bwMode="auto">
          <a:xfrm>
            <a:off x="7351713" y="5456238"/>
            <a:ext cx="1511300" cy="288925"/>
          </a:xfrm>
          <a:prstGeom prst="wedgeRectCallout">
            <a:avLst>
              <a:gd name="adj1" fmla="val -10787"/>
              <a:gd name="adj2" fmla="val -754278"/>
            </a:avLst>
          </a:prstGeom>
          <a:solidFill>
            <a:schemeClr val="tx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 eaLnBrk="1" hangingPunct="1"/>
            <a:r>
              <a:rPr lang="cs-CZ" altLang="cs-CZ" sz="1400">
                <a:solidFill>
                  <a:schemeClr val="bg2"/>
                </a:solidFill>
              </a:rPr>
              <a:t>OTÁČENÍ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Obrázek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905375" y="2636838"/>
            <a:ext cx="1914525" cy="1419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7" name="Rectangle 3"/>
          <p:cNvSpPr>
            <a:spLocks noGrp="1" noChangeArrowheads="1"/>
          </p:cNvSpPr>
          <p:nvPr>
            <p:ph type="title"/>
          </p:nvPr>
        </p:nvSpPr>
        <p:spPr>
          <a:xfrm>
            <a:off x="323850" y="260350"/>
            <a:ext cx="8229600" cy="1143000"/>
          </a:xfrm>
        </p:spPr>
        <p:txBody>
          <a:bodyPr/>
          <a:lstStyle/>
          <a:p>
            <a:pPr eaLnBrk="1" hangingPunct="1">
              <a:defRPr/>
            </a:pPr>
            <a:r>
              <a:rPr lang="cs-CZ" sz="4000" dirty="0" smtClean="0"/>
              <a:t>KRESLENÍ V OFFICE </a:t>
            </a:r>
            <a:br>
              <a:rPr lang="cs-CZ" sz="4000" dirty="0" smtClean="0"/>
            </a:br>
            <a:r>
              <a:rPr lang="cs-CZ" sz="2800" dirty="0" smtClean="0"/>
              <a:t>(WORD, EXCEL)</a:t>
            </a: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179388" y="1700213"/>
            <a:ext cx="3671887" cy="354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 eaLnBrk="1" hangingPunct="1">
              <a:spcBef>
                <a:spcPct val="50000"/>
              </a:spcBef>
              <a:buFontTx/>
              <a:buAutoNum type="arabicPeriod"/>
            </a:pPr>
            <a:r>
              <a:rPr lang="cs-CZ" altLang="cs-CZ" sz="1400"/>
              <a:t>SESKUPIT – seskupení více objektů do jednoho</a:t>
            </a:r>
          </a:p>
          <a:p>
            <a:pPr marL="342900" indent="-342900" eaLnBrk="1" hangingPunct="1">
              <a:spcBef>
                <a:spcPct val="50000"/>
              </a:spcBef>
              <a:buFontTx/>
              <a:buAutoNum type="arabicPeriod"/>
            </a:pPr>
            <a:r>
              <a:rPr lang="cs-CZ" altLang="cs-CZ" sz="1400"/>
              <a:t>ODDĚLIT – rozdělení seskupených objektů</a:t>
            </a:r>
          </a:p>
          <a:p>
            <a:pPr marL="342900" indent="-342900" eaLnBrk="1" hangingPunct="1">
              <a:spcBef>
                <a:spcPct val="50000"/>
              </a:spcBef>
              <a:buFontTx/>
              <a:buAutoNum type="arabicPeriod"/>
            </a:pPr>
            <a:r>
              <a:rPr lang="cs-CZ" altLang="cs-CZ" sz="1400"/>
              <a:t>POŘADÍ – při překrytí objektů přes sebe určí který bude nahoře nebo dole</a:t>
            </a:r>
          </a:p>
          <a:p>
            <a:pPr marL="342900" indent="-342900" eaLnBrk="1" hangingPunct="1">
              <a:spcBef>
                <a:spcPct val="50000"/>
              </a:spcBef>
              <a:buFontTx/>
              <a:buAutoNum type="arabicPeriod"/>
            </a:pPr>
            <a:r>
              <a:rPr lang="cs-CZ" altLang="cs-CZ" sz="1400"/>
              <a:t>ZAROVNAT – přichytí objekt ke mřížce nebo dalšímu objektu</a:t>
            </a:r>
          </a:p>
          <a:p>
            <a:pPr marL="342900" indent="-342900" eaLnBrk="1" hangingPunct="1">
              <a:spcBef>
                <a:spcPct val="50000"/>
              </a:spcBef>
              <a:buFontTx/>
              <a:buAutoNum type="arabicPeriod"/>
            </a:pPr>
            <a:r>
              <a:rPr lang="cs-CZ" altLang="cs-CZ" sz="1400"/>
              <a:t>POSUNOUT – posouvání objektu v různých směrech o malé vzdálenosti</a:t>
            </a:r>
          </a:p>
          <a:p>
            <a:pPr marL="342900" indent="-342900" eaLnBrk="1" hangingPunct="1">
              <a:spcBef>
                <a:spcPct val="50000"/>
              </a:spcBef>
              <a:buFontTx/>
              <a:buAutoNum type="arabicPeriod"/>
            </a:pPr>
            <a:r>
              <a:rPr lang="cs-CZ" altLang="cs-CZ" sz="1400"/>
              <a:t>OTOČIT A PŘEKLOPIT – otáčení objektu</a:t>
            </a:r>
          </a:p>
          <a:p>
            <a:pPr marL="342900" indent="-342900" eaLnBrk="1" hangingPunct="1">
              <a:spcBef>
                <a:spcPct val="50000"/>
              </a:spcBef>
              <a:buFontTx/>
              <a:buAutoNum type="arabicPeriod"/>
            </a:pPr>
            <a:endParaRPr lang="cs-CZ" altLang="cs-CZ" sz="1400"/>
          </a:p>
        </p:txBody>
      </p:sp>
      <p:sp>
        <p:nvSpPr>
          <p:cNvPr id="9221" name="AutoShape 5"/>
          <p:cNvSpPr>
            <a:spLocks noChangeArrowheads="1"/>
          </p:cNvSpPr>
          <p:nvPr/>
        </p:nvSpPr>
        <p:spPr bwMode="auto">
          <a:xfrm>
            <a:off x="4902200" y="1500188"/>
            <a:ext cx="1439863" cy="720725"/>
          </a:xfrm>
          <a:prstGeom prst="wedgeRectCallout">
            <a:avLst>
              <a:gd name="adj1" fmla="val -37764"/>
              <a:gd name="adj2" fmla="val 183856"/>
            </a:avLst>
          </a:prstGeom>
          <a:solidFill>
            <a:schemeClr val="tx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 eaLnBrk="1" hangingPunct="1"/>
            <a:r>
              <a:rPr lang="cs-CZ" altLang="cs-CZ">
                <a:solidFill>
                  <a:schemeClr val="bg2"/>
                </a:solidFill>
              </a:rPr>
              <a:t>POŘADÍ OBJEKTŮ</a:t>
            </a:r>
          </a:p>
        </p:txBody>
      </p:sp>
      <p:sp>
        <p:nvSpPr>
          <p:cNvPr id="9222" name="AutoShape 6"/>
          <p:cNvSpPr>
            <a:spLocks noChangeArrowheads="1"/>
          </p:cNvSpPr>
          <p:nvPr/>
        </p:nvSpPr>
        <p:spPr bwMode="auto">
          <a:xfrm>
            <a:off x="7380288" y="2060575"/>
            <a:ext cx="1439862" cy="1008063"/>
          </a:xfrm>
          <a:prstGeom prst="wedgeRectCallout">
            <a:avLst>
              <a:gd name="adj1" fmla="val -113204"/>
              <a:gd name="adj2" fmla="val 79185"/>
            </a:avLst>
          </a:prstGeom>
          <a:solidFill>
            <a:schemeClr val="tx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 eaLnBrk="1" hangingPunct="1"/>
            <a:r>
              <a:rPr lang="cs-CZ" altLang="cs-CZ">
                <a:solidFill>
                  <a:schemeClr val="bg2"/>
                </a:solidFill>
              </a:rPr>
              <a:t>SESKUPIT, ROZDĚLIT OBJEKTY</a:t>
            </a: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6443663" y="115888"/>
            <a:ext cx="2520950" cy="423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9pPr>
          </a:lstStyle>
          <a:p>
            <a:pPr eaLnBrk="1" hangingPunct="1">
              <a:defRPr/>
            </a:pPr>
            <a:r>
              <a:rPr lang="cs-CZ" sz="1800" kern="0" dirty="0" smtClean="0"/>
              <a:t>POČÍTAČOVÁ GRAFIKA</a:t>
            </a:r>
          </a:p>
        </p:txBody>
      </p:sp>
      <p:sp>
        <p:nvSpPr>
          <p:cNvPr id="9224" name="AutoShape 6"/>
          <p:cNvSpPr>
            <a:spLocks noChangeArrowheads="1"/>
          </p:cNvSpPr>
          <p:nvPr/>
        </p:nvSpPr>
        <p:spPr bwMode="auto">
          <a:xfrm>
            <a:off x="7308850" y="3370263"/>
            <a:ext cx="1439863" cy="1008062"/>
          </a:xfrm>
          <a:prstGeom prst="wedgeRectCallout">
            <a:avLst>
              <a:gd name="adj1" fmla="val -123889"/>
              <a:gd name="adj2" fmla="val -34407"/>
            </a:avLst>
          </a:prstGeom>
          <a:solidFill>
            <a:schemeClr val="tx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 eaLnBrk="1" hangingPunct="1"/>
            <a:r>
              <a:rPr lang="cs-CZ" altLang="cs-CZ">
                <a:solidFill>
                  <a:schemeClr val="bg2"/>
                </a:solidFill>
              </a:rPr>
              <a:t>OTOČIT, PŘEKLOPIT OBJEKTY</a:t>
            </a:r>
          </a:p>
        </p:txBody>
      </p:sp>
      <p:sp>
        <p:nvSpPr>
          <p:cNvPr id="9225" name="AutoShape 6"/>
          <p:cNvSpPr>
            <a:spLocks noChangeArrowheads="1"/>
          </p:cNvSpPr>
          <p:nvPr/>
        </p:nvSpPr>
        <p:spPr bwMode="auto">
          <a:xfrm>
            <a:off x="4186238" y="4387850"/>
            <a:ext cx="1439862" cy="769938"/>
          </a:xfrm>
          <a:prstGeom prst="wedgeRectCallout">
            <a:avLst>
              <a:gd name="adj1" fmla="val 71972"/>
              <a:gd name="adj2" fmla="val -209259"/>
            </a:avLst>
          </a:prstGeom>
          <a:solidFill>
            <a:schemeClr val="tx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 eaLnBrk="1" hangingPunct="1"/>
            <a:r>
              <a:rPr lang="cs-CZ" altLang="cs-CZ">
                <a:solidFill>
                  <a:schemeClr val="bg2"/>
                </a:solidFill>
              </a:rPr>
              <a:t>ZAROVNAT OBJEKTY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Obrázek 2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3663" y="2216150"/>
            <a:ext cx="2168525" cy="4494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5" name="Rectangle 3"/>
          <p:cNvSpPr>
            <a:spLocks noGrp="1" noChangeArrowheads="1"/>
          </p:cNvSpPr>
          <p:nvPr>
            <p:ph type="title"/>
          </p:nvPr>
        </p:nvSpPr>
        <p:spPr>
          <a:xfrm>
            <a:off x="-179388" y="323850"/>
            <a:ext cx="9144001" cy="1143000"/>
          </a:xfrm>
        </p:spPr>
        <p:txBody>
          <a:bodyPr/>
          <a:lstStyle/>
          <a:p>
            <a:pPr eaLnBrk="1" hangingPunct="1">
              <a:defRPr/>
            </a:pPr>
            <a:r>
              <a:rPr lang="cs-CZ" sz="4000" dirty="0" smtClean="0"/>
              <a:t>KRESLENÍ V OFFICE </a:t>
            </a:r>
            <a:br>
              <a:rPr lang="cs-CZ" sz="4000" dirty="0" smtClean="0"/>
            </a:br>
            <a:r>
              <a:rPr lang="cs-CZ" sz="2800" dirty="0" smtClean="0"/>
              <a:t>(WORD, EXCEL) AUTOMATICKÉ TVARY</a:t>
            </a: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250825" y="1412875"/>
            <a:ext cx="4321175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 eaLnBrk="1" hangingPunct="1">
              <a:spcBef>
                <a:spcPct val="50000"/>
              </a:spcBef>
            </a:pPr>
            <a:endParaRPr lang="cs-CZ" altLang="cs-CZ"/>
          </a:p>
          <a:p>
            <a:pPr marL="342900" indent="-342900" eaLnBrk="1" hangingPunct="1">
              <a:spcBef>
                <a:spcPct val="50000"/>
              </a:spcBef>
              <a:buFontTx/>
              <a:buAutoNum type="arabicPeriod"/>
            </a:pPr>
            <a:r>
              <a:rPr lang="cs-CZ" altLang="cs-CZ"/>
              <a:t>VLOŽIT, AUTOMATICKÉ TVARY</a:t>
            </a:r>
          </a:p>
          <a:p>
            <a:pPr marL="342900" indent="-342900" eaLnBrk="1" hangingPunct="1">
              <a:spcBef>
                <a:spcPct val="50000"/>
              </a:spcBef>
              <a:buFontTx/>
              <a:buAutoNum type="arabicPeriod"/>
            </a:pPr>
            <a:r>
              <a:rPr lang="cs-CZ" altLang="cs-CZ"/>
              <a:t>vybereme typy tvarů</a:t>
            </a:r>
          </a:p>
          <a:p>
            <a:pPr marL="342900" indent="-342900" eaLnBrk="1" hangingPunct="1">
              <a:spcBef>
                <a:spcPct val="50000"/>
              </a:spcBef>
              <a:buFontTx/>
              <a:buAutoNum type="arabicPeriod"/>
            </a:pPr>
            <a:r>
              <a:rPr lang="cs-CZ" altLang="cs-CZ"/>
              <a:t>vybereme tvar</a:t>
            </a:r>
          </a:p>
          <a:p>
            <a:pPr marL="342900" indent="-342900" eaLnBrk="1" hangingPunct="1">
              <a:spcBef>
                <a:spcPct val="50000"/>
              </a:spcBef>
              <a:buFontTx/>
              <a:buAutoNum type="arabicPeriod"/>
            </a:pPr>
            <a:r>
              <a:rPr lang="cs-CZ" altLang="cs-CZ"/>
              <a:t>tvar můžeme dál editovat (otáčet..)</a:t>
            </a:r>
          </a:p>
        </p:txBody>
      </p:sp>
      <p:sp>
        <p:nvSpPr>
          <p:cNvPr id="10245" name="AutoShape 6"/>
          <p:cNvSpPr>
            <a:spLocks noChangeArrowheads="1"/>
          </p:cNvSpPr>
          <p:nvPr/>
        </p:nvSpPr>
        <p:spPr bwMode="auto">
          <a:xfrm>
            <a:off x="3421063" y="4705350"/>
            <a:ext cx="1512887" cy="431800"/>
          </a:xfrm>
          <a:prstGeom prst="wedgeRectCallout">
            <a:avLst>
              <a:gd name="adj1" fmla="val 172981"/>
              <a:gd name="adj2" fmla="val -273898"/>
            </a:avLst>
          </a:prstGeom>
          <a:solidFill>
            <a:schemeClr val="tx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 eaLnBrk="1" hangingPunct="1"/>
            <a:r>
              <a:rPr lang="cs-CZ" altLang="cs-CZ">
                <a:solidFill>
                  <a:schemeClr val="bg2"/>
                </a:solidFill>
              </a:rPr>
              <a:t>TYP TVARU</a:t>
            </a: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6443663" y="115888"/>
            <a:ext cx="2520950" cy="423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9pPr>
          </a:lstStyle>
          <a:p>
            <a:pPr eaLnBrk="1" hangingPunct="1">
              <a:defRPr/>
            </a:pPr>
            <a:r>
              <a:rPr lang="cs-CZ" sz="1800" kern="0" dirty="0" smtClean="0"/>
              <a:t>POČÍTAČOVÁ GRAFIKA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Obrázek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35375" y="2663825"/>
            <a:ext cx="5278438" cy="401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9" name="Rectangle 3"/>
          <p:cNvSpPr>
            <a:spLocks noGrp="1" noChangeArrowheads="1"/>
          </p:cNvSpPr>
          <p:nvPr>
            <p:ph type="title"/>
          </p:nvPr>
        </p:nvSpPr>
        <p:spPr>
          <a:xfrm>
            <a:off x="179388" y="274638"/>
            <a:ext cx="8713787" cy="1143000"/>
          </a:xfrm>
        </p:spPr>
        <p:txBody>
          <a:bodyPr/>
          <a:lstStyle/>
          <a:p>
            <a:pPr eaLnBrk="1" hangingPunct="1">
              <a:defRPr/>
            </a:pPr>
            <a:r>
              <a:rPr lang="cs-CZ" sz="4000" dirty="0" smtClean="0"/>
              <a:t>KRESLENÍ V OFFICE </a:t>
            </a:r>
            <a:br>
              <a:rPr lang="cs-CZ" sz="4000" dirty="0" smtClean="0"/>
            </a:br>
            <a:r>
              <a:rPr lang="cs-CZ" sz="2800" dirty="0" smtClean="0"/>
              <a:t>(WORD, EXCEL) WORDART</a:t>
            </a:r>
            <a:endParaRPr lang="cs-CZ" sz="4000" dirty="0" smtClean="0"/>
          </a:p>
        </p:txBody>
      </p:sp>
      <p:sp>
        <p:nvSpPr>
          <p:cNvPr id="11268" name="Text Box 5"/>
          <p:cNvSpPr txBox="1">
            <a:spLocks noChangeArrowheads="1"/>
          </p:cNvSpPr>
          <p:nvPr/>
        </p:nvSpPr>
        <p:spPr bwMode="auto">
          <a:xfrm>
            <a:off x="250825" y="1412875"/>
            <a:ext cx="4321175" cy="203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marL="342900" indent="-342900" eaLnBrk="1" hangingPunct="1">
              <a:spcBef>
                <a:spcPct val="50000"/>
              </a:spcBef>
              <a:buFontTx/>
              <a:buAutoNum type="arabicPeriod"/>
            </a:pPr>
            <a:r>
              <a:rPr lang="cs-CZ" altLang="cs-CZ"/>
              <a:t>NAPÍŠEME TEXT</a:t>
            </a:r>
          </a:p>
          <a:p>
            <a:pPr marL="342900" indent="-342900" eaLnBrk="1" hangingPunct="1">
              <a:spcBef>
                <a:spcPct val="50000"/>
              </a:spcBef>
              <a:buFontTx/>
              <a:buAutoNum type="arabicPeriod"/>
            </a:pPr>
            <a:r>
              <a:rPr lang="cs-CZ" altLang="cs-CZ"/>
              <a:t>OZNAČÍME</a:t>
            </a:r>
          </a:p>
          <a:p>
            <a:pPr marL="342900" indent="-342900" eaLnBrk="1" hangingPunct="1">
              <a:spcBef>
                <a:spcPct val="50000"/>
              </a:spcBef>
              <a:buFontTx/>
              <a:buAutoNum type="arabicPeriod"/>
            </a:pPr>
            <a:r>
              <a:rPr lang="cs-CZ" altLang="cs-CZ"/>
              <a:t>VYBEREME TYP PÍSMA A TVAR</a:t>
            </a:r>
          </a:p>
          <a:p>
            <a:pPr marL="342900" indent="-342900" eaLnBrk="1" hangingPunct="1">
              <a:spcBef>
                <a:spcPct val="50000"/>
              </a:spcBef>
              <a:buFontTx/>
              <a:buAutoNum type="arabicPeriod"/>
            </a:pPr>
            <a:endParaRPr lang="cs-CZ" altLang="cs-CZ"/>
          </a:p>
          <a:p>
            <a:pPr marL="342900" indent="-342900" eaLnBrk="1" hangingPunct="1">
              <a:spcBef>
                <a:spcPct val="50000"/>
              </a:spcBef>
              <a:buFontTx/>
              <a:buAutoNum type="arabicPeriod"/>
            </a:pPr>
            <a:endParaRPr lang="cs-CZ" altLang="cs-CZ"/>
          </a:p>
        </p:txBody>
      </p:sp>
      <p:sp>
        <p:nvSpPr>
          <p:cNvPr id="11269" name="AutoShape 6"/>
          <p:cNvSpPr>
            <a:spLocks noChangeArrowheads="1"/>
          </p:cNvSpPr>
          <p:nvPr/>
        </p:nvSpPr>
        <p:spPr bwMode="auto">
          <a:xfrm>
            <a:off x="3419475" y="4076700"/>
            <a:ext cx="1512888" cy="720725"/>
          </a:xfrm>
          <a:prstGeom prst="wedgeRectCallout">
            <a:avLst>
              <a:gd name="adj1" fmla="val 102500"/>
              <a:gd name="adj2" fmla="val -98764"/>
            </a:avLst>
          </a:prstGeom>
          <a:solidFill>
            <a:schemeClr val="tx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 eaLnBrk="1" hangingPunct="1"/>
            <a:r>
              <a:rPr lang="cs-CZ" altLang="cs-CZ">
                <a:solidFill>
                  <a:schemeClr val="bg2"/>
                </a:solidFill>
              </a:rPr>
              <a:t>VYBEREME TVAR</a:t>
            </a:r>
          </a:p>
        </p:txBody>
      </p:sp>
      <p:sp>
        <p:nvSpPr>
          <p:cNvPr id="11270" name="AutoShape 7"/>
          <p:cNvSpPr>
            <a:spLocks noChangeArrowheads="1"/>
          </p:cNvSpPr>
          <p:nvPr/>
        </p:nvSpPr>
        <p:spPr bwMode="auto">
          <a:xfrm>
            <a:off x="1654175" y="5805488"/>
            <a:ext cx="1512888" cy="720725"/>
          </a:xfrm>
          <a:prstGeom prst="wedgeRectCallout">
            <a:avLst>
              <a:gd name="adj1" fmla="val 257569"/>
              <a:gd name="adj2" fmla="val -95361"/>
            </a:avLst>
          </a:prstGeom>
          <a:solidFill>
            <a:schemeClr val="tx1"/>
          </a:solidFill>
          <a:ln w="9525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/>
          <a:lstStyle/>
          <a:p>
            <a:pPr algn="ctr" eaLnBrk="1" hangingPunct="1"/>
            <a:r>
              <a:rPr lang="cs-CZ" altLang="cs-CZ">
                <a:solidFill>
                  <a:schemeClr val="bg2"/>
                </a:solidFill>
              </a:rPr>
              <a:t>NAPÍŠEME TEXT</a:t>
            </a: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6443663" y="115888"/>
            <a:ext cx="2520950" cy="423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9pPr>
          </a:lstStyle>
          <a:p>
            <a:pPr eaLnBrk="1" hangingPunct="1">
              <a:defRPr/>
            </a:pPr>
            <a:r>
              <a:rPr lang="cs-CZ" sz="1800" kern="0" dirty="0" smtClean="0"/>
              <a:t>POČÍTAČOVÁ GRAFIKA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 txBox="1">
            <a:spLocks noChangeArrowheads="1"/>
          </p:cNvSpPr>
          <p:nvPr/>
        </p:nvSpPr>
        <p:spPr>
          <a:xfrm>
            <a:off x="179388" y="404813"/>
            <a:ext cx="8713787" cy="633412"/>
          </a:xfrm>
          <a:prstGeom prst="rect">
            <a:avLst/>
          </a:prstGeom>
        </p:spPr>
        <p:txBody>
          <a:bodyPr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9pPr>
          </a:lstStyle>
          <a:p>
            <a:pPr eaLnBrk="1" hangingPunct="1">
              <a:defRPr/>
            </a:pPr>
            <a:r>
              <a:rPr lang="cs-CZ" sz="4000" kern="0" dirty="0" smtClean="0"/>
              <a:t>KRESLENÍ V OFFICE </a:t>
            </a:r>
          </a:p>
        </p:txBody>
      </p:sp>
      <p:sp>
        <p:nvSpPr>
          <p:cNvPr id="3" name="Rectangle 2"/>
          <p:cNvSpPr txBox="1">
            <a:spLocks noChangeArrowheads="1"/>
          </p:cNvSpPr>
          <p:nvPr/>
        </p:nvSpPr>
        <p:spPr bwMode="auto">
          <a:xfrm>
            <a:off x="6443663" y="115888"/>
            <a:ext cx="2520950" cy="4238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/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9pPr>
          </a:lstStyle>
          <a:p>
            <a:pPr eaLnBrk="1" hangingPunct="1">
              <a:defRPr/>
            </a:pPr>
            <a:r>
              <a:rPr lang="cs-CZ" sz="1800" kern="0" dirty="0" smtClean="0"/>
              <a:t>POČÍTAČOVÁ GRAFIKA</a:t>
            </a:r>
          </a:p>
        </p:txBody>
      </p:sp>
      <p:pic>
        <p:nvPicPr>
          <p:cNvPr id="12292" name="Obrázek 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67150" y="1484313"/>
            <a:ext cx="5008563" cy="5157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3" name="Obdélník 4"/>
          <p:cNvSpPr>
            <a:spLocks noChangeArrowheads="1"/>
          </p:cNvSpPr>
          <p:nvPr/>
        </p:nvSpPr>
        <p:spPr bwMode="auto">
          <a:xfrm>
            <a:off x="379413" y="1916113"/>
            <a:ext cx="2381250" cy="1169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1" hangingPunct="1">
              <a:spcBef>
                <a:spcPct val="50000"/>
              </a:spcBef>
            </a:pPr>
            <a:r>
              <a:rPr lang="cs-CZ" altLang="cs-CZ" sz="2800"/>
              <a:t>NAKRESLETE </a:t>
            </a:r>
          </a:p>
          <a:p>
            <a:pPr algn="ctr" eaLnBrk="1" hangingPunct="1">
              <a:spcBef>
                <a:spcPct val="50000"/>
              </a:spcBef>
            </a:pPr>
            <a:r>
              <a:rPr lang="cs-CZ" altLang="cs-CZ" sz="2800"/>
              <a:t>VE WORDU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/>
        </p:nvSpPr>
        <p:spPr bwMode="auto">
          <a:xfrm>
            <a:off x="457200" y="19431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4400">
                <a:solidFill>
                  <a:schemeClr val="tx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charset="0"/>
              </a:defRPr>
            </a:lvl9pPr>
          </a:lstStyle>
          <a:p>
            <a:pPr>
              <a:defRPr/>
            </a:pPr>
            <a:r>
              <a:rPr lang="cs-CZ" dirty="0" smtClean="0"/>
              <a:t>Použitá literatura:</a:t>
            </a:r>
            <a:endParaRPr lang="cs-CZ" dirty="0"/>
          </a:p>
        </p:txBody>
      </p:sp>
      <p:sp>
        <p:nvSpPr>
          <p:cNvPr id="13315" name="TextovéPole 3"/>
          <p:cNvSpPr txBox="1">
            <a:spLocks noChangeArrowheads="1"/>
          </p:cNvSpPr>
          <p:nvPr/>
        </p:nvSpPr>
        <p:spPr bwMode="auto">
          <a:xfrm>
            <a:off x="976313" y="4268788"/>
            <a:ext cx="68405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altLang="cs-CZ"/>
              <a:t>Navrátil, P.: S počítačem nejen k maturitě 1 a 2 díl. 6. vyd., Computer Media 2006.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Štěrbina">
  <a:themeElements>
    <a:clrScheme name="Štěrbina 1">
      <a:dk1>
        <a:srgbClr val="8C0000"/>
      </a:dk1>
      <a:lt1>
        <a:srgbClr val="FFFFFF"/>
      </a:lt1>
      <a:dk2>
        <a:srgbClr val="720000"/>
      </a:dk2>
      <a:lt2>
        <a:srgbClr val="FFFFCC"/>
      </a:lt2>
      <a:accent1>
        <a:srgbClr val="FF3300"/>
      </a:accent1>
      <a:accent2>
        <a:srgbClr val="BE7960"/>
      </a:accent2>
      <a:accent3>
        <a:srgbClr val="BCAAAA"/>
      </a:accent3>
      <a:accent4>
        <a:srgbClr val="DADADA"/>
      </a:accent4>
      <a:accent5>
        <a:srgbClr val="FFADAA"/>
      </a:accent5>
      <a:accent6>
        <a:srgbClr val="AC6D56"/>
      </a:accent6>
      <a:hlink>
        <a:srgbClr val="FFCC66"/>
      </a:hlink>
      <a:folHlink>
        <a:srgbClr val="FF9900"/>
      </a:folHlink>
    </a:clrScheme>
    <a:fontScheme name="Štěrbina">
      <a:majorFont>
        <a:latin typeface="Tahoma"/>
        <a:ea typeface=""/>
        <a:cs typeface=""/>
      </a:majorFont>
      <a:minorFont>
        <a:latin typeface="Tahoma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Štěrbina 1">
        <a:dk1>
          <a:srgbClr val="8C0000"/>
        </a:dk1>
        <a:lt1>
          <a:srgbClr val="FFFFFF"/>
        </a:lt1>
        <a:dk2>
          <a:srgbClr val="720000"/>
        </a:dk2>
        <a:lt2>
          <a:srgbClr val="FFFFCC"/>
        </a:lt2>
        <a:accent1>
          <a:srgbClr val="FF3300"/>
        </a:accent1>
        <a:accent2>
          <a:srgbClr val="BE7960"/>
        </a:accent2>
        <a:accent3>
          <a:srgbClr val="BCAAAA"/>
        </a:accent3>
        <a:accent4>
          <a:srgbClr val="DADADA"/>
        </a:accent4>
        <a:accent5>
          <a:srgbClr val="FFADAA"/>
        </a:accent5>
        <a:accent6>
          <a:srgbClr val="AC6D56"/>
        </a:accent6>
        <a:hlink>
          <a:srgbClr val="FFCC66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těrbina 2">
        <a:dk1>
          <a:srgbClr val="674E2F"/>
        </a:dk1>
        <a:lt1>
          <a:srgbClr val="FFFFFF"/>
        </a:lt1>
        <a:dk2>
          <a:srgbClr val="533F27"/>
        </a:dk2>
        <a:lt2>
          <a:srgbClr val="D8B274"/>
        </a:lt2>
        <a:accent1>
          <a:srgbClr val="CC990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E2CAAA"/>
        </a:accent5>
        <a:accent6>
          <a:srgbClr val="81552A"/>
        </a:accent6>
        <a:hlink>
          <a:srgbClr val="FFCC00"/>
        </a:hlink>
        <a:folHlink>
          <a:srgbClr val="FFFFC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těrbina 3">
        <a:dk1>
          <a:srgbClr val="646464"/>
        </a:dk1>
        <a:lt1>
          <a:srgbClr val="FFFFFF"/>
        </a:lt1>
        <a:dk2>
          <a:srgbClr val="545454"/>
        </a:dk2>
        <a:lt2>
          <a:srgbClr val="D4D4CE"/>
        </a:lt2>
        <a:accent1>
          <a:srgbClr val="49747D"/>
        </a:accent1>
        <a:accent2>
          <a:srgbClr val="8F9699"/>
        </a:accent2>
        <a:accent3>
          <a:srgbClr val="B3B3B3"/>
        </a:accent3>
        <a:accent4>
          <a:srgbClr val="DADADA"/>
        </a:accent4>
        <a:accent5>
          <a:srgbClr val="B1BCBF"/>
        </a:accent5>
        <a:accent6>
          <a:srgbClr val="81878A"/>
        </a:accent6>
        <a:hlink>
          <a:srgbClr val="8DC4D7"/>
        </a:hlink>
        <a:folHlink>
          <a:srgbClr val="7FB97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těrbina 4">
        <a:dk1>
          <a:srgbClr val="3A7400"/>
        </a:dk1>
        <a:lt1>
          <a:srgbClr val="FFFFFF"/>
        </a:lt1>
        <a:dk2>
          <a:srgbClr val="2E5C00"/>
        </a:dk2>
        <a:lt2>
          <a:srgbClr val="FFFFFF"/>
        </a:lt2>
        <a:accent1>
          <a:srgbClr val="79CA02"/>
        </a:accent1>
        <a:accent2>
          <a:srgbClr val="008080"/>
        </a:accent2>
        <a:accent3>
          <a:srgbClr val="ADB5AA"/>
        </a:accent3>
        <a:accent4>
          <a:srgbClr val="DADADA"/>
        </a:accent4>
        <a:accent5>
          <a:srgbClr val="BEE1AA"/>
        </a:accent5>
        <a:accent6>
          <a:srgbClr val="007373"/>
        </a:accent6>
        <a:hlink>
          <a:srgbClr val="A8DE0E"/>
        </a:hlink>
        <a:folHlink>
          <a:srgbClr val="00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těrbina 5">
        <a:dk1>
          <a:srgbClr val="008885"/>
        </a:dk1>
        <a:lt1>
          <a:srgbClr val="FFFFFF"/>
        </a:lt1>
        <a:dk2>
          <a:srgbClr val="007572"/>
        </a:dk2>
        <a:lt2>
          <a:srgbClr val="FFFF99"/>
        </a:lt2>
        <a:accent1>
          <a:srgbClr val="33CCCC"/>
        </a:accent1>
        <a:accent2>
          <a:srgbClr val="6D6FC7"/>
        </a:accent2>
        <a:accent3>
          <a:srgbClr val="AABDBC"/>
        </a:accent3>
        <a:accent4>
          <a:srgbClr val="DADADA"/>
        </a:accent4>
        <a:accent5>
          <a:srgbClr val="ADE2E2"/>
        </a:accent5>
        <a:accent6>
          <a:srgbClr val="6264B4"/>
        </a:accent6>
        <a:hlink>
          <a:srgbClr val="FFFFCC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těrbina 6">
        <a:dk1>
          <a:srgbClr val="0000AC"/>
        </a:dk1>
        <a:lt1>
          <a:srgbClr val="FFFFFF"/>
        </a:lt1>
        <a:dk2>
          <a:srgbClr val="000086"/>
        </a:dk2>
        <a:lt2>
          <a:srgbClr val="CCFFFF"/>
        </a:lt2>
        <a:accent1>
          <a:srgbClr val="0099FF"/>
        </a:accent1>
        <a:accent2>
          <a:srgbClr val="00B000"/>
        </a:accent2>
        <a:accent3>
          <a:srgbClr val="AAAAC3"/>
        </a:accent3>
        <a:accent4>
          <a:srgbClr val="DADADA"/>
        </a:accent4>
        <a:accent5>
          <a:srgbClr val="AACAFF"/>
        </a:accent5>
        <a:accent6>
          <a:srgbClr val="009F00"/>
        </a:accent6>
        <a:hlink>
          <a:srgbClr val="FFE701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těrbina 7">
        <a:dk1>
          <a:srgbClr val="7474A2"/>
        </a:dk1>
        <a:lt1>
          <a:srgbClr val="FFFFFF"/>
        </a:lt1>
        <a:dk2>
          <a:srgbClr val="5E5E8E"/>
        </a:dk2>
        <a:lt2>
          <a:srgbClr val="D1D1DF"/>
        </a:lt2>
        <a:accent1>
          <a:srgbClr val="CC66FF"/>
        </a:accent1>
        <a:accent2>
          <a:srgbClr val="6666FF"/>
        </a:accent2>
        <a:accent3>
          <a:srgbClr val="B6B6C6"/>
        </a:accent3>
        <a:accent4>
          <a:srgbClr val="DADADA"/>
        </a:accent4>
        <a:accent5>
          <a:srgbClr val="E2B8FF"/>
        </a:accent5>
        <a:accent6>
          <a:srgbClr val="5C5CE7"/>
        </a:accent6>
        <a:hlink>
          <a:srgbClr val="FFCC99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Štěrbina 8">
        <a:dk1>
          <a:srgbClr val="000000"/>
        </a:dk1>
        <a:lt1>
          <a:srgbClr val="D0DAE2"/>
        </a:lt1>
        <a:dk2>
          <a:srgbClr val="000000"/>
        </a:dk2>
        <a:lt2>
          <a:srgbClr val="E7EDF1"/>
        </a:lt2>
        <a:accent1>
          <a:srgbClr val="33CCCC"/>
        </a:accent1>
        <a:accent2>
          <a:srgbClr val="0099CC"/>
        </a:accent2>
        <a:accent3>
          <a:srgbClr val="E4EAEE"/>
        </a:accent3>
        <a:accent4>
          <a:srgbClr val="000000"/>
        </a:accent4>
        <a:accent5>
          <a:srgbClr val="ADE2E2"/>
        </a:accent5>
        <a:accent6>
          <a:srgbClr val="008AB9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Štěrbina 9">
        <a:dk1>
          <a:srgbClr val="000000"/>
        </a:dk1>
        <a:lt1>
          <a:srgbClr val="FFFFFF"/>
        </a:lt1>
        <a:dk2>
          <a:srgbClr val="000000"/>
        </a:dk2>
        <a:lt2>
          <a:srgbClr val="E6E6E6"/>
        </a:lt2>
        <a:accent1>
          <a:srgbClr val="66CCFF"/>
        </a:accent1>
        <a:accent2>
          <a:srgbClr val="9999FF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8A8AE7"/>
        </a:accent6>
        <a:hlink>
          <a:srgbClr val="3333CC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Slit</Template>
  <TotalTime>611</TotalTime>
  <Words>283</Words>
  <Application>Microsoft Office PowerPoint</Application>
  <PresentationFormat>Předvádění na obrazovce (4:3)</PresentationFormat>
  <Paragraphs>92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7" baseType="lpstr">
      <vt:lpstr>Tahoma</vt:lpstr>
      <vt:lpstr>Arial</vt:lpstr>
      <vt:lpstr>Wingdings</vt:lpstr>
      <vt:lpstr>Arial CE</vt:lpstr>
      <vt:lpstr>Calibri</vt:lpstr>
      <vt:lpstr>Times New Roman</vt:lpstr>
      <vt:lpstr>Štěrbina</vt:lpstr>
      <vt:lpstr>Snímek 1</vt:lpstr>
      <vt:lpstr>POČÍTAČOVÁ GRAFIKA ve WINDOWS</vt:lpstr>
      <vt:lpstr>WIN MALOVÁNÍ</vt:lpstr>
      <vt:lpstr>Snímek 4</vt:lpstr>
      <vt:lpstr>KRESLENÍ V OFFICE  (WORD, EXCEL)</vt:lpstr>
      <vt:lpstr>KRESLENÍ V OFFICE  (WORD, EXCEL)</vt:lpstr>
      <vt:lpstr>KRESLENÍ V OFFICE  (WORD, EXCEL) AUTOMATICKÉ TVARY</vt:lpstr>
      <vt:lpstr>KRESLENÍ V OFFICE  (WORD, EXCEL) WORDART</vt:lpstr>
      <vt:lpstr>Snímek 9</vt:lpstr>
      <vt:lpstr>Snímek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POČÍTAČOVÁ GRAFIKA pro začátečníky</dc:title>
  <dc:creator>ALFA2005</dc:creator>
  <cp:lastModifiedBy>Dum</cp:lastModifiedBy>
  <cp:revision>29</cp:revision>
  <dcterms:created xsi:type="dcterms:W3CDTF">2006-02-17T09:40:16Z</dcterms:created>
  <dcterms:modified xsi:type="dcterms:W3CDTF">2014-06-17T16:30:53Z</dcterms:modified>
</cp:coreProperties>
</file>