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7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4D78E4-91B8-4204-B8E8-5111D683D652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CAEAB-ED95-4FF9-85CC-1BCAC206E43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15161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4E32B4-EB3D-4BC3-8315-8E163DBF1367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79021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Nadpis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cxnSp>
        <p:nvCxnSpPr>
          <p:cNvPr id="8" name="Přímá spojovací čára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ovací čára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ipsa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Zástupný symbol pro datum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08B3D-E214-4A8B-8495-054DEBA26BDE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028265-A67B-4BE9-968D-9FE647867DE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08B3D-E214-4A8B-8495-054DEBA26BDE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8265-A67B-4BE9-968D-9FE647867DE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08B3D-E214-4A8B-8495-054DEBA26BDE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8265-A67B-4BE9-968D-9FE647867DE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FC08B3D-E214-4A8B-8495-054DEBA26BDE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A028265-A67B-4BE9-968D-9FE647867DE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6" name="Zástupný symbol pro zápatí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08B3D-E214-4A8B-8495-054DEBA26BDE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8265-A67B-4BE9-968D-9FE647867DE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08B3D-E214-4A8B-8495-054DEBA26BDE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8265-A67B-4BE9-968D-9FE647867DE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8265-A67B-4BE9-968D-9FE647867DE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08B3D-E214-4A8B-8495-054DEBA26BDE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2" name="Zástupný symbol pro obsah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34" name="Zástupný symbol pro obsah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cxnSp>
        <p:nvCxnSpPr>
          <p:cNvPr id="10" name="Přímá spojovací čára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ovací čára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08B3D-E214-4A8B-8495-054DEBA26BDE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8265-A67B-4BE9-968D-9FE647867DE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08B3D-E214-4A8B-8495-054DEBA26BDE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8265-A67B-4BE9-968D-9FE647867DE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Zástupný symbol pro obsah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1" name="Nadpis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FC08B3D-E214-4A8B-8495-054DEBA26BDE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028265-A67B-4BE9-968D-9FE647867DE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Zástupný symbol pro datum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08B3D-E214-4A8B-8495-054DEBA26BDE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028265-A67B-4BE9-968D-9FE647867DE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FC08B3D-E214-4A8B-8495-054DEBA26BDE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A028265-A67B-4BE9-968D-9FE647867DE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1907704" y="1412776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/>
              <a:t>Technika obsluhy – Historie vinné révy</a:t>
            </a:r>
            <a:endParaRPr lang="cs-CZ" sz="2000" b="1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5968607"/>
              </p:ext>
            </p:extLst>
          </p:nvPr>
        </p:nvGraphicFramePr>
        <p:xfrm>
          <a:off x="323528" y="1767704"/>
          <a:ext cx="8582847" cy="39655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5443"/>
                <a:gridCol w="6657404"/>
              </a:tblGrid>
              <a:tr h="2542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97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CZ.1.07/1.5.00/34.0911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97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Mgr.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I</a:t>
                      </a: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vana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Hašová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97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III/2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– inovace a zkvalitnění výuky  prostřednictvím  ICT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97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1000" dirty="0" err="1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1000" dirty="0" smtClean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TEO.1101.2F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97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Odborné vzdělávání 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97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Vinárny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97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Technika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obsluhy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97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Historie vína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97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Prezentace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97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1000" dirty="0" smtClean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07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Prezentace </a:t>
                      </a: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komplexně seznamuje žáky </a:t>
                      </a: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s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 historií vinné révy. Vysvětlení  pojmů a definic.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464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570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err="1" smtClean="0">
                          <a:solidFill>
                            <a:schemeClr val="bg1"/>
                          </a:solidFill>
                          <a:latin typeface="Arial CE" pitchFamily="34" charset="-18"/>
                        </a:rPr>
                        <a:t>Gvino</a:t>
                      </a:r>
                      <a:endParaRPr lang="cs-CZ" sz="1000" dirty="0">
                        <a:solidFill>
                          <a:schemeClr val="bg1"/>
                        </a:solidFill>
                        <a:latin typeface="Arial CE" pitchFamily="34" charset="-18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97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 vytvoření –  1.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1</a:t>
                      </a: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.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2013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4520" y="208816"/>
            <a:ext cx="5394960" cy="120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512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 tomto období jsou zničeny všechny evropské vinice révokazem, který se postupně rozšířil po celém světě. </a:t>
            </a:r>
          </a:p>
          <a:p>
            <a:r>
              <a:rPr lang="cs-CZ" dirty="0" smtClean="0"/>
              <a:t>Výjimkou byla Chile, která je chráněna oceánem, Andami, pouští a Antarktidou. Vinná réva, ale původně do Chile přivezena z Francie ještě před révokazem.</a:t>
            </a:r>
          </a:p>
          <a:p>
            <a:r>
              <a:rPr lang="cs-CZ" dirty="0" smtClean="0"/>
              <a:t>Záchranou pěstování vinné odrůdy se ukázalo štěpování evropských odrůd a americké </a:t>
            </a:r>
            <a:r>
              <a:rPr lang="cs-CZ" dirty="0" smtClean="0"/>
              <a:t>odnože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Přelom 19. – 20. století</a:t>
            </a:r>
            <a:endParaRPr lang="cs-CZ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Po vstupu České </a:t>
            </a:r>
            <a:r>
              <a:rPr lang="cs-CZ" sz="3200" dirty="0"/>
              <a:t>republiky do Evropské </a:t>
            </a:r>
            <a:r>
              <a:rPr lang="cs-CZ" sz="3200" dirty="0" smtClean="0"/>
              <a:t>unie v </a:t>
            </a:r>
            <a:r>
              <a:rPr lang="cs-CZ" sz="3200" dirty="0"/>
              <a:t>roce 2004 byl přijat zákon č. 321/2004 Sb., o vinohradnictví a vinařství a návazně pak vyhlášky č. 323/2004 Sb. a č. 324/2004 Sb</a:t>
            </a:r>
            <a:r>
              <a:rPr lang="cs-CZ" sz="3200" dirty="0" smtClean="0"/>
              <a:t>.,</a:t>
            </a:r>
          </a:p>
          <a:p>
            <a:r>
              <a:rPr lang="cs-CZ" sz="3200" dirty="0" smtClean="0"/>
              <a:t>legislativa </a:t>
            </a:r>
            <a:r>
              <a:rPr lang="cs-CZ" sz="3200" dirty="0"/>
              <a:t>České republiky v </a:t>
            </a:r>
            <a:r>
              <a:rPr lang="cs-CZ" sz="3200" dirty="0" smtClean="0"/>
              <a:t> </a:t>
            </a:r>
            <a:r>
              <a:rPr lang="cs-CZ" sz="3200" dirty="0"/>
              <a:t>souladu s normami Evropské unie</a:t>
            </a:r>
            <a:r>
              <a:rPr lang="cs-CZ" dirty="0"/>
              <a:t>. </a:t>
            </a:r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Současnost</a:t>
            </a:r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Časopis FOOD SERVIS speciál Víno,   Beránek Jaromír. Vydání: 1/2005. Praha: České a slovenské nakladatelství s. r. o.ISBN 80-903401-3-X</a:t>
            </a:r>
          </a:p>
          <a:p>
            <a:endParaRPr lang="cs-CZ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Zdroje 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Historie vinné révy</a:t>
            </a:r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Historie vinné révy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8219256" cy="4572000"/>
          </a:xfrm>
        </p:spPr>
        <p:txBody>
          <a:bodyPr>
            <a:normAutofit/>
          </a:bodyPr>
          <a:lstStyle/>
          <a:p>
            <a:r>
              <a:rPr lang="cs-CZ" sz="3200" dirty="0" smtClean="0"/>
              <a:t>Nejstarší kulturní rostlina</a:t>
            </a:r>
          </a:p>
          <a:p>
            <a:r>
              <a:rPr lang="cs-CZ" sz="3200" dirty="0" smtClean="0"/>
              <a:t>Lidé v okolí Kaspického moře se již před 10000 př. n. l. a tak vzniklo vinařství</a:t>
            </a:r>
          </a:p>
          <a:p>
            <a:r>
              <a:rPr lang="cs-CZ" sz="3200" dirty="0" smtClean="0"/>
              <a:t>Víno pochází z gruzínského  </a:t>
            </a:r>
            <a:r>
              <a:rPr lang="cs-CZ" sz="3200" i="1" dirty="0" err="1" smtClean="0"/>
              <a:t>gvino</a:t>
            </a:r>
            <a:r>
              <a:rPr lang="cs-CZ" sz="3200" i="1" dirty="0" smtClean="0"/>
              <a:t> </a:t>
            </a:r>
            <a:endParaRPr lang="cs-CZ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V Íránu byl nalezen hliněný džbán s obsahem nažloutlé usazeniny a chemickým rozborem bylo zjištěno, že se jedná o víno, které je 7000 let staré.</a:t>
            </a:r>
          </a:p>
          <a:p>
            <a:r>
              <a:rPr lang="cs-CZ" sz="3200" dirty="0" smtClean="0"/>
              <a:t>Největší rozmach pěstování vína 2 700 </a:t>
            </a:r>
            <a:r>
              <a:rPr lang="cs-CZ" sz="3200" dirty="0" smtClean="0"/>
              <a:t>př. </a:t>
            </a:r>
            <a:r>
              <a:rPr lang="cs-CZ" sz="3200" dirty="0" smtClean="0"/>
              <a:t>n. l.,faraón Tutanchamon. Pozvedl úroveň vinařství. Nalezené </a:t>
            </a:r>
            <a:r>
              <a:rPr lang="cs-CZ" sz="3200" dirty="0" smtClean="0"/>
              <a:t>amfory </a:t>
            </a:r>
            <a:r>
              <a:rPr lang="cs-CZ" sz="3200" dirty="0" smtClean="0"/>
              <a:t>byly označeny ročníkem vína, kvalitou, původem i vinicí</a:t>
            </a:r>
          </a:p>
          <a:p>
            <a:pPr>
              <a:buNone/>
            </a:pPr>
            <a:endParaRPr lang="cs-CZ" sz="32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19256" cy="1038944"/>
          </a:xfrm>
        </p:spPr>
        <p:txBody>
          <a:bodyPr/>
          <a:lstStyle/>
          <a:p>
            <a:r>
              <a:rPr lang="cs-CZ" dirty="0" smtClean="0"/>
              <a:t>Historie vinné révy</a:t>
            </a:r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cs-CZ" sz="3200" dirty="0" smtClean="0"/>
              <a:t>V Římské říši bylo zvykem pít víno ředěné vodou a také do něj přidávali koření. Víno začali </a:t>
            </a:r>
            <a:r>
              <a:rPr lang="cs-CZ" sz="3200" dirty="0"/>
              <a:t>s</a:t>
            </a:r>
            <a:r>
              <a:rPr lang="cs-CZ" sz="3200" dirty="0" smtClean="0"/>
              <a:t>celovat, míchat, ale také falšovat. Víno konzervovali pryskyřicí a drceným mramorem. Přidávali také drcené kameny, perly a různá </a:t>
            </a:r>
            <a:r>
              <a:rPr lang="cs-CZ" sz="3200" dirty="0" err="1" smtClean="0"/>
              <a:t>aromata</a:t>
            </a:r>
            <a:r>
              <a:rPr lang="cs-CZ" sz="3200" dirty="0" smtClean="0"/>
              <a:t>. Při dobývání jednotlivých území se víno rozšířilo například do Francie, Španělska, Německa. Za vlády císaře </a:t>
            </a:r>
            <a:r>
              <a:rPr lang="cs-CZ" sz="3200" dirty="0" err="1" smtClean="0"/>
              <a:t>Probuse</a:t>
            </a:r>
            <a:r>
              <a:rPr lang="cs-CZ" sz="3200" dirty="0" smtClean="0"/>
              <a:t> v letech 276 až 282 i na naše území.</a:t>
            </a:r>
          </a:p>
          <a:p>
            <a:pPr>
              <a:buNone/>
            </a:pPr>
            <a:endParaRPr lang="cs-CZ" sz="32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Římská říše</a:t>
            </a:r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Archeologickými nálezy z tohoto období jsou vinařské nože </a:t>
            </a:r>
            <a:r>
              <a:rPr lang="cs-CZ" sz="3200" dirty="0"/>
              <a:t>a </a:t>
            </a:r>
            <a:r>
              <a:rPr lang="cs-CZ" sz="3200" dirty="0" smtClean="0"/>
              <a:t>semena révy. Tyto nálezy </a:t>
            </a:r>
            <a:r>
              <a:rPr lang="cs-CZ" sz="3200" dirty="0"/>
              <a:t>potvrzují rozvinuté vinařství slovanského </a:t>
            </a:r>
            <a:r>
              <a:rPr lang="cs-CZ" sz="3200" dirty="0" smtClean="0"/>
              <a:t>obyvatelstva.</a:t>
            </a:r>
            <a:r>
              <a:rPr lang="cs-CZ" sz="3200" dirty="0"/>
              <a:t> </a:t>
            </a:r>
            <a:br>
              <a:rPr lang="cs-CZ" sz="3200" dirty="0"/>
            </a:br>
            <a:endParaRPr lang="cs-CZ" sz="32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833–906 Velkomoravská říše</a:t>
            </a:r>
            <a:br>
              <a:rPr lang="cs-CZ" dirty="0" smtClean="0"/>
            </a:br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0" i="1" dirty="0" smtClean="0">
                <a:latin typeface="Arial CE"/>
              </a:rPr>
              <a:t>Podle pověsti zaslal moravský kníže Svatopluk českému knížeti Bořivojovi a jeho ženě Ludmile sud moravského vína k oslavě narození jejich syna </a:t>
            </a:r>
            <a:r>
              <a:rPr lang="cs-CZ" b="0" i="1" dirty="0" err="1" smtClean="0">
                <a:latin typeface="Arial CE"/>
              </a:rPr>
              <a:t>Spytihněva</a:t>
            </a:r>
            <a:r>
              <a:rPr lang="cs-CZ" b="0" i="1" dirty="0" smtClean="0">
                <a:latin typeface="Arial CE"/>
              </a:rPr>
              <a:t>. Ludmila obětovala trochu vína bohyni </a:t>
            </a:r>
            <a:r>
              <a:rPr lang="cs-CZ" b="0" i="1" dirty="0" err="1" smtClean="0">
                <a:latin typeface="Arial CE"/>
              </a:rPr>
              <a:t>Krosyně</a:t>
            </a:r>
            <a:r>
              <a:rPr lang="cs-CZ" b="0" i="1" dirty="0" smtClean="0">
                <a:latin typeface="Arial CE"/>
              </a:rPr>
              <a:t> s prosbou o vydatný déšť. Její prosba se vyplnila a úroda byla zachráněna. Bořivoj a Ludmila přijali křesťanství a zasloužili se o první výsadby vinic v Čechách v okolí Mělníka. 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892 První víno v Čechách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i="1" dirty="0">
                <a:latin typeface="Arial CE"/>
              </a:rPr>
              <a:t>První vinice prý byla mezi obcemi Nedomice a Dřísy. Na ní se učil sv. Václav pěstovat révu a v tamním lisu se zasvěcoval do tajů výroby vína. Svatováclavskou vinici obnovili místní drobní pěstitelé révy. sv. Václav byl českými vinaři uctíván jako „</a:t>
            </a:r>
            <a:r>
              <a:rPr lang="cs-CZ" i="1" dirty="0" err="1">
                <a:latin typeface="Arial CE"/>
              </a:rPr>
              <a:t>Supremus</a:t>
            </a:r>
            <a:r>
              <a:rPr lang="cs-CZ" i="1" dirty="0">
                <a:latin typeface="Arial CE"/>
              </a:rPr>
              <a:t> magister </a:t>
            </a:r>
            <a:r>
              <a:rPr lang="cs-CZ" i="1" dirty="0" err="1">
                <a:latin typeface="Arial CE"/>
              </a:rPr>
              <a:t>vinearum</a:t>
            </a:r>
            <a:r>
              <a:rPr lang="cs-CZ" i="1" dirty="0">
                <a:latin typeface="Arial CE"/>
              </a:rPr>
              <a:t>“ (nejvyšší perkmistr vinic) a na jeho počest se každoročně koná v Mělníku vinařská pouť.</a:t>
            </a:r>
            <a:endParaRPr lang="cs-CZ" i="1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První víno v Čechách</a:t>
            </a:r>
          </a:p>
        </p:txBody>
      </p:sp>
    </p:spTree>
    <p:extLst>
      <p:ext uri="{BB962C8B-B14F-4D97-AF65-F5344CB8AC3E}">
        <p14:creationId xmlns:p14="http://schemas.microsoft.com/office/powerpoint/2010/main" xmlns="" val="4227408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Za vlády Karla IV. dochází k rozkvětu pěstování vinné révy v Čechách i na Moravě. Vydává i </a:t>
            </a:r>
            <a:r>
              <a:rPr lang="cs-CZ" dirty="0" smtClean="0"/>
              <a:t>zákon, </a:t>
            </a:r>
            <a:r>
              <a:rPr lang="cs-CZ" dirty="0" smtClean="0"/>
              <a:t>za jakých podmínek se může vinná réva pěstovat a jaké z toho plynnou povinnosti. V období od </a:t>
            </a:r>
            <a:r>
              <a:rPr lang="pt-BR" dirty="0" smtClean="0"/>
              <a:t>sv</a:t>
            </a:r>
            <a:r>
              <a:rPr lang="pt-BR" dirty="0"/>
              <a:t>. Havla </a:t>
            </a:r>
            <a:r>
              <a:rPr lang="pt-BR" dirty="0" smtClean="0"/>
              <a:t>16</a:t>
            </a:r>
            <a:r>
              <a:rPr lang="pt-BR" dirty="0"/>
              <a:t>. 10</a:t>
            </a:r>
            <a:r>
              <a:rPr lang="pt-BR" dirty="0" smtClean="0"/>
              <a:t>. </a:t>
            </a:r>
            <a:r>
              <a:rPr lang="pt-BR" dirty="0"/>
              <a:t>do sv. Jiří </a:t>
            </a:r>
            <a:r>
              <a:rPr lang="pt-BR" dirty="0" smtClean="0"/>
              <a:t>24</a:t>
            </a:r>
            <a:r>
              <a:rPr lang="pt-BR" dirty="0"/>
              <a:t>. </a:t>
            </a:r>
            <a:r>
              <a:rPr lang="pt-BR" dirty="0" smtClean="0"/>
              <a:t>4</a:t>
            </a:r>
            <a:r>
              <a:rPr lang="cs-CZ" dirty="0"/>
              <a:t> </a:t>
            </a:r>
            <a:r>
              <a:rPr lang="cs-CZ" dirty="0" smtClean="0"/>
              <a:t>se nesmělo dovážet do českých zemí víno.</a:t>
            </a:r>
          </a:p>
          <a:p>
            <a:r>
              <a:rPr lang="cs-CZ" dirty="0" smtClean="0"/>
              <a:t>Karel IV. povolal francouzské vinaře, aby naše vinaře pěstovat a vyrábět víno.</a:t>
            </a:r>
          </a:p>
          <a:p>
            <a:r>
              <a:rPr lang="cs-CZ" dirty="0" smtClean="0"/>
              <a:t>V tomto období se do vína přidávala pryskyřice, koření a med.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Vláda Karla IV.</a:t>
            </a:r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ír">
  <a:themeElements>
    <a:clrScheme name="Papí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í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í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118</TotalTime>
  <Words>654</Words>
  <Application>Microsoft Office PowerPoint</Application>
  <PresentationFormat>Předvádění na obrazovce (4:3)</PresentationFormat>
  <Paragraphs>61</Paragraphs>
  <Slides>12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Papír</vt:lpstr>
      <vt:lpstr>Snímek 1</vt:lpstr>
      <vt:lpstr>Historie vinné révy</vt:lpstr>
      <vt:lpstr>Historie vinné révy</vt:lpstr>
      <vt:lpstr>Historie vinné révy</vt:lpstr>
      <vt:lpstr>Římská říše</vt:lpstr>
      <vt:lpstr>833–906 Velkomoravská říše </vt:lpstr>
      <vt:lpstr>892 První víno v Čechách</vt:lpstr>
      <vt:lpstr>První víno v Čechách</vt:lpstr>
      <vt:lpstr>Vláda Karla IV.</vt:lpstr>
      <vt:lpstr> Přelom 19. – 20. století</vt:lpstr>
      <vt:lpstr>Současnost</vt:lpstr>
      <vt:lpstr>Zdroje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Historie vinné révy</dc:title>
  <dc:creator>hotelovka</dc:creator>
  <cp:lastModifiedBy>Dum</cp:lastModifiedBy>
  <cp:revision>14</cp:revision>
  <dcterms:created xsi:type="dcterms:W3CDTF">2013-02-06T18:19:45Z</dcterms:created>
  <dcterms:modified xsi:type="dcterms:W3CDTF">2014-06-17T17:31:41Z</dcterms:modified>
</cp:coreProperties>
</file>