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68" r:id="rId2"/>
    <p:sldId id="256" r:id="rId3"/>
    <p:sldId id="262" r:id="rId4"/>
    <p:sldId id="263" r:id="rId5"/>
    <p:sldId id="264" r:id="rId6"/>
    <p:sldId id="257" r:id="rId7"/>
    <p:sldId id="265" r:id="rId8"/>
    <p:sldId id="258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21EEEE-210D-49C8-B5E4-263C967EFDD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FC0240-F540-4BC8-A0B3-F4E94D45D2E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5758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E32B4-EB3D-4BC3-8315-8E163DBF1367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79021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pro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6" name="Zástupný symbol pro zápatí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7" name="Přímá spojovací čára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2" name="Zástupný symbol pro obsah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4" name="Zástupný symbol pro obsah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cxnSp>
        <p:nvCxnSpPr>
          <p:cNvPr id="10" name="Přímá spojovací čára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ovací čára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pro obsah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4" name="Zástupný symbol pro datum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CA41DD4-86E4-4D93-A2DA-9A5A58C4CEFF}" type="datetimeFigureOut">
              <a:rPr lang="cs-CZ" smtClean="0"/>
              <a:pPr/>
              <a:t>17.6.2014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A32F361-89FE-4CD4-BF86-E865C66E9307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nadpis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7" y="6093296"/>
            <a:ext cx="9138606" cy="72008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331640" y="1412776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/>
              <a:t>Technika obsluhy – Vinařské oblasti a odrůdy v ČR</a:t>
            </a:r>
            <a:endParaRPr lang="cs-CZ" sz="2000" b="1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6752612"/>
              </p:ext>
            </p:extLst>
          </p:nvPr>
        </p:nvGraphicFramePr>
        <p:xfrm>
          <a:off x="323528" y="1988840"/>
          <a:ext cx="8582847" cy="3789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5443"/>
                <a:gridCol w="6657404"/>
              </a:tblGrid>
              <a:tr h="1996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školy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SŠHS Kroměříž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Číslo projektu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CZ.1.07/1.5.00/34.0911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Autor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Mgr. Ivana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Hašová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šablony</a:t>
                      </a: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III/2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– inovace a zkvalitnění výuky  prostřednictvím  ICT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Název </a:t>
                      </a:r>
                      <a:r>
                        <a:rPr lang="cs-CZ" sz="1000" dirty="0" err="1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DUMu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TEO.1102.2F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Stupeň a typ vzdělávání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Odborné vzdělávání 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oblast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Vinárny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obor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Technika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obsluhy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Vzdělávací okruh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Vinařské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Calibri"/>
                          <a:cs typeface="Times New Roman"/>
                        </a:rPr>
                        <a:t> oblasti a podoblasti v ČR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Druh učebního materiálu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Cílová skupina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Žák, 16 - 19 let</a:t>
                      </a:r>
                      <a:endParaRPr lang="cs-CZ" sz="1000" dirty="0" smtClean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01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Anotace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Prezentace </a:t>
                      </a: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komplexně seznamuje žáky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jak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 jsou rozděleny české oblasti a podoblasti. Jaké modré a bílé odrůdy se pěstují  v České republice. Vysvětlení  pojmů a definic.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21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Speciální vzdělávací potřeby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- žádné -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98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</a:rPr>
                        <a:t>Klíčová slova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latin typeface="Arial CE" pitchFamily="34" charset="-18"/>
                        </a:rPr>
                        <a:t>Oblast,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latin typeface="Arial CE" pitchFamily="34" charset="-18"/>
                        </a:rPr>
                        <a:t> podoblast, bílé odrůdy,  modré odrůdy</a:t>
                      </a:r>
                      <a:endParaRPr lang="cs-CZ" sz="1000" dirty="0">
                        <a:solidFill>
                          <a:schemeClr val="bg1"/>
                        </a:solidFill>
                        <a:latin typeface="Arial CE" pitchFamily="34" charset="-18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75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Datum vytvoření – 1</a:t>
                      </a:r>
                      <a:r>
                        <a:rPr lang="cs-CZ" sz="1000" baseline="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 </a:t>
                      </a:r>
                      <a:r>
                        <a:rPr lang="cs-CZ" sz="1000" baseline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1</a:t>
                      </a:r>
                      <a:r>
                        <a:rPr lang="cs-CZ" sz="100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000" baseline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 </a:t>
                      </a:r>
                      <a:r>
                        <a:rPr lang="cs-CZ" sz="1000" dirty="0" smtClean="0">
                          <a:solidFill>
                            <a:schemeClr val="bg1"/>
                          </a:solidFill>
                          <a:effectLst/>
                          <a:latin typeface="Arial CE" pitchFamily="34" charset="-18"/>
                          <a:ea typeface="+mn-ea"/>
                          <a:cs typeface="+mn-cs"/>
                        </a:rPr>
                        <a:t>2013</a:t>
                      </a:r>
                      <a:endParaRPr lang="cs-CZ" sz="1000" dirty="0">
                        <a:solidFill>
                          <a:schemeClr val="bg1"/>
                        </a:solidFill>
                        <a:effectLst/>
                        <a:latin typeface="Arial CE" pitchFamily="34" charset="-18"/>
                        <a:ea typeface="Calibri"/>
                        <a:cs typeface="Times New Roman"/>
                      </a:endParaRPr>
                    </a:p>
                  </a:txBody>
                  <a:tcPr marL="35026" marR="35026" marT="21016" marB="2101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0524" y="209627"/>
            <a:ext cx="5394960" cy="120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1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Vinařské oblasti a odrůdy v České republice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Vinařská oblast Čechy</a:t>
            </a:r>
          </a:p>
          <a:p>
            <a:pPr>
              <a:buFontTx/>
              <a:buChar char="-"/>
            </a:pPr>
            <a:r>
              <a:rPr lang="cs-CZ" sz="3200" dirty="0" smtClean="0"/>
              <a:t>Podoblasti</a:t>
            </a:r>
          </a:p>
          <a:p>
            <a:pPr>
              <a:buFontTx/>
              <a:buChar char="-"/>
            </a:pPr>
            <a:r>
              <a:rPr lang="cs-CZ" sz="3200" dirty="0" smtClean="0"/>
              <a:t>- podoblast mělnická</a:t>
            </a:r>
          </a:p>
          <a:p>
            <a:pPr>
              <a:buFontTx/>
              <a:buChar char="-"/>
            </a:pPr>
            <a:r>
              <a:rPr lang="cs-CZ" sz="3200" dirty="0" smtClean="0"/>
              <a:t>- podoblast litoměřická</a:t>
            </a:r>
            <a:endParaRPr lang="cs-CZ" sz="32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Vinařské oblasti v ČR</a:t>
            </a:r>
            <a:endParaRPr lang="cs-CZ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 smtClean="0"/>
              <a:t>Vinařská oblast Morava</a:t>
            </a:r>
          </a:p>
          <a:p>
            <a:pPr>
              <a:buNone/>
            </a:pPr>
            <a:r>
              <a:rPr lang="cs-CZ" sz="3200" dirty="0" smtClean="0"/>
              <a:t>- Podoblasti</a:t>
            </a:r>
          </a:p>
          <a:p>
            <a:pPr>
              <a:buNone/>
            </a:pPr>
            <a:r>
              <a:rPr lang="cs-CZ" sz="3200" dirty="0" smtClean="0"/>
              <a:t>  - podoblast slovácká</a:t>
            </a:r>
          </a:p>
          <a:p>
            <a:pPr>
              <a:buNone/>
            </a:pPr>
            <a:r>
              <a:rPr lang="cs-CZ" sz="3200" dirty="0" smtClean="0"/>
              <a:t>  - podoblast </a:t>
            </a:r>
            <a:r>
              <a:rPr lang="cs-CZ" sz="3200" dirty="0" smtClean="0"/>
              <a:t>mikulovská</a:t>
            </a:r>
            <a:endParaRPr lang="cs-CZ" sz="3200" dirty="0" smtClean="0"/>
          </a:p>
          <a:p>
            <a:pPr>
              <a:buNone/>
            </a:pPr>
            <a:r>
              <a:rPr lang="cs-CZ" sz="3200" dirty="0" smtClean="0"/>
              <a:t>  - podoblast </a:t>
            </a:r>
            <a:r>
              <a:rPr lang="cs-CZ" sz="3200" dirty="0" err="1" smtClean="0"/>
              <a:t>velkopavlovická</a:t>
            </a:r>
            <a:endParaRPr lang="cs-CZ" sz="3200" dirty="0" smtClean="0"/>
          </a:p>
          <a:p>
            <a:pPr>
              <a:buNone/>
            </a:pPr>
            <a:r>
              <a:rPr lang="cs-CZ" sz="3200" dirty="0" smtClean="0"/>
              <a:t>  - podoblast znojemská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Vinařské oblasti v ČR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 smtClean="0"/>
              <a:t>K výrobě bílých vín se požívají odrůdy s bílými a šedočervenými bobulemi hroznů</a:t>
            </a:r>
            <a:r>
              <a:rPr lang="cs-CZ" dirty="0" smtClean="0"/>
              <a:t>.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Bílé  odrůdy</a:t>
            </a:r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Bílé odrůdy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cs-CZ" dirty="0" err="1"/>
              <a:t>Aurelius</a:t>
            </a:r>
            <a:endParaRPr lang="cs-CZ" dirty="0"/>
          </a:p>
          <a:p>
            <a:pPr>
              <a:defRPr/>
            </a:pPr>
            <a:r>
              <a:rPr lang="cs-CZ" dirty="0" err="1"/>
              <a:t>Chardonnay</a:t>
            </a:r>
            <a:endParaRPr lang="cs-CZ" dirty="0"/>
          </a:p>
          <a:p>
            <a:pPr>
              <a:defRPr/>
            </a:pPr>
            <a:r>
              <a:rPr lang="cs-CZ" dirty="0"/>
              <a:t>Muškát Moravský</a:t>
            </a:r>
          </a:p>
          <a:p>
            <a:pPr>
              <a:defRPr/>
            </a:pPr>
            <a:r>
              <a:rPr lang="cs-CZ" dirty="0"/>
              <a:t>Muškát </a:t>
            </a:r>
            <a:r>
              <a:rPr lang="cs-CZ" dirty="0" err="1"/>
              <a:t>Ottonel</a:t>
            </a:r>
            <a:endParaRPr lang="cs-CZ" dirty="0"/>
          </a:p>
          <a:p>
            <a:pPr>
              <a:defRPr/>
            </a:pPr>
            <a:r>
              <a:rPr lang="cs-CZ" dirty="0" err="1">
                <a:latin typeface="Times New Roman" pitchFamily="18" charset="0"/>
                <a:cs typeface="Times New Roman" pitchFamily="18" charset="0"/>
              </a:rPr>
              <a:t>Müller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dirty="0" err="1">
                <a:latin typeface="Times New Roman" pitchFamily="18" charset="0"/>
                <a:cs typeface="Times New Roman" pitchFamily="18" charset="0"/>
              </a:rPr>
              <a:t>Thurgau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cs-CZ" dirty="0" err="1"/>
              <a:t>Neuburské</a:t>
            </a:r>
            <a:endParaRPr lang="cs-CZ" dirty="0"/>
          </a:p>
          <a:p>
            <a:pPr>
              <a:defRPr/>
            </a:pPr>
            <a:r>
              <a:rPr lang="cs-CZ" dirty="0"/>
              <a:t>Pálava</a:t>
            </a:r>
          </a:p>
          <a:p>
            <a:pPr>
              <a:defRPr/>
            </a:pPr>
            <a:r>
              <a:rPr lang="cs-CZ" dirty="0"/>
              <a:t>Rulandské bílé</a:t>
            </a:r>
          </a:p>
          <a:p>
            <a:pPr>
              <a:defRPr/>
            </a:pPr>
            <a:r>
              <a:rPr lang="cs-CZ" dirty="0"/>
              <a:t>Ryzlink </a:t>
            </a:r>
            <a:r>
              <a:rPr lang="cs-CZ" dirty="0" smtClean="0"/>
              <a:t>vlašský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cs-CZ" dirty="0"/>
              <a:t>Rulandské šedé</a:t>
            </a:r>
          </a:p>
          <a:p>
            <a:pPr>
              <a:defRPr/>
            </a:pPr>
            <a:r>
              <a:rPr lang="cs-CZ" dirty="0"/>
              <a:t>Ryzlink rýnský</a:t>
            </a:r>
          </a:p>
          <a:p>
            <a:pPr>
              <a:defRPr/>
            </a:pPr>
            <a:r>
              <a:rPr lang="cs-CZ" dirty="0" err="1"/>
              <a:t>Sauvignon</a:t>
            </a:r>
            <a:endParaRPr lang="cs-CZ" dirty="0"/>
          </a:p>
          <a:p>
            <a:pPr>
              <a:defRPr/>
            </a:pPr>
            <a:r>
              <a:rPr lang="cs-CZ" dirty="0"/>
              <a:t>Sylvánské zelené</a:t>
            </a:r>
          </a:p>
          <a:p>
            <a:pPr>
              <a:defRPr/>
            </a:pPr>
            <a:r>
              <a:rPr lang="cs-CZ" dirty="0"/>
              <a:t>Tramín červený</a:t>
            </a:r>
          </a:p>
          <a:p>
            <a:pPr>
              <a:defRPr/>
            </a:pPr>
            <a:r>
              <a:rPr lang="cs-CZ" dirty="0"/>
              <a:t>Veltlínské zelené</a:t>
            </a:r>
          </a:p>
          <a:p>
            <a:pPr>
              <a:defRPr/>
            </a:pPr>
            <a:r>
              <a:rPr lang="cs-CZ" dirty="0"/>
              <a:t>Veltlínské červené rané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 smtClean="0"/>
              <a:t>Pro výrobu červených vín se pěstují vína s modrými bobulemi hroznů. Červené odrůdy jsou náročné na teplo, proto jejich pěstování je vhodnější v teplejších oblastech, kde získávají větší množství tříslovin, barviva a nižší obsah kyselin. V našich podmínkách je obsah kyselin vyšší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Modré odrůdy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Modré  odrůdy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cs-CZ" dirty="0" err="1"/>
              <a:t>Ándré</a:t>
            </a:r>
            <a:endParaRPr lang="cs-CZ" dirty="0"/>
          </a:p>
          <a:p>
            <a:pPr>
              <a:defRPr/>
            </a:pPr>
            <a:r>
              <a:rPr lang="cs-CZ" dirty="0" err="1"/>
              <a:t>Cabernet</a:t>
            </a:r>
            <a:r>
              <a:rPr lang="cs-CZ" dirty="0"/>
              <a:t> </a:t>
            </a:r>
            <a:r>
              <a:rPr lang="cs-CZ" dirty="0" err="1"/>
              <a:t>Moravia</a:t>
            </a:r>
            <a:endParaRPr lang="cs-CZ" dirty="0"/>
          </a:p>
          <a:p>
            <a:pPr>
              <a:defRPr/>
            </a:pPr>
            <a:r>
              <a:rPr lang="cs-CZ" dirty="0" err="1"/>
              <a:t>Cabernet</a:t>
            </a:r>
            <a:r>
              <a:rPr lang="cs-CZ" dirty="0"/>
              <a:t> </a:t>
            </a:r>
            <a:r>
              <a:rPr lang="cs-CZ" dirty="0" err="1"/>
              <a:t>Sauvignon</a:t>
            </a:r>
            <a:endParaRPr lang="cs-CZ" dirty="0"/>
          </a:p>
          <a:p>
            <a:pPr>
              <a:defRPr/>
            </a:pPr>
            <a:r>
              <a:rPr lang="cs-CZ" dirty="0"/>
              <a:t>Frankovka</a:t>
            </a:r>
          </a:p>
          <a:p>
            <a:pPr>
              <a:defRPr/>
            </a:pPr>
            <a:r>
              <a:rPr lang="cs-CZ" dirty="0" err="1"/>
              <a:t>Merlot</a:t>
            </a:r>
            <a:endParaRPr lang="cs-CZ" dirty="0"/>
          </a:p>
          <a:p>
            <a:pPr>
              <a:defRPr/>
            </a:pPr>
            <a:r>
              <a:rPr lang="cs-CZ" dirty="0"/>
              <a:t>Modrý </a:t>
            </a:r>
            <a:r>
              <a:rPr lang="cs-CZ" dirty="0" err="1"/>
              <a:t>portugal</a:t>
            </a:r>
            <a:endParaRPr lang="cs-CZ" dirty="0"/>
          </a:p>
          <a:p>
            <a:pPr>
              <a:defRPr/>
            </a:pPr>
            <a:r>
              <a:rPr lang="cs-CZ" dirty="0"/>
              <a:t>Rulandské modré</a:t>
            </a:r>
          </a:p>
          <a:p>
            <a:pPr>
              <a:defRPr/>
            </a:pPr>
            <a:r>
              <a:rPr lang="cs-CZ" dirty="0"/>
              <a:t>Svatovavřinecké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cs-CZ" dirty="0" err="1"/>
              <a:t>Zweigeltrebe</a:t>
            </a:r>
            <a:endParaRPr lang="cs-CZ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Časopis FOOD SERVIS speciál Víno,   Beránek Jaromír. Vydání: 1/2005. Praha: České a slovenské nakladatelství s. r. o.ISBN 80-903401-3-X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Papí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255</TotalTime>
  <Words>306</Words>
  <Application>Microsoft Office PowerPoint</Application>
  <PresentationFormat>Předvádění na obrazovce (4:3)</PresentationFormat>
  <Paragraphs>78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Papír</vt:lpstr>
      <vt:lpstr>Snímek 1</vt:lpstr>
      <vt:lpstr>Vinařské oblasti a odrůdy v České republice</vt:lpstr>
      <vt:lpstr>Vinařské oblasti v ČR</vt:lpstr>
      <vt:lpstr>Vinařské oblasti v ČR</vt:lpstr>
      <vt:lpstr>Bílé  odrůdy</vt:lpstr>
      <vt:lpstr>Bílé odrůdy</vt:lpstr>
      <vt:lpstr>Modré odrůdy</vt:lpstr>
      <vt:lpstr>Modré  odrůdy</vt:lpstr>
      <vt:lpstr>zdroje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hotelovka</dc:creator>
  <cp:lastModifiedBy>Dum</cp:lastModifiedBy>
  <cp:revision>16</cp:revision>
  <dcterms:created xsi:type="dcterms:W3CDTF">2012-12-28T19:02:37Z</dcterms:created>
  <dcterms:modified xsi:type="dcterms:W3CDTF">2014-06-17T17:27:31Z</dcterms:modified>
</cp:coreProperties>
</file>