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3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10" d="100"/>
          <a:sy n="110" d="100"/>
        </p:scale>
        <p:origin x="165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Flambování, Historie, inventář, </a:t>
            </a:r>
            <a:r>
              <a:rPr lang="cs-CZ" sz="2000" dirty="0" err="1" smtClean="0"/>
              <a:t>prAVIDLA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348972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TEO.1115.2B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dokončováním pokrmů u stolu hosta, flambováním, jeho historií, přípravou pracoviště,  inventářem,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Flambování, historie, inventář, zásady flambování, příprava pracoviště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358" y="116632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 Flambování pokrmů využíváme: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81546"/>
            <a:ext cx="8686800" cy="5303838"/>
          </a:xfrm>
        </p:spPr>
        <p:txBody>
          <a:bodyPr>
            <a:normAutofit/>
          </a:bodyPr>
          <a:lstStyle/>
          <a:p>
            <a:r>
              <a:rPr lang="cs-CZ" dirty="0" smtClean="0"/>
              <a:t>Lihoviny- vysokoprocentní pálenky, kterými chceme připravované jídlo jemně dochutit: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Arak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Vodka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Calvados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Gin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Jemné brandy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Koňak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 flambování pokrmů využíváme: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Lihoviny, kterými chceme výrazně měnit chuť připravovaného jídla, omáčky, nebo šťávy: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Slivovice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Meruňkovice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Borovička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Whisky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Rum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Absint</a:t>
            </a:r>
          </a:p>
          <a:p>
            <a:pPr>
              <a:buNone/>
            </a:pPr>
            <a:r>
              <a:rPr lang="cs-CZ" dirty="0" smtClean="0"/>
              <a:t>(používáme je v malých dávkách)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likérů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/>
          </a:bodyPr>
          <a:lstStyle/>
          <a:p>
            <a:r>
              <a:rPr lang="cs-CZ" sz="3600" dirty="0" smtClean="0"/>
              <a:t>Likéry používáme k ochucování nebo pro přípravu jídel u stolu hosta</a:t>
            </a:r>
          </a:p>
          <a:p>
            <a:r>
              <a:rPr lang="cs-CZ" sz="3600" dirty="0" smtClean="0"/>
              <a:t>Využíváme zásadně ušlechtilé likéry</a:t>
            </a:r>
          </a:p>
          <a:p>
            <a:r>
              <a:rPr lang="cs-CZ" sz="3600" dirty="0" smtClean="0"/>
              <a:t>Např. Grand </a:t>
            </a:r>
            <a:r>
              <a:rPr lang="cs-CZ" sz="3600" dirty="0" err="1" smtClean="0"/>
              <a:t>marnier</a:t>
            </a:r>
            <a:r>
              <a:rPr lang="cs-CZ" sz="3600" dirty="0" smtClean="0"/>
              <a:t>, </a:t>
            </a:r>
            <a:r>
              <a:rPr lang="cs-CZ" sz="3600" dirty="0" err="1" smtClean="0"/>
              <a:t>Amaretto</a:t>
            </a:r>
            <a:r>
              <a:rPr lang="cs-CZ" sz="3600" dirty="0" smtClean="0"/>
              <a:t>, </a:t>
            </a:r>
            <a:r>
              <a:rPr lang="cs-CZ" sz="3600" dirty="0" err="1" smtClean="0"/>
              <a:t>Malibu</a:t>
            </a:r>
            <a:r>
              <a:rPr lang="cs-CZ" sz="3600" dirty="0" smtClean="0"/>
              <a:t>, </a:t>
            </a:r>
            <a:r>
              <a:rPr lang="cs-CZ" sz="3600" dirty="0" err="1" smtClean="0"/>
              <a:t>Bols</a:t>
            </a:r>
            <a:endParaRPr lang="cs-CZ" sz="3600" dirty="0" smtClean="0"/>
          </a:p>
          <a:p>
            <a:r>
              <a:rPr lang="cs-CZ" sz="3600" dirty="0" smtClean="0"/>
              <a:t>Tyto likéry při zahřívání v procesu dochucování zlepší a zvýrazní chuť a vůni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Zásady flambování: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8991600" cy="5589240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Používáme otevřený oheň – pracujeme bezpečně</a:t>
            </a:r>
          </a:p>
          <a:p>
            <a:r>
              <a:rPr lang="cs-CZ" dirty="0" smtClean="0"/>
              <a:t>Před flambováním pánvičku dobře prohřejeme- při nedostatečné teplotě se lihovina špatně zapaluje, naopak při vysoké teplotě dochází k prudkému hoření</a:t>
            </a:r>
          </a:p>
          <a:p>
            <a:r>
              <a:rPr lang="cs-CZ" dirty="0" smtClean="0"/>
              <a:t>Na 1 porci používáme 0,02 l lihoviny, při větším počtu porcí dávku úměrně SNÍŽÍME </a:t>
            </a:r>
          </a:p>
          <a:p>
            <a:r>
              <a:rPr lang="cs-CZ" dirty="0" smtClean="0"/>
              <a:t>Pokrm prohřejeme za současného míchání nebo otáčení</a:t>
            </a:r>
          </a:p>
          <a:p>
            <a:r>
              <a:rPr lang="cs-CZ" dirty="0" smtClean="0"/>
              <a:t>Po nalití pálenky do pánvičky, nejlépe mimo pokrm stáhneme okraj nakloněné pánvičky nad plamen. Uvolněné páry vzplanou, nebo si pomůžeme překládacím příborem, naběračkou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 flambování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368152"/>
            <a:ext cx="8991600" cy="5589240"/>
          </a:xfrm>
        </p:spPr>
        <p:txBody>
          <a:bodyPr>
            <a:normAutofit/>
          </a:bodyPr>
          <a:lstStyle/>
          <a:p>
            <a:r>
              <a:rPr lang="cs-CZ" dirty="0" smtClean="0"/>
              <a:t>Výška plamene by neměla přesáhnout 10 cm nad okraj pánvičky</a:t>
            </a:r>
          </a:p>
          <a:p>
            <a:r>
              <a:rPr lang="cs-CZ" dirty="0" smtClean="0"/>
              <a:t>Doba hoření není stanovena, předpokládá se více jak 30 sekund a méně jak </a:t>
            </a:r>
            <a:r>
              <a:rPr lang="cs-CZ" smtClean="0"/>
              <a:t>1 minutu </a:t>
            </a:r>
            <a:endParaRPr lang="cs-CZ" dirty="0" smtClean="0"/>
          </a:p>
          <a:p>
            <a:r>
              <a:rPr lang="cs-CZ" dirty="0" smtClean="0"/>
              <a:t>Hoření můžeme přerušit přelitím omáčkou nebo šťávou </a:t>
            </a:r>
          </a:p>
          <a:p>
            <a:r>
              <a:rPr lang="cs-CZ" dirty="0" smtClean="0"/>
              <a:t>Pro zvýšení efektu můžeme do plamene několikrát  „stříknout“ pepřem, moučkovým cukrem, skořicí dle připravovaného pokrmu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pracoviště -Inventář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Autofit/>
          </a:bodyPr>
          <a:lstStyle/>
          <a:p>
            <a:r>
              <a:rPr lang="cs-CZ" sz="4000" dirty="0" smtClean="0"/>
              <a:t>Přípravné práce se rozdělují na tři etapy:</a:t>
            </a:r>
          </a:p>
          <a:p>
            <a:r>
              <a:rPr lang="cs-CZ" sz="4000" dirty="0" smtClean="0"/>
              <a:t>1. Příprava flambovacího vozíku</a:t>
            </a:r>
          </a:p>
          <a:p>
            <a:r>
              <a:rPr lang="cs-CZ" sz="4000" dirty="0" smtClean="0"/>
              <a:t>2. Příprava všeho potřebného inventáře k expedici pokrmů z kuchyně</a:t>
            </a:r>
          </a:p>
          <a:p>
            <a:r>
              <a:rPr lang="cs-CZ" sz="4000" dirty="0" smtClean="0"/>
              <a:t>3. Příprava inventáře a stolu k samotné činnosti u stolu hosta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8991600" cy="5832648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Příprava flambovacího vozíku, lihových kahanů: </a:t>
            </a:r>
          </a:p>
          <a:p>
            <a:pPr>
              <a:buNone/>
            </a:pPr>
            <a:r>
              <a:rPr lang="cs-CZ" dirty="0" smtClean="0"/>
              <a:t>    je třeba vyzkoušet chod plynových hořáků</a:t>
            </a:r>
          </a:p>
          <a:p>
            <a:r>
              <a:rPr lang="cs-CZ" dirty="0" smtClean="0"/>
              <a:t>Potřebný počet odpovídajících tvarů a velikostí pánviček</a:t>
            </a:r>
          </a:p>
          <a:p>
            <a:r>
              <a:rPr lang="cs-CZ" dirty="0" smtClean="0"/>
              <a:t>Potřebné dochucovací prostředky</a:t>
            </a:r>
          </a:p>
          <a:p>
            <a:r>
              <a:rPr lang="cs-CZ" dirty="0" smtClean="0"/>
              <a:t>Pálenky k flambování, likéry k dochucení</a:t>
            </a:r>
          </a:p>
          <a:p>
            <a:r>
              <a:rPr lang="cs-CZ" dirty="0" smtClean="0"/>
              <a:t>Odměrky</a:t>
            </a:r>
          </a:p>
          <a:p>
            <a:r>
              <a:rPr lang="cs-CZ" dirty="0" smtClean="0"/>
              <a:t>Dostatečné množství překládacích příborů</a:t>
            </a:r>
          </a:p>
          <a:p>
            <a:r>
              <a:rPr lang="cs-CZ" dirty="0" smtClean="0"/>
              <a:t>Naběračky</a:t>
            </a:r>
          </a:p>
          <a:p>
            <a:r>
              <a:rPr lang="cs-CZ" dirty="0" smtClean="0"/>
              <a:t>Zápalky</a:t>
            </a:r>
          </a:p>
          <a:p>
            <a:r>
              <a:rPr lang="cs-CZ" dirty="0" smtClean="0"/>
              <a:t>Vyhřívací desky na talíře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inventář</a:t>
            </a:r>
            <a:endParaRPr lang="cs-CZ" dirty="0"/>
          </a:p>
        </p:txBody>
      </p:sp>
      <p:pic>
        <p:nvPicPr>
          <p:cNvPr id="1026" name="Picture 2" descr="C:\Users\Intel\Pictures\2013-02-22 DUM\DUM 0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3394472" cy="4525962"/>
          </a:xfrm>
          <a:prstGeom prst="rect">
            <a:avLst/>
          </a:prstGeom>
          <a:noFill/>
        </p:spPr>
      </p:pic>
      <p:pic>
        <p:nvPicPr>
          <p:cNvPr id="1029" name="Picture 5" descr="C:\Users\Intel\Pictures\2013-02-22 DUM\DUM 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857628"/>
            <a:ext cx="2880000" cy="2160000"/>
          </a:xfrm>
          <a:prstGeom prst="rect">
            <a:avLst/>
          </a:prstGeom>
          <a:noFill/>
        </p:spPr>
      </p:pic>
      <p:pic>
        <p:nvPicPr>
          <p:cNvPr id="1030" name="Picture 6" descr="C:\Users\Intel\Pictures\2013-02-22 DUM\DUM 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571612"/>
            <a:ext cx="2762269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80-7168-333-7</a:t>
            </a:r>
          </a:p>
          <a:p>
            <a:r>
              <a:rPr lang="cs-CZ" dirty="0" smtClean="0"/>
              <a:t>Obrázky</a:t>
            </a:r>
            <a:r>
              <a:rPr lang="cs-CZ" smtClean="0"/>
              <a:t>: archiv autora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Flambování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Historie, inventář, pravidla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Flambování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Je způsob úpravy pokrmů, kdy se hořícím alkoholem pokrm před zraky hostů dochucuje a aromatizuje</a:t>
            </a:r>
          </a:p>
          <a:p>
            <a:endParaRPr lang="cs-CZ" sz="4000" dirty="0" smtClean="0"/>
          </a:p>
          <a:p>
            <a:r>
              <a:rPr lang="cs-CZ" sz="4000" dirty="0" smtClean="0"/>
              <a:t>Tento způsob dohotovování pokrmů uplatňujeme jen u vybraných pokrmů 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flambování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9144000" cy="5303838"/>
          </a:xfrm>
        </p:spPr>
        <p:txBody>
          <a:bodyPr>
            <a:normAutofit/>
          </a:bodyPr>
          <a:lstStyle/>
          <a:p>
            <a:r>
              <a:rPr lang="cs-CZ" dirty="0" smtClean="0"/>
              <a:t>Způsoby přípravy a dokončování úpravy jídel u stolu hostů jsou praktikovány několik let zejména v zemích s gastronomickou tradicí jako je Francie, Švýcarsko, Itálie, Japonsko a jiných zemích celého světa</a:t>
            </a:r>
          </a:p>
          <a:p>
            <a:r>
              <a:rPr lang="cs-CZ" dirty="0" smtClean="0"/>
              <a:t>Vývoj dovedností a umění kuchařů a vrchních číšníků vycházel z požadavků feudálů, kteří tímto způsobem vytvářeli pro své hosty jednu z předem plánovaných atrakcí hostiny, či společenské akce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V gastronomické literatuře nacházíme jen sporadicky receptury jídel upravovaných u stolu před zraky hostů</a:t>
            </a:r>
          </a:p>
          <a:p>
            <a:endParaRPr lang="cs-CZ" sz="4000" dirty="0" smtClean="0"/>
          </a:p>
          <a:p>
            <a:r>
              <a:rPr lang="cs-CZ" sz="4000" dirty="0" smtClean="0"/>
              <a:t>Nejznámější byly zejména: ledvinky na koňaku, flambovaná omeleta </a:t>
            </a:r>
            <a:r>
              <a:rPr lang="cs-CZ" sz="4000" dirty="0" err="1" smtClean="0"/>
              <a:t>Surprise</a:t>
            </a:r>
            <a:r>
              <a:rPr lang="cs-CZ" sz="4000" dirty="0" smtClean="0"/>
              <a:t>, různé úpravy palačinek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flambování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r>
              <a:rPr lang="cs-CZ" dirty="0" smtClean="0"/>
              <a:t>Flambování jídel není založeno na velkém ohni     u stolu, ale na nezbytné dávce alkoholu                 pro dochucení jídla, omáčky  apod. </a:t>
            </a:r>
          </a:p>
          <a:p>
            <a:r>
              <a:rPr lang="cs-CZ" dirty="0" smtClean="0"/>
              <a:t>Flambování je především aromatizace a doladění chuti</a:t>
            </a:r>
          </a:p>
          <a:p>
            <a:r>
              <a:rPr lang="cs-CZ" dirty="0" smtClean="0"/>
              <a:t>Během flambování či dochucování pokrmů můžeme hosty nevtíravou formou informovat    o použitém materiálu, surovinách, ingrediencích</a:t>
            </a:r>
          </a:p>
          <a:p>
            <a:r>
              <a:rPr lang="cs-CZ" dirty="0" smtClean="0"/>
              <a:t>Dobré předvedení s náležitým efektem může vytvořit důvěrnou, příjemnou atmosféru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Vhodné pokrmy k flambování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832648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Studené pokrmy a polévky neflambujeme pouze dochucujeme </a:t>
            </a:r>
          </a:p>
          <a:p>
            <a:r>
              <a:rPr lang="cs-CZ" dirty="0" smtClean="0"/>
              <a:t>Jídla připravená na grilu a rožni flambujeme jen tehdy, pokud jsou servírovány se šťávou, nebo omáčkou. Ihned po vzplanutí lihoviny plamen zalijeme šťávou nebo omáčkou a zbytek lihoviny do ní zapracujeme</a:t>
            </a:r>
          </a:p>
          <a:p>
            <a:r>
              <a:rPr lang="cs-CZ" dirty="0" smtClean="0"/>
              <a:t>Porce masa nesmíme flambovat bez šťávy nebo omáčky –jídlo bychom znehodnotily </a:t>
            </a:r>
          </a:p>
          <a:p>
            <a:r>
              <a:rPr lang="cs-CZ" dirty="0" smtClean="0"/>
              <a:t>Teplé moučníky flambujeme hotové, připravené na míse  a naporcované</a:t>
            </a:r>
          </a:p>
          <a:p>
            <a:r>
              <a:rPr lang="cs-CZ" dirty="0" smtClean="0"/>
              <a:t>Můžeme flambovat ovoce, zmrzliny, krémy a želé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flambování: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89548"/>
          </a:xfrm>
        </p:spPr>
        <p:txBody>
          <a:bodyPr>
            <a:normAutofit/>
          </a:bodyPr>
          <a:lstStyle/>
          <a:p>
            <a:r>
              <a:rPr lang="cs-CZ" dirty="0" smtClean="0"/>
              <a:t>1. Mísu nebo pánvičku nad plamenem nahřejeme, alkohol v ní necháme vzplanout a pokrm hořící pálenkou, likérem, nebo jejich směsí poléváme</a:t>
            </a:r>
          </a:p>
          <a:p>
            <a:r>
              <a:rPr lang="cs-CZ" dirty="0" smtClean="0"/>
              <a:t>2. Pokrm, který chceme flambovat, polijeme pálenkou, likérem, nebo jejich směsí a necháme vzplanout. Hořící plamen ihned udusíme přelitím omáčky, nebo šťávy. Tak ochutíme jak připravovaný pokrm, tak šťávu nebo omáčku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flambování: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/>
          </a:bodyPr>
          <a:lstStyle/>
          <a:p>
            <a:r>
              <a:rPr lang="cs-CZ" sz="3600" dirty="0"/>
              <a:t>3. Dávku lihoviny nalijeme do naběračky nebo džezvy. Alkohol v ní necháme rozehřát, vzplanout a hořící lihovinou pak poléváme pokrm dokud alkohol úplně nevyhoří. </a:t>
            </a:r>
            <a:endParaRPr lang="cs-CZ" sz="3600" dirty="0" smtClean="0"/>
          </a:p>
          <a:p>
            <a:r>
              <a:rPr lang="cs-CZ" sz="3600" dirty="0" smtClean="0"/>
              <a:t>Takto </a:t>
            </a:r>
            <a:r>
              <a:rPr lang="cs-CZ" sz="3600" dirty="0"/>
              <a:t>flambujeme především jídla s omáčkami, zapékaná jídla, </a:t>
            </a:r>
            <a:r>
              <a:rPr lang="cs-CZ" sz="3600" dirty="0" smtClean="0"/>
              <a:t>krémy, ovoce </a:t>
            </a:r>
            <a:r>
              <a:rPr lang="cs-CZ" sz="3600" dirty="0"/>
              <a:t>nebo zmrzliny </a:t>
            </a:r>
          </a:p>
          <a:p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4286617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858</Words>
  <Application>Microsoft Office PowerPoint</Application>
  <PresentationFormat>Předvádění na obrazovce (4:3)</PresentationFormat>
  <Paragraphs>116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6" baseType="lpstr">
      <vt:lpstr>Arial CE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Cesta</vt:lpstr>
      <vt:lpstr>Flambování, Historie, inventář, prAVIDLA</vt:lpstr>
      <vt:lpstr>Flambování </vt:lpstr>
      <vt:lpstr>Flambování </vt:lpstr>
      <vt:lpstr>Historie flambování</vt:lpstr>
      <vt:lpstr>Historie </vt:lpstr>
      <vt:lpstr>Pravidla flambování</vt:lpstr>
      <vt:lpstr>Vhodné pokrmy k flambování</vt:lpstr>
      <vt:lpstr>Způsoby flambování:</vt:lpstr>
      <vt:lpstr>Způsoby flambování:</vt:lpstr>
      <vt:lpstr>K Flambování pokrmů využíváme: </vt:lpstr>
      <vt:lpstr>K flambování pokrmů využíváme:</vt:lpstr>
      <vt:lpstr>Využití likérů</vt:lpstr>
      <vt:lpstr>Zásady flambování:</vt:lpstr>
      <vt:lpstr>Zásady flambování</vt:lpstr>
      <vt:lpstr>Příprava pracoviště -Inventář </vt:lpstr>
      <vt:lpstr>Příprava pracoviště</vt:lpstr>
      <vt:lpstr>inventář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Flambování</dc:title>
  <dc:creator>Intel</dc:creator>
  <cp:lastModifiedBy>Zdeněk Laski</cp:lastModifiedBy>
  <cp:revision>26</cp:revision>
  <dcterms:created xsi:type="dcterms:W3CDTF">2013-02-17T18:44:19Z</dcterms:created>
  <dcterms:modified xsi:type="dcterms:W3CDTF">2014-06-17T12:31:50Z</dcterms:modified>
</cp:coreProperties>
</file>