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  <p:sldMasterId id="2147483734" r:id="rId2"/>
  </p:sldMasterIdLst>
  <p:sldIdLst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64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10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3700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4869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814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1063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2809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7714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4217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9395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5367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51202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867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AF2361E9-8C73-4802-931A-70B6749488D8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F06DE568-E299-4067-B3A0-A173C57DF73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453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025491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 Mimořádná událost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396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484784"/>
            <a:ext cx="6400816" cy="1872208"/>
          </a:xfrm>
        </p:spPr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7200" b="1" i="1" dirty="0" smtClean="0">
                <a:ln w="1143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Mimořádná</a:t>
            </a:r>
            <a:r>
              <a:rPr lang="cs-CZ" sz="7200" b="1" i="1" dirty="0" smtClean="0">
                <a:ln w="11430">
                  <a:solidFill>
                    <a:schemeClr val="tx1"/>
                  </a:solidFill>
                </a:ln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7200" b="1" i="1" dirty="0" smtClean="0">
                <a:ln w="1143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událost</a:t>
            </a:r>
            <a:endParaRPr lang="cs-CZ" sz="7200" b="1" i="1" dirty="0">
              <a:ln w="11430">
                <a:solidFill>
                  <a:schemeClr val="tx1"/>
                </a:solidFill>
              </a:ln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2638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7120896" cy="1152128"/>
          </a:xfrm>
        </p:spPr>
        <p:txBody>
          <a:bodyPr>
            <a:noAutofit/>
          </a:bodyPr>
          <a:lstStyle/>
          <a:p>
            <a:pPr algn="l"/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Vyjmenuj tři události, které považujeme za 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mimořádné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8948034"/>
              </p:ext>
            </p:extLst>
          </p:nvPr>
        </p:nvGraphicFramePr>
        <p:xfrm>
          <a:off x="3203848" y="2060848"/>
          <a:ext cx="3768080" cy="38762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6808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</a:rPr>
                        <a:t>Velký</a:t>
                      </a:r>
                      <a:r>
                        <a:rPr lang="cs-CZ" sz="2800" b="1" baseline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</a:rPr>
                        <a:t> požár</a:t>
                      </a:r>
                    </a:p>
                    <a:p>
                      <a:endParaRPr lang="cs-CZ" sz="2800" b="1" baseline="0" dirty="0" smtClean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</a:endParaRPr>
                    </a:p>
                    <a:p>
                      <a:r>
                        <a:rPr lang="cs-CZ" sz="2800" b="1" baseline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</a:rPr>
                        <a:t>Tornádo</a:t>
                      </a:r>
                      <a:endParaRPr lang="cs-CZ" sz="28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</a:rPr>
                        <a:t>Chemická havárie</a:t>
                      </a:r>
                      <a:endParaRPr lang="cs-CZ" sz="28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sz="28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</a:rPr>
                        <a:t>Nebezpečná</a:t>
                      </a:r>
                      <a:r>
                        <a:rPr lang="cs-CZ" sz="2800" b="1" baseline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</a:rPr>
                        <a:t> zásilka …</a:t>
                      </a:r>
                      <a:endParaRPr lang="cs-CZ" sz="28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sz="28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687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Uslyšíš kolísavý zvuk sirény. </a:t>
            </a:r>
            <a:endParaRPr lang="cs-CZ" sz="4800" b="1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000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Co je to za signál?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204864"/>
            <a:ext cx="4040188" cy="2736304"/>
          </a:xfrm>
          <a:scene3d>
            <a:camera prst="perspectiveHeroicExtremeLeftFacing"/>
            <a:lightRig rig="threePt" dir="t"/>
          </a:scene3d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58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Všeobecná  výstraha       </a:t>
            </a:r>
            <a:endParaRPr lang="cs-CZ" sz="5800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000" b="0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>
                <a:ln>
                  <a:solidFill>
                    <a:schemeClr val="tx1"/>
                  </a:solidFill>
                </a:ln>
                <a:solidFill>
                  <a:schemeClr val="accent2">
                    <a:lumMod val="50000"/>
                  </a:schemeClr>
                </a:solidFill>
              </a:rPr>
              <a:t>Jak se zachováš?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06933" y="2780928"/>
            <a:ext cx="4536504" cy="3951288"/>
          </a:xfrm>
          <a:scene3d>
            <a:camera prst="perspectiveHeroicExtremeRightFacing"/>
            <a:lightRig rig="threePt" dir="t"/>
          </a:scene3d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>
                <a:ln>
                  <a:solidFill>
                    <a:schemeClr val="tx1"/>
                  </a:solidFill>
                </a:ln>
                <a:solidFill>
                  <a:schemeClr val="accent2">
                    <a:lumMod val="50000"/>
                  </a:schemeClr>
                </a:solidFill>
              </a:rPr>
              <a:t>R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accent2">
                    <a:lumMod val="50000"/>
                  </a:schemeClr>
                </a:solidFill>
              </a:rPr>
              <a:t>ychle </a:t>
            </a:r>
            <a:r>
              <a:rPr lang="cs-CZ" sz="4400" dirty="0">
                <a:ln>
                  <a:solidFill>
                    <a:schemeClr val="tx1"/>
                  </a:solidFill>
                </a:ln>
                <a:solidFill>
                  <a:schemeClr val="accent2">
                    <a:lumMod val="50000"/>
                  </a:schemeClr>
                </a:solidFill>
              </a:rPr>
              <a:t>se ukryješ v nejbližší zděné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accent2">
                    <a:lumMod val="50000"/>
                  </a:schemeClr>
                </a:solidFill>
              </a:rPr>
              <a:t>budově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114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V rámci mimořádné události vyhlásil </a:t>
            </a:r>
            <a:r>
              <a:rPr lang="cs-CZ" sz="4900" dirty="0" err="1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MěÚ</a:t>
            </a:r>
            <a:r>
              <a:rPr lang="cs-CZ" sz="4900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 evakuaci.</a:t>
            </a:r>
            <a:r>
              <a:rPr lang="cs-CZ" u="sng" dirty="0">
                <a:effectLst/>
              </a:rPr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35113"/>
            <a:ext cx="4029844" cy="639762"/>
          </a:xfrm>
        </p:spPr>
        <p:txBody>
          <a:bodyPr>
            <a:noAutofit/>
          </a:bodyPr>
          <a:lstStyle/>
          <a:p>
            <a:r>
              <a:rPr lang="cs-CZ" b="0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C</a:t>
            </a:r>
            <a:r>
              <a:rPr lang="cs-CZ" b="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o </a:t>
            </a:r>
            <a:r>
              <a:rPr lang="cs-CZ" b="0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to pro občany </a:t>
            </a:r>
            <a:r>
              <a:rPr lang="cs-CZ" b="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znamená?</a:t>
            </a:r>
            <a:endParaRPr lang="cs-CZ" b="0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cene3d>
            <a:camera prst="perspectiveHeroicExtremeLeftFacing"/>
            <a:lightRig rig="threePt" dir="t"/>
          </a:scene3d>
        </p:spPr>
        <p:txBody>
          <a:bodyPr/>
          <a:lstStyle/>
          <a:p>
            <a:pPr marL="0" indent="0">
              <a:buNone/>
            </a:pPr>
            <a:endParaRPr lang="cs-CZ" sz="3600" dirty="0" smtClean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Přemístění </a:t>
            </a:r>
            <a:r>
              <a:rPr lang="cs-CZ" sz="3600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z ohroženého prostoru do bezpečí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b="0" dirty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Co zajišťuje obec pro </a:t>
            </a:r>
            <a:r>
              <a:rPr lang="cs-CZ" b="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občany</a:t>
            </a:r>
            <a:r>
              <a:rPr lang="cs-CZ" b="0" dirty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?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48064" y="1772816"/>
            <a:ext cx="3538736" cy="4137323"/>
          </a:xfrm>
          <a:scene3d>
            <a:camera prst="perspectiveHeroicExtremeRightFacing"/>
            <a:lightRig rig="threePt" dir="t"/>
          </a:scene3d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3200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Ubytování</a:t>
            </a:r>
          </a:p>
          <a:p>
            <a:pPr marL="0" indent="0">
              <a:buNone/>
            </a:pPr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Odvoz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200" dirty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I</a:t>
            </a:r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nformace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6725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676456" cy="1423622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Které </a:t>
            </a:r>
            <a:r>
              <a:rPr lang="cs-CZ" b="1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tři budovy </a:t>
            </a:r>
            <a:r>
              <a:rPr lang="cs-CZ" b="1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u nás ve městě by mohly sloužit jako nouzové ubytování? </a:t>
            </a:r>
            <a:endParaRPr lang="cs-CZ" b="1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2636912"/>
            <a:ext cx="279845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Školy</a:t>
            </a:r>
          </a:p>
          <a:p>
            <a:r>
              <a:rPr lang="cs-CZ" sz="40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Hala</a:t>
            </a:r>
          </a:p>
          <a:p>
            <a:r>
              <a:rPr lang="cs-CZ" sz="40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Tělocvična …</a:t>
            </a:r>
          </a:p>
          <a:p>
            <a:endParaRPr lang="cs-CZ" sz="4000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21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40960" cy="216024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Maminka ti zabalila evakuační zavazadlo s uvedenými věcmi. 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Které čtyři nezbytné 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věci musíš přibalit 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?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/>
            </a:r>
            <a:b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</a:br>
            <a:endParaRPr lang="cs-CZ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132856"/>
            <a:ext cx="292567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Balená pitná voda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Svítilna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Peníze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Cestovní pas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Hygienické potřeby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Jídelní miska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5" y="2132856"/>
            <a:ext cx="265476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Jídlo</a:t>
            </a:r>
          </a:p>
          <a:p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Oblečené </a:t>
            </a:r>
          </a:p>
          <a:p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Léky </a:t>
            </a:r>
          </a:p>
          <a:p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Spací pytel …</a:t>
            </a:r>
            <a:endParaRPr lang="cs-CZ" sz="3600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895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244878" cy="199968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Vyber 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potraviny, které je vhodné použít v době evakuace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:</a:t>
            </a:r>
            <a:b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endParaRPr lang="cs-CZ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2492896"/>
            <a:ext cx="462581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Masová konzerva</a:t>
            </a:r>
          </a:p>
          <a:p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Trvanlivý salám</a:t>
            </a:r>
          </a:p>
          <a:p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Obilné kuličky s kakaem</a:t>
            </a:r>
            <a:endParaRPr lang="cs-CZ" sz="3600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63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52928" cy="1999686"/>
          </a:xfrm>
          <a:ln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Rozhodni, zda je nutné v 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uvedené situaci volat 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IZS. Které 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číslo použiješ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?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/>
            </a:r>
            <a:b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endParaRPr lang="cs-CZ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904321"/>
              </p:ext>
            </p:extLst>
          </p:nvPr>
        </p:nvGraphicFramePr>
        <p:xfrm>
          <a:off x="1043608" y="2996952"/>
          <a:ext cx="7056784" cy="154228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647026"/>
                <a:gridCol w="5174876"/>
                <a:gridCol w="1234882"/>
              </a:tblGrid>
              <a:tr h="6048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</a:rPr>
                        <a:t>1.</a:t>
                      </a:r>
                      <a:endParaRPr lang="cs-CZ" sz="44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 smtClean="0">
                          <a:effectLst/>
                        </a:rPr>
                        <a:t>V parku je podezřelý balíček</a:t>
                      </a:r>
                      <a:endParaRPr lang="cs-CZ" sz="4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</a:rPr>
                        <a:t>158</a:t>
                      </a:r>
                      <a:endParaRPr lang="cs-CZ" sz="44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Šipka dolů 4"/>
          <p:cNvSpPr/>
          <p:nvPr/>
        </p:nvSpPr>
        <p:spPr>
          <a:xfrm>
            <a:off x="6660232" y="2996952"/>
            <a:ext cx="1656184" cy="2308076"/>
          </a:xfrm>
          <a:prstGeom prst="downArrow">
            <a:avLst/>
          </a:prstGeom>
          <a:solidFill>
            <a:srgbClr val="00B050"/>
          </a:solidFill>
          <a:ln>
            <a:solidFill>
              <a:srgbClr val="00B05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52928" cy="1999686"/>
          </a:xfrm>
          <a:ln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Rozhodni, zda je nutné v 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uvedené situaci volat 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IZS. Které 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číslo použiješ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?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/>
            </a:r>
            <a:b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endParaRPr lang="cs-CZ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8031966"/>
              </p:ext>
            </p:extLst>
          </p:nvPr>
        </p:nvGraphicFramePr>
        <p:xfrm>
          <a:off x="1043608" y="2740715"/>
          <a:ext cx="7056784" cy="1620085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647026"/>
                <a:gridCol w="5174876"/>
                <a:gridCol w="1234882"/>
              </a:tblGrid>
              <a:tr h="16200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</a:rPr>
                        <a:t>2.</a:t>
                      </a:r>
                      <a:endParaRPr lang="cs-CZ" sz="44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b="1" dirty="0" smtClean="0">
                          <a:effectLst/>
                        </a:rPr>
                        <a:t>Uslyšíš kolísavý zvuk sirény</a:t>
                      </a:r>
                      <a:endParaRPr lang="cs-CZ" sz="4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44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Šipka dolů 4"/>
          <p:cNvSpPr/>
          <p:nvPr/>
        </p:nvSpPr>
        <p:spPr>
          <a:xfrm>
            <a:off x="6732240" y="2736264"/>
            <a:ext cx="1656184" cy="2420928"/>
          </a:xfrm>
          <a:prstGeom prst="downArrow">
            <a:avLst/>
          </a:prstGeom>
          <a:solidFill>
            <a:srgbClr val="00B050"/>
          </a:solidFill>
          <a:ln>
            <a:solidFill>
              <a:srgbClr val="00B05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816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52928" cy="1999686"/>
          </a:xfrm>
          <a:ln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Rozhodni, zda je nutné v 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uvedené situaci volat 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IZS. Které 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číslo použiješ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?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/>
            </a:r>
            <a:b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endParaRPr lang="cs-CZ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5173177"/>
              </p:ext>
            </p:extLst>
          </p:nvPr>
        </p:nvGraphicFramePr>
        <p:xfrm>
          <a:off x="1043608" y="2740715"/>
          <a:ext cx="7056784" cy="1620085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647026"/>
                <a:gridCol w="5174876"/>
                <a:gridCol w="1234882"/>
              </a:tblGrid>
              <a:tr h="16200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</a:rPr>
                        <a:t>3.</a:t>
                      </a:r>
                      <a:endParaRPr lang="cs-CZ" sz="44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Někdo rozbíjí výlohu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obchodu</a:t>
                      </a:r>
                      <a:endParaRPr lang="cs-CZ" sz="4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158</a:t>
                      </a:r>
                      <a:endParaRPr lang="cs-CZ" sz="44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Šipka dolů 4"/>
          <p:cNvSpPr/>
          <p:nvPr/>
        </p:nvSpPr>
        <p:spPr>
          <a:xfrm>
            <a:off x="6661680" y="2780928"/>
            <a:ext cx="1656184" cy="2420928"/>
          </a:xfrm>
          <a:prstGeom prst="downArrow">
            <a:avLst/>
          </a:prstGeom>
          <a:solidFill>
            <a:srgbClr val="00B050"/>
          </a:solidFill>
          <a:ln>
            <a:solidFill>
              <a:srgbClr val="00B05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789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52928" cy="1999686"/>
          </a:xfrm>
          <a:ln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Rozhodni, zda je nutné v 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uvedené situaci volat 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IZS. Které 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číslo použiješ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?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/>
            </a:r>
            <a:b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endParaRPr lang="cs-CZ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1202803"/>
              </p:ext>
            </p:extLst>
          </p:nvPr>
        </p:nvGraphicFramePr>
        <p:xfrm>
          <a:off x="1043608" y="2740715"/>
          <a:ext cx="7056784" cy="1620085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647026"/>
                <a:gridCol w="5174876"/>
                <a:gridCol w="1234882"/>
              </a:tblGrid>
              <a:tr h="16200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</a:rPr>
                        <a:t>4.</a:t>
                      </a:r>
                      <a:endParaRPr lang="cs-CZ" sz="44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Kamarád spadl z kola a nehýbá se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155</a:t>
                      </a:r>
                      <a:endParaRPr lang="cs-CZ" sz="44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Šipka dolů 4"/>
          <p:cNvSpPr/>
          <p:nvPr/>
        </p:nvSpPr>
        <p:spPr>
          <a:xfrm>
            <a:off x="6660232" y="2708920"/>
            <a:ext cx="1656184" cy="2420928"/>
          </a:xfrm>
          <a:prstGeom prst="downArrow">
            <a:avLst/>
          </a:prstGeom>
          <a:solidFill>
            <a:srgbClr val="00B050"/>
          </a:solidFill>
          <a:ln>
            <a:solidFill>
              <a:srgbClr val="00B05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05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52928" cy="1999686"/>
          </a:xfrm>
          <a:ln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Rozhodni, zda je nutné v 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uvedené situaci volat 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IZS. Které 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číslo použiješ</a:t>
            </a: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?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/>
            </a:r>
            <a:b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endParaRPr lang="cs-CZ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593470"/>
              </p:ext>
            </p:extLst>
          </p:nvPr>
        </p:nvGraphicFramePr>
        <p:xfrm>
          <a:off x="1043608" y="2740715"/>
          <a:ext cx="7056784" cy="976317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647026"/>
                <a:gridCol w="5174876"/>
                <a:gridCol w="1234882"/>
              </a:tblGrid>
              <a:tr h="9763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</a:rPr>
                        <a:t>5.</a:t>
                      </a:r>
                      <a:endParaRPr lang="cs-CZ" sz="44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 chaty se valí kouř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44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150</a:t>
                      </a:r>
                      <a:endParaRPr lang="cs-CZ" sz="44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Šipka dolů 4"/>
          <p:cNvSpPr/>
          <p:nvPr/>
        </p:nvSpPr>
        <p:spPr>
          <a:xfrm>
            <a:off x="6660232" y="2736751"/>
            <a:ext cx="1728192" cy="1772369"/>
          </a:xfrm>
          <a:prstGeom prst="downArrow">
            <a:avLst/>
          </a:prstGeom>
          <a:solidFill>
            <a:srgbClr val="00B050"/>
          </a:solidFill>
          <a:ln>
            <a:solidFill>
              <a:srgbClr val="00B05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880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640960" cy="199968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                   Kontrola  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2810447"/>
              </p:ext>
            </p:extLst>
          </p:nvPr>
        </p:nvGraphicFramePr>
        <p:xfrm>
          <a:off x="1331640" y="2348880"/>
          <a:ext cx="6120679" cy="3024335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03882"/>
                <a:gridCol w="4534684"/>
                <a:gridCol w="1082113"/>
              </a:tblGrid>
              <a:tr h="6048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</a:rPr>
                        <a:t>1.</a:t>
                      </a:r>
                      <a:endParaRPr lang="cs-CZ" sz="11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 smtClean="0">
                          <a:effectLst/>
                        </a:rPr>
                        <a:t>V parku je podezřelý balíček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</a:rPr>
                        <a:t>158</a:t>
                      </a:r>
                      <a:endParaRPr lang="cs-CZ" sz="32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48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</a:rPr>
                        <a:t>2.</a:t>
                      </a:r>
                      <a:endParaRPr lang="cs-CZ" sz="11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>
                          <a:effectLst/>
                        </a:rPr>
                        <a:t>Uslyšíš kolísavý zvuk sirény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</a:rPr>
                        <a:t>NE</a:t>
                      </a:r>
                      <a:endParaRPr lang="cs-CZ" sz="32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48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</a:rPr>
                        <a:t>3.</a:t>
                      </a:r>
                      <a:endParaRPr lang="cs-CZ" sz="11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>
                          <a:effectLst/>
                        </a:rPr>
                        <a:t>Někdo rozbíjí výlohu obchodu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</a:rPr>
                        <a:t>158</a:t>
                      </a:r>
                      <a:endParaRPr lang="cs-CZ" sz="32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48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</a:rPr>
                        <a:t>4.</a:t>
                      </a:r>
                      <a:endParaRPr lang="cs-CZ" sz="11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>
                          <a:effectLst/>
                        </a:rPr>
                        <a:t>Kamarád spadl z kola a nehýbá se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</a:rPr>
                        <a:t>155</a:t>
                      </a:r>
                      <a:endParaRPr lang="cs-CZ" sz="32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48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</a:rPr>
                        <a:t>5.</a:t>
                      </a:r>
                      <a:endParaRPr lang="cs-CZ" sz="11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>
                          <a:effectLst/>
                        </a:rPr>
                        <a:t>Z chaty se valí kouř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</a:rPr>
                        <a:t>150</a:t>
                      </a:r>
                      <a:endParaRPr lang="cs-CZ" sz="3200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2069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640960" cy="1999686"/>
          </a:xfrm>
        </p:spPr>
        <p:txBody>
          <a:bodyPr>
            <a:normAutofit/>
          </a:bodyPr>
          <a:lstStyle/>
          <a:p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  <a:effectLst/>
              </a:rPr>
              <a:t>Jaké informace IZS poskytneš?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/>
            </a:r>
            <a:b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rgbClr val="FF0000"/>
                </a:solidFill>
              </a:rPr>
            </a:br>
            <a:endParaRPr lang="cs-CZ" dirty="0">
              <a:ln w="12700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5856" y="2223735"/>
            <a:ext cx="299190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Jméno </a:t>
            </a:r>
            <a:r>
              <a:rPr lang="cs-CZ" sz="3200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(</a:t>
            </a:r>
            <a:r>
              <a:rPr lang="cs-CZ" sz="3200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tel.</a:t>
            </a:r>
            <a:r>
              <a:rPr lang="cs-CZ" sz="3200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č</a:t>
            </a:r>
            <a:r>
              <a:rPr lang="cs-CZ" sz="3200" dirty="0" err="1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íslo</a:t>
            </a:r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)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  <a:p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Místo </a:t>
            </a:r>
          </a:p>
          <a:p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Popis situace</a:t>
            </a:r>
          </a:p>
          <a:p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Zranění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  <a:p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Čas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45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908720"/>
            <a:ext cx="6400816" cy="92868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2219672"/>
            <a:ext cx="2155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Vlastní zdroje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1407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151</TotalTime>
  <Words>261</Words>
  <Application>Microsoft Office PowerPoint</Application>
  <PresentationFormat>Předvádění na obrazovce (4:3)</PresentationFormat>
  <Paragraphs>97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YamatoPainting</vt:lpstr>
      <vt:lpstr>Motiv sady Office</vt:lpstr>
      <vt:lpstr>Prezentace aplikace PowerPoint</vt:lpstr>
      <vt:lpstr>Mimořádná událost</vt:lpstr>
      <vt:lpstr>Vyjmenuj tři události, které považujeme za mimořádné</vt:lpstr>
      <vt:lpstr>Uslyšíš kolísavý zvuk sirény. </vt:lpstr>
      <vt:lpstr>V rámci mimořádné události vyhlásil MěÚ evakuaci. </vt:lpstr>
      <vt:lpstr>Které tři budovy u nás ve městě by mohly sloužit jako nouzové ubytování? </vt:lpstr>
      <vt:lpstr>Maminka ti zabalila evakuační zavazadlo s uvedenými věcmi. Které čtyři nezbytné věci musíš přibalit ? </vt:lpstr>
      <vt:lpstr>Vyber potraviny, které je vhodné použít v době evakuace: </vt:lpstr>
      <vt:lpstr>Rozhodni, zda je nutné v uvedené situaci volat IZS. Které číslo použiješ? </vt:lpstr>
      <vt:lpstr>Rozhodni, zda je nutné v uvedené situaci volat IZS. Které číslo použiješ? </vt:lpstr>
      <vt:lpstr>Rozhodni, zda je nutné v uvedené situaci volat IZS. Které číslo použiješ? </vt:lpstr>
      <vt:lpstr>Rozhodni, zda je nutné v uvedené situaci volat IZS. Které číslo použiješ? </vt:lpstr>
      <vt:lpstr>Rozhodni, zda je nutné v uvedené situaci volat IZS. Které číslo použiješ? </vt:lpstr>
      <vt:lpstr>                   Kontrola  </vt:lpstr>
      <vt:lpstr>Jaké informace IZS poskytneš?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Mimořádná událost</dc:title>
  <dc:creator>OEM</dc:creator>
  <cp:lastModifiedBy>OEM</cp:lastModifiedBy>
  <cp:revision>16</cp:revision>
  <dcterms:created xsi:type="dcterms:W3CDTF">2011-09-10T20:36:31Z</dcterms:created>
  <dcterms:modified xsi:type="dcterms:W3CDTF">2011-09-17T18:39:40Z</dcterms:modified>
</cp:coreProperties>
</file>