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65" r:id="rId2"/>
    <p:sldId id="262" r:id="rId3"/>
    <p:sldId id="264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FED02-4EF3-4F97-996F-74296743371D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5A334-A7AA-4429-ADBD-4E4A6B17E9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60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Metodický komentář</a:t>
            </a:r>
          </a:p>
          <a:p>
            <a:r>
              <a:rPr lang="cs-CZ" dirty="0" smtClean="0"/>
              <a:t>Prezentace slouží k procvičování</a:t>
            </a:r>
            <a:r>
              <a:rPr lang="cs-CZ" baseline="0" dirty="0" smtClean="0"/>
              <a:t> čtení slabik a rozvíjí slovní zásobu. Žáci mohou procvičovat čtení společně prostřednictvím interaktivní tabule nebo individuálně na počítačích. </a:t>
            </a:r>
          </a:p>
          <a:p>
            <a:r>
              <a:rPr lang="cs-CZ" baseline="0" dirty="0" smtClean="0"/>
              <a:t>Žáci nejprve přečtou slabiky, které se postupně objevují. Potom ke slabikám přiřazují obrázky. K ověření správnosti slouží animace – správný obrázek po kliknutí připluje ke slabice.</a:t>
            </a:r>
          </a:p>
          <a:p>
            <a:r>
              <a:rPr lang="cs-CZ" baseline="0" dirty="0" smtClean="0"/>
              <a:t>Po nácviku následuje pracovní list, který žáci vyplňují samostatně písemně. </a:t>
            </a:r>
            <a:r>
              <a:rPr lang="cs-CZ" baseline="0" smtClean="0"/>
              <a:t>Slouží jako zpětná vazba pochopení učiva.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5A334-A7AA-4429-ADBD-4E4A6B17E94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1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72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37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07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7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45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48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71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6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46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970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9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537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850781"/>
              </p:ext>
            </p:extLst>
          </p:nvPr>
        </p:nvGraphicFramePr>
        <p:xfrm>
          <a:off x="1043608" y="980728"/>
          <a:ext cx="7021830" cy="329184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520950"/>
                <a:gridCol w="450088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Mgr. Marie Hanzlíková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Datum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15.10.2011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smtClean="0">
                          <a:effectLst/>
                        </a:rPr>
                        <a:t>VY_32_INOVACE_06_Český </a:t>
                      </a:r>
                      <a:r>
                        <a:rPr lang="cs-CZ" sz="2400" kern="1200">
                          <a:effectLst/>
                        </a:rPr>
                        <a:t>jazyk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Slabiky a slova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5" name="Picture 1" descr="C:\Users\Marie\Pictures\Obrázky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96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A SLOVA</a:t>
            </a:r>
            <a:endParaRPr lang="cs-CZ" sz="8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516251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 NA  NY   NŮ   NÉ   NÝ  NÁ  NU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853" y="5373216"/>
            <a:ext cx="5714286" cy="12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2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9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Prezentace </a:t>
            </a:r>
            <a:r>
              <a:rPr lang="cs-CZ" sz="2000" b="1" dirty="0">
                <a:solidFill>
                  <a:prstClr val="black"/>
                </a:solidFill>
              </a:rPr>
              <a:t>slouží k procvičování čtení slabik a rozvíjí slovní zásobu. 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algn="just"/>
            <a:endParaRPr lang="cs-CZ" sz="2000" b="1" dirty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komentář</a:t>
            </a: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Žáci </a:t>
            </a:r>
            <a:r>
              <a:rPr lang="cs-CZ" sz="2000" b="1" dirty="0">
                <a:solidFill>
                  <a:prstClr val="black"/>
                </a:solidFill>
              </a:rPr>
              <a:t>mohou procvičovat čtení společně prostřednictvím interaktivní tabule nebo individuálně na počítačích. 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Žáci nejprve přečtou slabiky, které se postupně objevují. </a:t>
            </a:r>
            <a:r>
              <a:rPr lang="cs-CZ" sz="2000" b="1" dirty="0" smtClean="0">
                <a:solidFill>
                  <a:prstClr val="black"/>
                </a:solidFill>
              </a:rPr>
              <a:t>Potom </a:t>
            </a:r>
            <a:r>
              <a:rPr lang="cs-CZ" sz="2000" b="1" dirty="0">
                <a:solidFill>
                  <a:prstClr val="black"/>
                </a:solidFill>
              </a:rPr>
              <a:t>ke slabikám přiřazují obrázky. 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K </a:t>
            </a:r>
            <a:r>
              <a:rPr lang="cs-CZ" sz="2000" b="1" dirty="0">
                <a:solidFill>
                  <a:prstClr val="black"/>
                </a:solidFill>
              </a:rPr>
              <a:t>ověření správnosti slouží animace – správný obrázek po kliknutí připluje ke slabice.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Po nácviku následuje pracovní list, který žáci vyplňují samostatně písemně. Slouží jako zpětná vazba pochopení učiva</a:t>
            </a:r>
            <a:r>
              <a:rPr lang="cs-CZ" sz="2000" b="1" dirty="0" smtClean="0">
                <a:solidFill>
                  <a:prstClr val="black"/>
                </a:solidFill>
              </a:rPr>
              <a:t>.</a:t>
            </a:r>
          </a:p>
          <a:p>
            <a:pPr algn="just"/>
            <a:endParaRPr lang="cs-CZ" sz="2000" b="1" dirty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http://office.microsoft.com/cs-cz/images</a:t>
            </a:r>
            <a:r>
              <a:rPr lang="cs-CZ" sz="2000" b="1" dirty="0" smtClean="0">
                <a:solidFill>
                  <a:prstClr val="black"/>
                </a:solidFill>
              </a:rPr>
              <a:t>/</a:t>
            </a:r>
            <a:endParaRPr lang="cs-CZ" sz="2000" b="1" dirty="0">
              <a:solidFill>
                <a:prstClr val="black"/>
              </a:solidFill>
            </a:endParaRPr>
          </a:p>
          <a:p>
            <a:pPr algn="just"/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6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NŮ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6064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3890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77710" y="238904"/>
            <a:ext cx="16319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0352" y="22810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NÁ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1026" name="Picture 2" descr="C:\Users\Marie\AppData\Local\Microsoft\Windows\Temporary Internet Files\Content.IE5\XCCF6JAA\MP900179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73216"/>
            <a:ext cx="1828800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5313DIH9\MC9000281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648" y="5055659"/>
            <a:ext cx="1431945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XCCF6JAA\MP9004276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384" y="5195822"/>
            <a:ext cx="1200912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XCCF6JAA\MC9002960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039" y="5162207"/>
            <a:ext cx="1338709" cy="130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M0P168UC\MC9002375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52955"/>
            <a:ext cx="1455129" cy="115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8" descr="C:\Users\Marie\AppData\Local\Microsoft\Windows\Temporary Internet Files\Content.IE5\7MFAYTQF\MC9004343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578" y="3861048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70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33333E-6 L -0.44201 -0.50533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01" y="-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58854 -0.5368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27" y="-2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L 0.34097 -0.55995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49" y="-2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111E-6 L -0.03663 -0.5446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0" y="-2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6 L 0.53472 -0.55394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36" y="-2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905" y="311250"/>
            <a:ext cx="1415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20318"/>
            <a:ext cx="1311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350294"/>
            <a:ext cx="1574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NŮ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45430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24" y="356511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Marie\AppData\Local\Microsoft\Windows\Temporary Internet Files\Content.IE5\7MFAYTQF\MP90044912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482" y="5347916"/>
            <a:ext cx="1426642" cy="143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M0P168UC\MP9003997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424" y="5445224"/>
            <a:ext cx="1798910" cy="1198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B8Z0T0PI\MC9003403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067" y="5622880"/>
            <a:ext cx="1423616" cy="88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KBNGTZ2E\MC9002807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939" y="4976382"/>
            <a:ext cx="1844973" cy="166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XCCF6JAA\MC9004118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10" y="5088076"/>
            <a:ext cx="1415694" cy="142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KBNGTZ2E\MC9004324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799" y="4180074"/>
            <a:ext cx="15843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0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40741E-7 L -0.3698 -0.48958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90" y="-2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 L -0.55277 -0.4652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39" y="-2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741E-7 L -0.20694 -0.51042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47" y="-2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2.22222E-6 L 0.36858 -0.4731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20" y="-2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7 L 0.74653 -0.4608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26" y="-2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474</TotalTime>
  <Words>211</Words>
  <Application>Microsoft Office PowerPoint</Application>
  <PresentationFormat>Předvádění na obrazovce (4:3)</PresentationFormat>
  <Paragraphs>42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47</cp:revision>
  <dcterms:created xsi:type="dcterms:W3CDTF">2012-03-01T05:56:42Z</dcterms:created>
  <dcterms:modified xsi:type="dcterms:W3CDTF">2012-04-06T18:17:39Z</dcterms:modified>
</cp:coreProperties>
</file>