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notesMasterIdLst>
    <p:notesMasterId r:id="rId19"/>
  </p:notesMasterIdLst>
  <p:sldIdLst>
    <p:sldId id="266" r:id="rId2"/>
    <p:sldId id="256" r:id="rId3"/>
    <p:sldId id="257" r:id="rId4"/>
    <p:sldId id="258" r:id="rId5"/>
    <p:sldId id="259" r:id="rId6"/>
    <p:sldId id="267" r:id="rId7"/>
    <p:sldId id="260" r:id="rId8"/>
    <p:sldId id="270" r:id="rId9"/>
    <p:sldId id="271" r:id="rId10"/>
    <p:sldId id="272" r:id="rId11"/>
    <p:sldId id="261" r:id="rId12"/>
    <p:sldId id="274" r:id="rId13"/>
    <p:sldId id="273" r:id="rId14"/>
    <p:sldId id="264" r:id="rId15"/>
    <p:sldId id="265" r:id="rId16"/>
    <p:sldId id="268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9D258-152A-4878-B7CF-384AB7F1E31F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EE537-8C4D-4679-B349-61E3D933FE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836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022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1762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1646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0554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7578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367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7946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279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1740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1065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3136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7768544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489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7433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4075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61450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6634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0E5A4CD-12E0-447A-8ED7-F2734D3AF306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B2ADB4-5BC0-4880-B540-3DCF1DD66D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97509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1412776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Příprava </a:t>
            </a:r>
            <a:r>
              <a:rPr lang="cs-CZ" sz="2000" b="1" dirty="0" err="1" smtClean="0"/>
              <a:t>espressa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7000951"/>
              </p:ext>
            </p:extLst>
          </p:nvPr>
        </p:nvGraphicFramePr>
        <p:xfrm>
          <a:off x="489145" y="1844825"/>
          <a:ext cx="8403335" cy="39220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39403"/>
                <a:gridCol w="6463932"/>
              </a:tblGrid>
              <a:tr h="2169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Ivana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562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TeO.1203.2F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Kavárny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Příprava kávy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444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89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komplexně seznamuje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žáky s postupem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přípravy </a:t>
                      </a:r>
                      <a:r>
                        <a:rPr lang="cs-CZ" sz="1000" baseline="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espressa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a servisem kávy. Vysvětlení  pojmů a definic.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957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01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Kávovar,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tempr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,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páka, kavárenský způsob servisu kávy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48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3.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Příprava </a:t>
            </a:r>
            <a:r>
              <a:rPr lang="cs-CZ" dirty="0" err="1" smtClean="0"/>
              <a:t>espressa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Inventář pro přípravu </a:t>
            </a:r>
            <a:r>
              <a:rPr lang="cs-CZ" dirty="0" err="1" smtClean="0"/>
              <a:t>espressa</a:t>
            </a:r>
            <a:endParaRPr lang="cs-CZ" dirty="0"/>
          </a:p>
        </p:txBody>
      </p:sp>
      <p:pic>
        <p:nvPicPr>
          <p:cNvPr id="4" name="Zástupný symbol pro obsah 3" descr="Snímek 1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1808" y="1988840"/>
            <a:ext cx="7379411" cy="4400698"/>
          </a:xfr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1187624" y="4653136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Tryska na páru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3140968"/>
            <a:ext cx="186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Tryska na vodu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43340" y="2389530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Šálky na kávu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2204864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Podšálky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2448272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467544" y="6093296"/>
            <a:ext cx="3308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Mlýnek na kávu</a:t>
            </a:r>
            <a:endParaRPr lang="cs-CZ" sz="3200" dirty="0">
              <a:solidFill>
                <a:schemeClr val="accent1"/>
              </a:solidFill>
            </a:endParaRPr>
          </a:p>
        </p:txBody>
      </p:sp>
      <p:pic>
        <p:nvPicPr>
          <p:cNvPr id="8" name="Obrázek 7" descr="Snímek 07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2924944"/>
            <a:ext cx="4572000" cy="3429000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7370213" y="4408611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1"/>
                </a:solidFill>
              </a:rPr>
              <a:t>tempr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3255367"/>
            <a:ext cx="3098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Podložka pod páku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Páky ke kávovaru</a:t>
            </a:r>
            <a:endParaRPr lang="cs-CZ" dirty="0"/>
          </a:p>
        </p:txBody>
      </p:sp>
      <p:pic>
        <p:nvPicPr>
          <p:cNvPr id="4" name="Zástupný symbol pro obsah 3" descr="Snímek 1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19" y="1600200"/>
            <a:ext cx="4032449" cy="4565104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Obrázek 4" descr="Snímek 1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1628800"/>
            <a:ext cx="3960440" cy="4536504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395536" y="6309320"/>
            <a:ext cx="2367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1"/>
                </a:solidFill>
              </a:rPr>
              <a:t>Dvouporcová</a:t>
            </a:r>
            <a:r>
              <a:rPr lang="cs-CZ" b="1" dirty="0" smtClean="0">
                <a:solidFill>
                  <a:schemeClr val="accent1"/>
                </a:solidFill>
              </a:rPr>
              <a:t> páka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6237312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1"/>
                </a:solidFill>
              </a:rPr>
              <a:t>Jednoporcová</a:t>
            </a:r>
            <a:r>
              <a:rPr lang="cs-CZ" b="1" dirty="0" smtClean="0">
                <a:solidFill>
                  <a:schemeClr val="accent1"/>
                </a:solidFill>
              </a:rPr>
              <a:t> páka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</a:t>
            </a:r>
            <a:r>
              <a:rPr lang="cs-CZ" dirty="0" err="1" smtClean="0"/>
              <a:t>esperessa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Espresso</a:t>
            </a:r>
            <a:r>
              <a:rPr lang="cs-CZ" dirty="0" smtClean="0"/>
              <a:t> připravuje 25 – 30 sekund.</a:t>
            </a:r>
          </a:p>
          <a:p>
            <a:r>
              <a:rPr lang="cs-CZ" dirty="0" smtClean="0"/>
              <a:t>Množství </a:t>
            </a:r>
            <a:r>
              <a:rPr lang="cs-CZ" dirty="0" err="1" smtClean="0"/>
              <a:t>Espressa</a:t>
            </a:r>
            <a:r>
              <a:rPr lang="cs-CZ" dirty="0" smtClean="0"/>
              <a:t> v šálku je asi 30 ml.</a:t>
            </a:r>
          </a:p>
          <a:p>
            <a:r>
              <a:rPr lang="cs-CZ" dirty="0" smtClean="0"/>
              <a:t>Stejným způsobem pouze s menším </a:t>
            </a:r>
            <a:r>
              <a:rPr lang="cs-CZ" dirty="0" smtClean="0"/>
              <a:t>obsahem </a:t>
            </a:r>
            <a:r>
              <a:rPr lang="cs-CZ" dirty="0" smtClean="0"/>
              <a:t>je káva </a:t>
            </a:r>
            <a:r>
              <a:rPr lang="cs-CZ" dirty="0" err="1" smtClean="0"/>
              <a:t>Ristreto</a:t>
            </a:r>
            <a:r>
              <a:rPr lang="cs-CZ" dirty="0" smtClean="0"/>
              <a:t>. Tato káva má obsah 20ml a to odpovídá i době přípravy.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přípravě </a:t>
            </a:r>
            <a:r>
              <a:rPr lang="cs-CZ" dirty="0" err="1" smtClean="0"/>
              <a:t>espressa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Příprava pracoviště – nahřejeme inventář</a:t>
            </a:r>
          </a:p>
          <a:p>
            <a:r>
              <a:rPr lang="cs-CZ" dirty="0" smtClean="0"/>
              <a:t>Nameleme kávu – 1 porce = 7gr kávy</a:t>
            </a:r>
          </a:p>
          <a:p>
            <a:r>
              <a:rPr lang="cs-CZ" dirty="0" smtClean="0"/>
              <a:t>Kávu nadávkujeme do páky</a:t>
            </a:r>
          </a:p>
          <a:p>
            <a:r>
              <a:rPr lang="cs-CZ" dirty="0"/>
              <a:t>K</a:t>
            </a:r>
            <a:r>
              <a:rPr lang="cs-CZ" dirty="0" smtClean="0"/>
              <a:t>ávu upěchujeme </a:t>
            </a:r>
            <a:r>
              <a:rPr lang="cs-CZ" dirty="0"/>
              <a:t>v </a:t>
            </a:r>
            <a:r>
              <a:rPr lang="cs-CZ" dirty="0" smtClean="0"/>
              <a:t>páce tlakem 20 kg</a:t>
            </a:r>
          </a:p>
          <a:p>
            <a:r>
              <a:rPr lang="cs-CZ" dirty="0"/>
              <a:t>K</a:t>
            </a:r>
            <a:r>
              <a:rPr lang="cs-CZ" dirty="0" smtClean="0"/>
              <a:t>ávovar odpustíme na prázdno</a:t>
            </a:r>
            <a:endParaRPr lang="cs-CZ" dirty="0"/>
          </a:p>
          <a:p>
            <a:r>
              <a:rPr lang="cs-CZ" dirty="0" smtClean="0"/>
              <a:t>Nasadíme páku</a:t>
            </a:r>
          </a:p>
          <a:p>
            <a:r>
              <a:rPr lang="cs-CZ" dirty="0" smtClean="0"/>
              <a:t>Pustíme kávovar</a:t>
            </a:r>
          </a:p>
          <a:p>
            <a:r>
              <a:rPr lang="cs-CZ" dirty="0" smtClean="0"/>
              <a:t>Šálek umístíme pod páku</a:t>
            </a:r>
          </a:p>
          <a:p>
            <a:r>
              <a:rPr lang="cs-CZ" dirty="0" smtClean="0"/>
              <a:t>Kávu připravujeme 25 – 30 sekund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přípravy </a:t>
            </a:r>
            <a:r>
              <a:rPr lang="cs-CZ" dirty="0" err="1" smtClean="0"/>
              <a:t>espressa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564904"/>
            <a:ext cx="4104456" cy="2402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492896"/>
            <a:ext cx="3240359" cy="2479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67544" y="5373216"/>
            <a:ext cx="3780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Obr. 1 Dávkování kávy 2 porce 14 g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5373216"/>
            <a:ext cx="3792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Obr. 2 Upěchování kávy</a:t>
            </a:r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66092"/>
            <a:ext cx="2880320" cy="418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866092"/>
            <a:ext cx="2655442" cy="418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827584" y="5157192"/>
            <a:ext cx="3523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pěchování kávy vyvineme </a:t>
            </a:r>
          </a:p>
          <a:p>
            <a:r>
              <a:rPr lang="cs-CZ" dirty="0" smtClean="0"/>
              <a:t>tlak  20 kg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5229200"/>
            <a:ext cx="39885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upěchování kávy lehce </a:t>
            </a:r>
            <a:r>
              <a:rPr lang="cs-CZ" dirty="0" err="1" smtClean="0"/>
              <a:t>tempr</a:t>
            </a:r>
            <a:r>
              <a:rPr lang="cs-CZ" dirty="0" smtClean="0"/>
              <a:t> </a:t>
            </a:r>
          </a:p>
          <a:p>
            <a:r>
              <a:rPr lang="cs-CZ" dirty="0"/>
              <a:t>o</a:t>
            </a:r>
            <a:r>
              <a:rPr lang="cs-CZ" dirty="0" smtClean="0"/>
              <a:t>točíme v páce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932041" y="1915727"/>
            <a:ext cx="3816424" cy="3178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2" y="2154952"/>
            <a:ext cx="4186621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395536" y="5053826"/>
            <a:ext cx="3145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Nasazení páky na kávovar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5258276"/>
            <a:ext cx="39100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Příprava espressa, doba přípravy </a:t>
            </a:r>
          </a:p>
          <a:p>
            <a:r>
              <a:rPr lang="cs-CZ" dirty="0" smtClean="0"/>
              <a:t>je 25 – 30 sekund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kávy</a:t>
            </a:r>
            <a:endParaRPr lang="cs-CZ" dirty="0"/>
          </a:p>
        </p:txBody>
      </p:sp>
      <p:pic>
        <p:nvPicPr>
          <p:cNvPr id="4" name="Zástupný symbol pro obsah 3" descr="Snímek 1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048" y="2116440"/>
            <a:ext cx="6476848" cy="419576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6830064" y="4112419"/>
            <a:ext cx="24320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Kavárenský tácek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8" name="Přímá spojovací šipka 7"/>
          <p:cNvCxnSpPr>
            <a:stCxn id="5" idx="1"/>
          </p:cNvCxnSpPr>
          <p:nvPr/>
        </p:nvCxnSpPr>
        <p:spPr>
          <a:xfrm flipH="1" flipV="1">
            <a:off x="6109984" y="3824388"/>
            <a:ext cx="720080" cy="4880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23928" y="5589240"/>
            <a:ext cx="11753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Rozetka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211960" y="4797152"/>
            <a:ext cx="21602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971600" y="4869160"/>
            <a:ext cx="1344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Podšálek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14" name="Přímá spojovací šipka 13"/>
          <p:cNvCxnSpPr>
            <a:stCxn id="12" idx="0"/>
          </p:cNvCxnSpPr>
          <p:nvPr/>
        </p:nvCxnSpPr>
        <p:spPr>
          <a:xfrm flipV="1">
            <a:off x="1644040" y="4221088"/>
            <a:ext cx="98374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27584" y="1988840"/>
            <a:ext cx="24080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Šálek na </a:t>
            </a:r>
            <a:r>
              <a:rPr lang="cs-CZ" sz="2000" b="1" dirty="0" err="1" smtClean="0">
                <a:solidFill>
                  <a:schemeClr val="accent1"/>
                </a:solidFill>
              </a:rPr>
              <a:t>espresso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907704" y="2348880"/>
            <a:ext cx="129614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27584" y="314096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Moka </a:t>
            </a:r>
            <a:r>
              <a:rPr lang="cs-CZ" sz="2000" b="1" dirty="0" err="1" smtClean="0">
                <a:solidFill>
                  <a:schemeClr val="accent1"/>
                </a:solidFill>
              </a:rPr>
              <a:t>lžíčka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20" name="Přímá spojovací šipka 19"/>
          <p:cNvCxnSpPr>
            <a:stCxn id="18" idx="3"/>
          </p:cNvCxnSpPr>
          <p:nvPr/>
        </p:nvCxnSpPr>
        <p:spPr>
          <a:xfrm>
            <a:off x="2627784" y="3341023"/>
            <a:ext cx="360040" cy="520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732240" y="2132856"/>
            <a:ext cx="22846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Sklenice s vodou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23" name="Přímá spojovací šipka 22"/>
          <p:cNvCxnSpPr>
            <a:stCxn id="21" idx="1"/>
          </p:cNvCxnSpPr>
          <p:nvPr/>
        </p:nvCxnSpPr>
        <p:spPr>
          <a:xfrm flipH="1">
            <a:off x="5436096" y="2332911"/>
            <a:ext cx="1296144" cy="3040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300192" y="5805264"/>
            <a:ext cx="841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Cukr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cxnSp>
        <p:nvCxnSpPr>
          <p:cNvPr id="26" name="Přímá spojovací šipka 25"/>
          <p:cNvCxnSpPr>
            <a:stCxn id="24" idx="0"/>
          </p:cNvCxnSpPr>
          <p:nvPr/>
        </p:nvCxnSpPr>
        <p:spPr>
          <a:xfrm flipH="1" flipV="1">
            <a:off x="5868149" y="4725144"/>
            <a:ext cx="85299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Ke kávě může podávat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/>
              <a:t>Cukr – třtinový, </a:t>
            </a:r>
            <a:r>
              <a:rPr lang="cs-CZ" sz="3200" dirty="0" smtClean="0"/>
              <a:t>rafinovaný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/>
              <a:t>Mléko – teplé, v konvičce na </a:t>
            </a:r>
            <a:r>
              <a:rPr lang="cs-CZ" sz="3200" dirty="0" smtClean="0"/>
              <a:t>mléko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/>
              <a:t>Doplňky – hořkou čokoládu, mandle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cs-CZ" dirty="0"/>
          </a:p>
          <a:p>
            <a:pPr marL="457200" indent="-457200">
              <a:buFont typeface="Wingdings" panose="05000000000000000000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3944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 pracoviště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Po servisu kávy vyčistíme páku.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Páku nasadíme zpět na kávovar.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Otřeme kávovar, případně prostor okolo kávovaru.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na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 připravíme kávovar na provoz?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je pořadí při přípravě kávy?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Nameleme kávu – 1 porce = 7gr kávy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Položíme šálek pod páku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Odpustíme kávovar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Nasadíme páku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Příprava pracoviště – nahřejeme inventář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Pustíme kávovar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Upěchujeme kávu v páce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Popiš jednotlivý inventář na obrázku</a:t>
            </a:r>
            <a:endParaRPr lang="cs-CZ" dirty="0"/>
          </a:p>
        </p:txBody>
      </p:sp>
      <p:pic>
        <p:nvPicPr>
          <p:cNvPr id="4" name="Zástupný symbol pro obsah 3" descr="Snímek 1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85888" y="2052638"/>
            <a:ext cx="5594349" cy="4195762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Obdélník 5"/>
          <p:cNvSpPr/>
          <p:nvPr/>
        </p:nvSpPr>
        <p:spPr>
          <a:xfrm>
            <a:off x="395536" y="3212976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5013176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60232" y="5157192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2420888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67944" y="5949280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19672" y="2276872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9512" y="4077072"/>
            <a:ext cx="1562472" cy="5040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Jaká je rozdíl mezi kávou </a:t>
            </a:r>
            <a:r>
              <a:rPr lang="cs-CZ" dirty="0" err="1" smtClean="0"/>
              <a:t>Espresso</a:t>
            </a:r>
            <a:r>
              <a:rPr lang="cs-CZ" dirty="0" smtClean="0"/>
              <a:t> a </a:t>
            </a:r>
            <a:r>
              <a:rPr lang="cs-CZ" dirty="0" err="1" smtClean="0"/>
              <a:t>Ristreto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err="1" smtClean="0"/>
              <a:t>Espresso</a:t>
            </a:r>
            <a:r>
              <a:rPr lang="cs-CZ" dirty="0" smtClean="0"/>
              <a:t> má ………………… ………. a </a:t>
            </a:r>
            <a:r>
              <a:rPr lang="cs-CZ" dirty="0" err="1" smtClean="0"/>
              <a:t>Ristreto</a:t>
            </a:r>
            <a:r>
              <a:rPr lang="cs-CZ" dirty="0" smtClean="0"/>
              <a:t> má obsah …………… a připravuje se ……………………..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r>
              <a:rPr lang="cs-CZ" smtClean="0"/>
              <a:t>: archiv </a:t>
            </a:r>
            <a:r>
              <a:rPr lang="cs-CZ" dirty="0" smtClean="0"/>
              <a:t>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05577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174</TotalTime>
  <Words>400</Words>
  <Application>Microsoft Office PowerPoint</Application>
  <PresentationFormat>Předvádění na obrazovce (4:3)</PresentationFormat>
  <Paragraphs>99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Ion</vt:lpstr>
      <vt:lpstr>Snímek 1</vt:lpstr>
      <vt:lpstr>Příprava espressa</vt:lpstr>
      <vt:lpstr>Inventář pro přípravu espressa</vt:lpstr>
      <vt:lpstr>Snímek 4</vt:lpstr>
      <vt:lpstr>Páky ke kávovaru</vt:lpstr>
      <vt:lpstr>Příprava esperessa</vt:lpstr>
      <vt:lpstr>Postup při přípravě espressa</vt:lpstr>
      <vt:lpstr>Postup přípravy espressa</vt:lpstr>
      <vt:lpstr>Snímek 9</vt:lpstr>
      <vt:lpstr>Snímek 10</vt:lpstr>
      <vt:lpstr>Servis kávy</vt:lpstr>
      <vt:lpstr>Ke kávě může podávat</vt:lpstr>
      <vt:lpstr>Úklid pracoviště</vt:lpstr>
      <vt:lpstr>Úkoly na procvičení</vt:lpstr>
      <vt:lpstr>Popiš jednotlivý inventář na obrázku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hotelovka</dc:creator>
  <cp:lastModifiedBy>Dum</cp:lastModifiedBy>
  <cp:revision>13</cp:revision>
  <dcterms:created xsi:type="dcterms:W3CDTF">2013-03-01T19:54:03Z</dcterms:created>
  <dcterms:modified xsi:type="dcterms:W3CDTF">2014-06-17T16:06:37Z</dcterms:modified>
</cp:coreProperties>
</file>