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05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17. 6. 2014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17. 6. 2014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17. 6. 2014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17. 6. 2014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17. 6. 2014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17. 6. 2014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17. 6. 2014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17. 6. 2014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17. 6. 2014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17. 6. 2014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17. 6. 2014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B6705-9AD9-492F-BC7F-290BF935B7A7}" type="datetimeFigureOut">
              <a:rPr lang="cs-CZ" smtClean="0"/>
              <a:pPr/>
              <a:t>17. 6. 2014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4929198"/>
            <a:ext cx="6086475" cy="15573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642918"/>
            <a:ext cx="7772400" cy="1470025"/>
          </a:xfrm>
        </p:spPr>
        <p:txBody>
          <a:bodyPr/>
          <a:lstStyle/>
          <a:p>
            <a:r>
              <a:rPr lang="cs-CZ" b="1" dirty="0"/>
              <a:t>DUM - Digitální Učební Materiál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00100" y="2571744"/>
            <a:ext cx="7215238" cy="4000528"/>
          </a:xfrm>
        </p:spPr>
        <p:txBody>
          <a:bodyPr>
            <a:normAutofit lnSpcReduction="10000"/>
          </a:bodyPr>
          <a:lstStyle/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r>
              <a:rPr lang="cs-CZ" sz="800" dirty="0" smtClean="0"/>
              <a:t>Tento </a:t>
            </a:r>
            <a:r>
              <a:rPr lang="cs-CZ" sz="800" dirty="0"/>
              <a:t>projekt je spolufinancován Evropským sociálním fondem a státním rozpočtem České republiky.</a:t>
            </a:r>
          </a:p>
          <a:p>
            <a:endParaRPr lang="cs-CZ" dirty="0"/>
          </a:p>
        </p:txBody>
      </p:sp>
      <p:pic>
        <p:nvPicPr>
          <p:cNvPr id="4" name="Obrázek 3" descr="C:\Users\Maruška\Desktop\logo_barevne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1785926"/>
            <a:ext cx="16573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1214414" y="2786058"/>
            <a:ext cx="68580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sz="2000" b="1" dirty="0" smtClean="0"/>
              <a:t>Registrační číslo: </a:t>
            </a:r>
            <a:r>
              <a:rPr lang="cs-CZ" sz="2000" dirty="0" smtClean="0"/>
              <a:t>CZ.1.07/1.5.00/34.1012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/>
              <a:t>Šablona:</a:t>
            </a:r>
            <a:r>
              <a:rPr lang="cs-CZ" dirty="0" smtClean="0"/>
              <a:t> III/2                                                         </a:t>
            </a:r>
            <a:r>
              <a:rPr lang="cs-CZ" b="1" dirty="0" smtClean="0"/>
              <a:t>Sada: A3_16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/>
              <a:t>Datum ověření ve výuce:  </a:t>
            </a:r>
            <a:r>
              <a:rPr lang="cs-CZ" b="1" dirty="0" smtClean="0"/>
              <a:t>27. 11. 2013               Třída</a:t>
            </a:r>
            <a:r>
              <a:rPr lang="cs-CZ" b="1" dirty="0" smtClean="0"/>
              <a:t>:  1/2S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DUM - Digitální Učební Materiál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b="1" dirty="0" smtClean="0"/>
              <a:t>Obor vzdělání: Pečovatelské služby</a:t>
            </a:r>
          </a:p>
          <a:p>
            <a:pPr>
              <a:buNone/>
            </a:pPr>
            <a:r>
              <a:rPr lang="cs-CZ" b="1" dirty="0" smtClean="0"/>
              <a:t>Předmět: Občanská výchova</a:t>
            </a:r>
          </a:p>
          <a:p>
            <a:pPr>
              <a:buNone/>
            </a:pPr>
            <a:r>
              <a:rPr lang="cs-CZ" b="1" dirty="0" smtClean="0"/>
              <a:t>Ročník: 1.</a:t>
            </a:r>
          </a:p>
          <a:p>
            <a:pPr>
              <a:buNone/>
            </a:pPr>
            <a:r>
              <a:rPr lang="cs-CZ" b="1" dirty="0" smtClean="0"/>
              <a:t>Klíčová slova: sociální zabezpečení, pojištění, podpora, pomoc</a:t>
            </a:r>
          </a:p>
          <a:p>
            <a:pPr>
              <a:buNone/>
            </a:pPr>
            <a:r>
              <a:rPr lang="cs-CZ" b="1" dirty="0" smtClean="0"/>
              <a:t>Jméno autora: Mgr. Anna </a:t>
            </a:r>
            <a:r>
              <a:rPr lang="cs-CZ" b="1" dirty="0" err="1" smtClean="0"/>
              <a:t>Konopová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Škola:</a:t>
            </a:r>
            <a:r>
              <a:rPr lang="cs-CZ" dirty="0" smtClean="0"/>
              <a:t> 	</a:t>
            </a:r>
            <a:r>
              <a:rPr lang="cs-CZ" sz="2400" b="1" dirty="0" smtClean="0">
                <a:solidFill>
                  <a:schemeClr val="tx2"/>
                </a:solidFill>
              </a:rPr>
              <a:t>Střední </a:t>
            </a:r>
            <a:r>
              <a:rPr lang="cs-CZ" sz="2400" b="1" dirty="0">
                <a:solidFill>
                  <a:schemeClr val="tx2"/>
                </a:solidFill>
              </a:rPr>
              <a:t>odborné učiliště, </a:t>
            </a:r>
            <a:r>
              <a:rPr lang="cs-CZ" sz="2400" b="1" dirty="0" err="1">
                <a:solidFill>
                  <a:schemeClr val="tx2"/>
                </a:solidFill>
              </a:rPr>
              <a:t>Lišov</a:t>
            </a:r>
            <a:r>
              <a:rPr lang="cs-CZ" sz="2400" b="1" dirty="0">
                <a:solidFill>
                  <a:schemeClr val="tx2"/>
                </a:solidFill>
              </a:rPr>
              <a:t/>
            </a:r>
            <a:br>
              <a:rPr lang="cs-CZ" sz="2400" b="1" dirty="0">
                <a:solidFill>
                  <a:schemeClr val="tx2"/>
                </a:solidFill>
              </a:rPr>
            </a:br>
            <a:r>
              <a:rPr lang="cs-CZ" sz="2400" b="1" dirty="0">
                <a:solidFill>
                  <a:schemeClr val="tx2"/>
                </a:solidFill>
              </a:rPr>
              <a:t>	</a:t>
            </a:r>
            <a:r>
              <a:rPr lang="cs-CZ" sz="2400" b="1" dirty="0" smtClean="0">
                <a:solidFill>
                  <a:schemeClr val="tx2"/>
                </a:solidFill>
              </a:rPr>
              <a:t>	tř</a:t>
            </a:r>
            <a:r>
              <a:rPr lang="cs-CZ" sz="2400" b="1" dirty="0">
                <a:solidFill>
                  <a:schemeClr val="tx2"/>
                </a:solidFill>
              </a:rPr>
              <a:t>. 5. května 3</a:t>
            </a:r>
          </a:p>
          <a:p>
            <a:pPr>
              <a:buNone/>
            </a:pPr>
            <a:r>
              <a:rPr lang="cs-CZ" sz="2400" b="1" dirty="0">
                <a:solidFill>
                  <a:schemeClr val="tx2"/>
                </a:solidFill>
              </a:rPr>
              <a:t>		</a:t>
            </a:r>
            <a:r>
              <a:rPr lang="cs-CZ" sz="2400" b="1" dirty="0" smtClean="0">
                <a:solidFill>
                  <a:schemeClr val="tx2"/>
                </a:solidFill>
              </a:rPr>
              <a:t>	373 </a:t>
            </a:r>
            <a:r>
              <a:rPr lang="cs-CZ" sz="2400" b="1" dirty="0">
                <a:solidFill>
                  <a:schemeClr val="tx2"/>
                </a:solidFill>
              </a:rPr>
              <a:t>72 </a:t>
            </a:r>
            <a:r>
              <a:rPr lang="cs-CZ" sz="2400" b="1" dirty="0" err="1">
                <a:solidFill>
                  <a:schemeClr val="tx2"/>
                </a:solidFill>
              </a:rPr>
              <a:t>Lišov</a:t>
            </a:r>
            <a:endParaRPr lang="cs-CZ" sz="2400" b="1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cs-CZ" sz="2400" b="1" dirty="0">
                <a:solidFill>
                  <a:schemeClr val="tx2"/>
                </a:solidFill>
              </a:rPr>
              <a:t>		</a:t>
            </a:r>
            <a:r>
              <a:rPr lang="cs-CZ" sz="2400" b="1" dirty="0" smtClean="0">
                <a:solidFill>
                  <a:schemeClr val="tx2"/>
                </a:solidFill>
              </a:rPr>
              <a:t>	IČO</a:t>
            </a:r>
            <a:r>
              <a:rPr lang="cs-CZ" sz="2400" b="1" dirty="0">
                <a:solidFill>
                  <a:schemeClr val="tx2"/>
                </a:solidFill>
              </a:rPr>
              <a:t>: 75050111	REDIZO: 651023599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SOCIÁLNÍ ZABEZPEČENÍ OBČANŮ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/>
          <a:lstStyle/>
          <a:p>
            <a:r>
              <a:rPr lang="cs-CZ" dirty="0" smtClean="0"/>
              <a:t>Jedná se o podporu státu občanům při „sociálních událostech“</a:t>
            </a:r>
          </a:p>
          <a:p>
            <a:r>
              <a:rPr lang="cs-CZ" dirty="0" smtClean="0"/>
              <a:t>Mohou být dočasné – nezaměstnanost, nemoc</a:t>
            </a:r>
          </a:p>
          <a:p>
            <a:r>
              <a:rPr lang="cs-CZ" dirty="0" smtClean="0"/>
              <a:t>Nebo dlouhodobé – invalidita, stáří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Sociální politika vede k zajištění potřebné životní úrovně obyvatel.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4706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b="1" dirty="0" smtClean="0"/>
              <a:t>POJIŠTĚNÍ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ZDRAVOTNÍ POJIŠTĚNÍ </a:t>
            </a:r>
            <a:r>
              <a:rPr lang="cs-CZ" dirty="0" smtClean="0"/>
              <a:t>– kryje náklady na léčení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SOCIÁLNÍ POJIŠTĚNÍ </a:t>
            </a:r>
            <a:r>
              <a:rPr lang="cs-CZ" b="1" dirty="0" smtClean="0"/>
              <a:t>– </a:t>
            </a:r>
            <a:r>
              <a:rPr lang="cs-CZ" dirty="0" smtClean="0"/>
              <a:t>patří sem nemocenské pojištění, důchodové pojištění a státní politika zaměstnanosti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29534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NEMOCENSKÉ POJIŠTĚNÍ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VYPLÁCÍ SE Z NĚHO: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b="1" dirty="0"/>
              <a:t>    podpora při ošetřování člena rodiny</a:t>
            </a:r>
            <a:endParaRPr lang="cs-CZ" dirty="0"/>
          </a:p>
          <a:p>
            <a:r>
              <a:rPr lang="cs-CZ" b="1" dirty="0"/>
              <a:t>    vyrovnávací příspěvek v těhotenství a mateřství</a:t>
            </a:r>
            <a:endParaRPr lang="cs-CZ" dirty="0"/>
          </a:p>
          <a:p>
            <a:r>
              <a:rPr lang="cs-CZ" b="1" dirty="0"/>
              <a:t>    peněžitá pomoc v mateřství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454547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b="1" dirty="0" smtClean="0"/>
              <a:t>DŮCHODOVÉ POJIŠTĚNÍ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STAROBNÍ DŮCHODY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b="1" dirty="0" smtClean="0">
                <a:solidFill>
                  <a:srgbClr val="FF0000"/>
                </a:solidFill>
              </a:rPr>
              <a:t>INVALIDNÍ DŮCHODY </a:t>
            </a:r>
            <a:r>
              <a:rPr lang="cs-CZ" dirty="0" smtClean="0"/>
              <a:t>–úplné, částečné</a:t>
            </a:r>
          </a:p>
          <a:p>
            <a:endParaRPr lang="cs-CZ" dirty="0" smtClean="0"/>
          </a:p>
          <a:p>
            <a:r>
              <a:rPr lang="cs-CZ" b="1" dirty="0" smtClean="0">
                <a:solidFill>
                  <a:srgbClr val="FF0000"/>
                </a:solidFill>
              </a:rPr>
              <a:t>POZŮSTALOSTNÍ DŮCHODY </a:t>
            </a:r>
            <a:r>
              <a:rPr lang="cs-CZ" dirty="0" smtClean="0"/>
              <a:t>– vdovský, sirotčí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108055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b="1" dirty="0" smtClean="0"/>
              <a:t>DÁVKY SOCIÁLNÍ PODPORY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680520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b="1" i="1" dirty="0" smtClean="0"/>
              <a:t>PORODNÉ</a:t>
            </a:r>
          </a:p>
          <a:p>
            <a:pPr>
              <a:buFontTx/>
              <a:buChar char="-"/>
            </a:pPr>
            <a:r>
              <a:rPr lang="cs-CZ" b="1" i="1" dirty="0" smtClean="0"/>
              <a:t>POHŘEBNÉ</a:t>
            </a:r>
          </a:p>
          <a:p>
            <a:pPr>
              <a:buFontTx/>
              <a:buChar char="-"/>
            </a:pPr>
            <a:r>
              <a:rPr lang="cs-CZ" b="1" i="1" dirty="0" smtClean="0"/>
              <a:t>PŘÍDAVEK NA DÍTĚ</a:t>
            </a:r>
          </a:p>
          <a:p>
            <a:pPr>
              <a:buFontTx/>
              <a:buChar char="-"/>
            </a:pPr>
            <a:r>
              <a:rPr lang="cs-CZ" b="1" i="1" dirty="0" smtClean="0"/>
              <a:t>RODIČOVSKÝ PŘÍSPĚVEK</a:t>
            </a:r>
          </a:p>
          <a:p>
            <a:pPr>
              <a:buFontTx/>
              <a:buChar char="-"/>
            </a:pPr>
            <a:r>
              <a:rPr lang="cs-CZ" b="1" i="1" dirty="0" smtClean="0"/>
              <a:t>PĚSTOUNSKÉ DÁVKY</a:t>
            </a:r>
          </a:p>
          <a:p>
            <a:pPr>
              <a:buFontTx/>
              <a:buChar char="-"/>
            </a:pPr>
            <a:r>
              <a:rPr lang="cs-CZ" b="1" i="1" dirty="0" smtClean="0"/>
              <a:t>PŘÍSPĚVEK NA BYDLENÍ</a:t>
            </a:r>
          </a:p>
          <a:p>
            <a:pPr>
              <a:buFontTx/>
              <a:buChar char="-"/>
            </a:pPr>
            <a:r>
              <a:rPr lang="cs-CZ" b="1" i="1" dirty="0" smtClean="0"/>
              <a:t>SOCIÁLNÍ PŘÍPLATEK</a:t>
            </a:r>
          </a:p>
          <a:p>
            <a:pPr marL="0" indent="0">
              <a:buNone/>
            </a:pPr>
            <a:r>
              <a:rPr lang="cs-CZ" b="1" dirty="0"/>
              <a:t>                        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479553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b="1" dirty="0" smtClean="0"/>
              <a:t>POMOC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J</a:t>
            </a:r>
            <a:r>
              <a:rPr lang="cs-CZ" dirty="0" smtClean="0"/>
              <a:t>edná </a:t>
            </a:r>
            <a:r>
              <a:rPr lang="cs-CZ" dirty="0"/>
              <a:t>se také o solidární pomoc v situacích, kdy nestačí pomoc předchozích dvou pilířů a občan nedokáže situace vyřešit vlastními prostředky</a:t>
            </a:r>
          </a:p>
          <a:p>
            <a:pPr marL="0" indent="0">
              <a:buNone/>
            </a:pPr>
            <a:r>
              <a:rPr lang="cs-CZ" dirty="0"/>
              <a:t>- v ČR se </a:t>
            </a:r>
            <a:r>
              <a:rPr lang="cs-CZ" dirty="0" smtClean="0"/>
              <a:t>jedná o </a:t>
            </a:r>
            <a:r>
              <a:rPr lang="cs-CZ" b="1" dirty="0" smtClean="0"/>
              <a:t>dávky </a:t>
            </a:r>
            <a:r>
              <a:rPr lang="cs-CZ" b="1" dirty="0"/>
              <a:t>v hmotné nouzi</a:t>
            </a:r>
            <a:r>
              <a:rPr lang="cs-CZ" dirty="0"/>
              <a:t> a </a:t>
            </a:r>
            <a:r>
              <a:rPr lang="cs-CZ" b="1" dirty="0"/>
              <a:t>dávky sociální péče</a:t>
            </a:r>
            <a:r>
              <a:rPr lang="cs-CZ" dirty="0"/>
              <a:t> 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 algn="ctr">
              <a:buNone/>
            </a:pPr>
            <a:r>
              <a:rPr lang="cs-CZ" dirty="0"/>
              <a:t> </a:t>
            </a:r>
            <a:r>
              <a:rPr lang="cs-CZ" dirty="0" smtClean="0"/>
              <a:t>          </a:t>
            </a:r>
            <a:r>
              <a:rPr lang="cs-CZ" dirty="0"/>
              <a:t>   Dávky v hmotné nouzi:                   </a:t>
            </a:r>
          </a:p>
          <a:p>
            <a:pPr marL="0" indent="0" algn="ctr">
              <a:buNone/>
            </a:pPr>
            <a:r>
              <a:rPr lang="cs-CZ" b="1" dirty="0" smtClean="0"/>
              <a:t>          </a:t>
            </a:r>
            <a:r>
              <a:rPr lang="cs-CZ" b="1" dirty="0"/>
              <a:t>    doplatek na bydlení                </a:t>
            </a:r>
            <a:r>
              <a:rPr lang="cs-CZ" b="1" dirty="0" smtClean="0"/>
              <a:t> </a:t>
            </a:r>
            <a:r>
              <a:rPr lang="cs-CZ" b="1" dirty="0"/>
              <a:t>       </a:t>
            </a:r>
            <a:r>
              <a:rPr lang="cs-CZ" b="1" dirty="0" smtClean="0"/>
              <a:t>   </a:t>
            </a:r>
            <a:endParaRPr lang="cs-CZ" dirty="0"/>
          </a:p>
          <a:p>
            <a:pPr marL="0" indent="0" algn="ctr">
              <a:buNone/>
            </a:pPr>
            <a:r>
              <a:rPr lang="cs-CZ" b="1" dirty="0"/>
              <a:t> </a:t>
            </a:r>
            <a:r>
              <a:rPr lang="cs-CZ" b="1" dirty="0" smtClean="0"/>
              <a:t>          </a:t>
            </a:r>
            <a:r>
              <a:rPr lang="cs-CZ" b="1" dirty="0"/>
              <a:t>   příspěvek na živobytí           </a:t>
            </a:r>
            <a:r>
              <a:rPr lang="cs-CZ" b="1" dirty="0" smtClean="0"/>
              <a:t> </a:t>
            </a:r>
            <a:r>
              <a:rPr lang="cs-CZ" b="1" dirty="0"/>
              <a:t>         </a:t>
            </a:r>
            <a:endParaRPr lang="cs-CZ" dirty="0"/>
          </a:p>
          <a:p>
            <a:pPr marL="0" indent="0" algn="ctr">
              <a:buNone/>
            </a:pPr>
            <a:r>
              <a:rPr lang="cs-CZ" b="1" dirty="0"/>
              <a:t> </a:t>
            </a:r>
            <a:r>
              <a:rPr lang="cs-CZ" b="1" dirty="0" smtClean="0"/>
              <a:t>   </a:t>
            </a:r>
            <a:r>
              <a:rPr lang="cs-CZ" b="1" dirty="0"/>
              <a:t>   mimořádná okamžitá pomoc</a:t>
            </a:r>
            <a:endParaRPr lang="cs-CZ" dirty="0"/>
          </a:p>
          <a:p>
            <a:pPr algn="ctr"/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54733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b="1" dirty="0" smtClean="0"/>
              <a:t>POMOC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</a:t>
            </a:r>
            <a:r>
              <a:rPr lang="cs-CZ" dirty="0"/>
              <a:t>    Dávky sociální péče</a:t>
            </a:r>
            <a:r>
              <a:rPr lang="cs-CZ" dirty="0" smtClean="0"/>
              <a:t>:</a:t>
            </a:r>
            <a:r>
              <a:rPr lang="cs-CZ" b="1" dirty="0" smtClean="0"/>
              <a:t> </a:t>
            </a:r>
          </a:p>
          <a:p>
            <a:endParaRPr lang="cs-CZ" b="1" dirty="0"/>
          </a:p>
          <a:p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 </a:t>
            </a:r>
            <a:r>
              <a:rPr lang="cs-CZ" b="1" dirty="0"/>
              <a:t>               </a:t>
            </a:r>
            <a:r>
              <a:rPr lang="cs-CZ" b="1" dirty="0" smtClean="0"/>
              <a:t> </a:t>
            </a:r>
            <a:r>
              <a:rPr lang="cs-CZ" b="1" dirty="0"/>
              <a:t>   příspěvky pro zdrav. postižené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                    příspěvek na péči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913604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 </a:t>
            </a:r>
          </a:p>
          <a:p>
            <a:pPr marL="0" lvl="0" indent="0"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 </a:t>
            </a:r>
          </a:p>
          <a:p>
            <a:pPr lvl="0"/>
            <a:r>
              <a:rPr lang="cs-CZ" b="1" dirty="0" smtClean="0"/>
              <a:t>Žádné</a:t>
            </a:r>
            <a:r>
              <a:rPr lang="cs-CZ" dirty="0" smtClean="0"/>
              <a:t> externí zdroje nebyly použity  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209</TotalTime>
  <Words>215</Words>
  <Application>Microsoft Office PowerPoint</Application>
  <PresentationFormat>Předvádění na obrazovce (4:3)</PresentationFormat>
  <Paragraphs>93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3" baseType="lpstr">
      <vt:lpstr>Arial</vt:lpstr>
      <vt:lpstr>Calibri</vt:lpstr>
      <vt:lpstr>Motiv sady Office</vt:lpstr>
      <vt:lpstr>DUM - Digitální Učební Materiál </vt:lpstr>
      <vt:lpstr>DUM - Digitální Učební Materiál</vt:lpstr>
      <vt:lpstr> SOCIÁLNÍ ZABEZPEČENÍ OBČANŮ </vt:lpstr>
      <vt:lpstr>POJIŠTĚNÍ</vt:lpstr>
      <vt:lpstr>NEMOCENSKÉ POJIŠTĚNÍ</vt:lpstr>
      <vt:lpstr>DŮCHODOVÉ POJIŠTĚNÍ</vt:lpstr>
      <vt:lpstr>DÁVKY SOCIÁLNÍ PODPORY</vt:lpstr>
      <vt:lpstr>POMOC</vt:lpstr>
      <vt:lpstr>POMOC</vt:lpstr>
      <vt:lpstr>ZDROJE</vt:lpstr>
    </vt:vector>
  </TitlesOfParts>
  <Company>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DUM - Digitální Učební Materiál</dc:title>
  <dc:creator>mbenedova</dc:creator>
  <cp:lastModifiedBy>3</cp:lastModifiedBy>
  <cp:revision>30</cp:revision>
  <dcterms:created xsi:type="dcterms:W3CDTF">2013-04-09T12:40:26Z</dcterms:created>
  <dcterms:modified xsi:type="dcterms:W3CDTF">2014-06-17T12:52:06Z</dcterms:modified>
</cp:coreProperties>
</file>