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sldIdLst>
    <p:sldId id="265" r:id="rId2"/>
    <p:sldId id="262" r:id="rId3"/>
    <p:sldId id="264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FF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2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CFED02-4EF3-4F97-996F-74296743371D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F5A334-A7AA-4429-ADBD-4E4A6B17E94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660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Metodický komentář</a:t>
            </a:r>
          </a:p>
          <a:p>
            <a:r>
              <a:rPr lang="cs-CZ" dirty="0" smtClean="0"/>
              <a:t>Prezentace slouží k procvičování</a:t>
            </a:r>
            <a:r>
              <a:rPr lang="cs-CZ" baseline="0" dirty="0" smtClean="0"/>
              <a:t> čtení slabik a rozvíjí slovní zásobu. Žáci mohou procvičovat čtení společně prostřednictvím interaktivní tabule nebo individuálně na počítačích. </a:t>
            </a:r>
          </a:p>
          <a:p>
            <a:r>
              <a:rPr lang="cs-CZ" baseline="0" dirty="0" smtClean="0"/>
              <a:t>Žáci nejprve přečtou slabiky, které se postupně objevují. Potom ke slabikám přiřazují obrázky. K ověření správnosti slouží animace – správný obrázek po kliknutí připluje ke slabice.</a:t>
            </a:r>
          </a:p>
          <a:p>
            <a:r>
              <a:rPr lang="cs-CZ" baseline="0" dirty="0" smtClean="0"/>
              <a:t>Po nácviku následuje pracovní list, který žáci vyplňují samostatně písemně. </a:t>
            </a:r>
            <a:r>
              <a:rPr lang="cs-CZ" baseline="0" smtClean="0"/>
              <a:t>Slouží jako zpětná vazba pochopení učiva.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F5A334-A7AA-4429-ADBD-4E4A6B17E94B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61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B7E27406-E07C-42CC-8F71-DB4DE9E4416E}" type="datetimeFigureOut">
              <a:rPr lang="cs-CZ" smtClean="0"/>
              <a:t>6.4.2012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BDD8E3CE-F210-4867-B697-18CB80AAE1A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0736781"/>
              </p:ext>
            </p:extLst>
          </p:nvPr>
        </p:nvGraphicFramePr>
        <p:xfrm>
          <a:off x="1043608" y="980728"/>
          <a:ext cx="7128792" cy="3291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2232248"/>
                <a:gridCol w="4896544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Základní škola a mateřská škola, Jetřichov,                                           okres Náchod</a:t>
                      </a:r>
                      <a:endParaRPr lang="cs-CZ" sz="10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Mgr. Marie Hanzlíková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Datum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 </a:t>
                      </a:r>
                      <a:r>
                        <a:rPr lang="cs-CZ" sz="2400" dirty="0" smtClean="0">
                          <a:effectLst/>
                        </a:rPr>
                        <a:t>20.10.2011</a:t>
                      </a:r>
                      <a:endParaRPr lang="cs-CZ" sz="24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 smtClean="0">
                          <a:effectLst/>
                        </a:rPr>
                        <a:t>VY_32_INOVACE_07_Český </a:t>
                      </a:r>
                      <a:r>
                        <a:rPr lang="cs-CZ" sz="2400" kern="1200" dirty="0">
                          <a:effectLst/>
                        </a:rPr>
                        <a:t>jazyk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Téma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Slabiky a slova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Ročník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1.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>
                          <a:effectLst/>
                        </a:rPr>
                        <a:t>Číslo projektu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400" kern="1200" dirty="0">
                          <a:effectLst/>
                        </a:rPr>
                        <a:t>CZ.1.07/1.4.00/21.0835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5" name="Picture 1" descr="C:\Users\Marie\Pictures\Obrázky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013176"/>
            <a:ext cx="5715000" cy="1247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96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1181330"/>
            <a:ext cx="8568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SLABIKY A</a:t>
            </a:r>
            <a:r>
              <a:rPr lang="cs-CZ" sz="7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7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SLOVA</a:t>
            </a:r>
            <a:endParaRPr lang="cs-CZ" sz="7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3162308"/>
            <a:ext cx="8208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</a:t>
            </a:r>
            <a:r>
              <a:rPr lang="cs-CZ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 DA  DY   DŮ   DÉ   DÝ  DÁ</a:t>
            </a:r>
            <a:endParaRPr lang="cs-CZ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8853" y="5373216"/>
            <a:ext cx="5714286" cy="1247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207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980729"/>
            <a:ext cx="79208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</a:t>
            </a:r>
          </a:p>
          <a:p>
            <a:pPr algn="just"/>
            <a:r>
              <a:rPr lang="cs-CZ" sz="2000" b="1" dirty="0" smtClean="0">
                <a:solidFill>
                  <a:prstClr val="black"/>
                </a:solidFill>
              </a:rPr>
              <a:t>Prezentace </a:t>
            </a:r>
            <a:r>
              <a:rPr lang="cs-CZ" sz="2000" b="1" dirty="0">
                <a:solidFill>
                  <a:prstClr val="black"/>
                </a:solidFill>
              </a:rPr>
              <a:t>slouží k procvičování čtení slabik a rozvíjí slovní zásobu. </a:t>
            </a:r>
            <a:endParaRPr lang="cs-CZ" sz="2000" b="1" dirty="0" smtClean="0">
              <a:solidFill>
                <a:prstClr val="black"/>
              </a:solidFill>
            </a:endParaRPr>
          </a:p>
          <a:p>
            <a:pPr algn="just"/>
            <a:endParaRPr lang="cs-CZ" sz="2000" b="1" dirty="0">
              <a:solidFill>
                <a:prstClr val="black"/>
              </a:solidFill>
            </a:endParaRPr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komentář</a:t>
            </a:r>
          </a:p>
          <a:p>
            <a:pPr algn="just"/>
            <a:r>
              <a:rPr lang="cs-CZ" sz="2000" b="1" dirty="0" smtClean="0">
                <a:solidFill>
                  <a:prstClr val="black"/>
                </a:solidFill>
              </a:rPr>
              <a:t>Žáci </a:t>
            </a:r>
            <a:r>
              <a:rPr lang="cs-CZ" sz="2000" b="1" dirty="0">
                <a:solidFill>
                  <a:prstClr val="black"/>
                </a:solidFill>
              </a:rPr>
              <a:t>mohou procvičovat čtení společně prostřednictvím interaktivní tabule nebo individuálně na počítačích. </a:t>
            </a:r>
          </a:p>
          <a:p>
            <a:pPr algn="just"/>
            <a:r>
              <a:rPr lang="cs-CZ" sz="2000" b="1" dirty="0">
                <a:solidFill>
                  <a:prstClr val="black"/>
                </a:solidFill>
              </a:rPr>
              <a:t>Žáci nejprve přečtou slabiky, které se postupně objevují. </a:t>
            </a:r>
            <a:r>
              <a:rPr lang="cs-CZ" sz="2000" b="1" dirty="0" smtClean="0">
                <a:solidFill>
                  <a:prstClr val="black"/>
                </a:solidFill>
              </a:rPr>
              <a:t>Potom </a:t>
            </a:r>
            <a:r>
              <a:rPr lang="cs-CZ" sz="2000" b="1" dirty="0">
                <a:solidFill>
                  <a:prstClr val="black"/>
                </a:solidFill>
              </a:rPr>
              <a:t>ke slabikám přiřazují obrázky. </a:t>
            </a:r>
            <a:endParaRPr lang="cs-CZ" sz="2000" b="1" dirty="0" smtClean="0">
              <a:solidFill>
                <a:prstClr val="black"/>
              </a:solidFill>
            </a:endParaRPr>
          </a:p>
          <a:p>
            <a:pPr algn="just"/>
            <a:r>
              <a:rPr lang="cs-CZ" sz="2000" b="1" dirty="0" smtClean="0">
                <a:solidFill>
                  <a:prstClr val="black"/>
                </a:solidFill>
              </a:rPr>
              <a:t>K </a:t>
            </a:r>
            <a:r>
              <a:rPr lang="cs-CZ" sz="2000" b="1" dirty="0">
                <a:solidFill>
                  <a:prstClr val="black"/>
                </a:solidFill>
              </a:rPr>
              <a:t>ověření správnosti slouží animace – správný obrázek po kliknutí připluje ke slabice.</a:t>
            </a:r>
          </a:p>
          <a:p>
            <a:pPr algn="just"/>
            <a:r>
              <a:rPr lang="cs-CZ" sz="2000" b="1" dirty="0">
                <a:solidFill>
                  <a:prstClr val="black"/>
                </a:solidFill>
              </a:rPr>
              <a:t>Po nácviku následuje pracovní list, který žáci vyplňují samostatně písemně. Slouží jako zpětná vazba pochopení učiva</a:t>
            </a:r>
            <a:r>
              <a:rPr lang="cs-CZ" sz="2000" b="1" dirty="0" smtClean="0">
                <a:solidFill>
                  <a:prstClr val="black"/>
                </a:solidFill>
              </a:rPr>
              <a:t>.</a:t>
            </a:r>
          </a:p>
          <a:p>
            <a:pPr algn="just"/>
            <a:endParaRPr lang="cs-CZ" sz="2000" b="1" dirty="0">
              <a:solidFill>
                <a:prstClr val="black"/>
              </a:solidFill>
            </a:endParaRPr>
          </a:p>
          <a:p>
            <a:pPr algn="just"/>
            <a:r>
              <a:rPr lang="cs-CZ" sz="2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</a:t>
            </a:r>
          </a:p>
          <a:p>
            <a:pPr algn="just"/>
            <a:r>
              <a:rPr lang="cs-CZ" sz="2000" b="1" dirty="0">
                <a:solidFill>
                  <a:prstClr val="black"/>
                </a:solidFill>
              </a:rPr>
              <a:t>http://office.microsoft.com/cs-cz/images</a:t>
            </a:r>
            <a:r>
              <a:rPr lang="cs-CZ" sz="2000" b="1" dirty="0" smtClean="0">
                <a:solidFill>
                  <a:prstClr val="black"/>
                </a:solidFill>
              </a:rPr>
              <a:t>/</a:t>
            </a:r>
            <a:endParaRPr lang="cs-CZ" sz="2000" b="1" dirty="0">
              <a:solidFill>
                <a:prstClr val="black"/>
              </a:solidFill>
            </a:endParaRPr>
          </a:p>
          <a:p>
            <a:pPr algn="just"/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67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26064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endParaRPr lang="cs-CZ" sz="54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260648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707904" y="228102"/>
            <a:ext cx="1152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</a:t>
            </a:r>
            <a:endParaRPr lang="cs-CZ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652120" y="238904"/>
            <a:ext cx="12865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DŮ</a:t>
            </a:r>
            <a:endParaRPr lang="cs-CZ" sz="5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380312" y="228102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</a:rPr>
              <a:t>DÁ</a:t>
            </a:r>
            <a:endParaRPr lang="cs-CZ" sz="5400" b="1" dirty="0">
              <a:solidFill>
                <a:srgbClr val="FF0066"/>
              </a:solidFill>
            </a:endParaRPr>
          </a:p>
        </p:txBody>
      </p:sp>
      <p:pic>
        <p:nvPicPr>
          <p:cNvPr id="1026" name="Picture 2" descr="C:\Program Files (x86)\Microsoft Office\MEDIA\CAGCAT10\j0185604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020" y="5273036"/>
            <a:ext cx="1116318" cy="1118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7MFAYTQF\MC90010923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053" y="5027280"/>
            <a:ext cx="1133893" cy="1781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M0P168UC\MC90036076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186" y="4757772"/>
            <a:ext cx="1770278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PKEGPTGN\MP900423097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998860"/>
            <a:ext cx="1206995" cy="1809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C:\Users\Marie\AppData\Local\Microsoft\Windows\Temporary Internet Files\Content.IE5\7MFAYTQF\MP900401309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184" y="5273036"/>
            <a:ext cx="1950720" cy="129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arie\AppData\Local\Microsoft\Windows\Temporary Internet Files\Content.IE5\5313DIH9\MC90044045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7786" y="3839257"/>
            <a:ext cx="13684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70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38594 -0.47847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06" y="-239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11111E-6 L -0.57257 -0.4419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628" y="-2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59259E-6 L 0.18542 -0.48959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71" y="-2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96296E-6 L 0.60764 -0.48703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382" y="-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7 L 0.18611 -0.52894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06" y="-2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1905" y="311250"/>
            <a:ext cx="14156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</a:t>
            </a:r>
            <a:endParaRPr lang="cs-CZ" sz="5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051720" y="320318"/>
            <a:ext cx="1311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350294"/>
            <a:ext cx="15742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345430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</a:t>
            </a:r>
            <a:endParaRPr lang="cs-CZ" sz="5400" b="1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236296" y="356511"/>
            <a:ext cx="1368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endParaRPr lang="cs-CZ" sz="5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Marie\AppData\Local\Microsoft\Windows\Temporary Internet Files\Content.IE5\M0P168UC\MC9003568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9629" y="5419900"/>
            <a:ext cx="1957601" cy="126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Marie\AppData\Local\Microsoft\Windows\Temporary Internet Files\Content.IE5\M0P168UC\MC90043240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9087" y="4844383"/>
            <a:ext cx="106045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Marie\AppData\Local\Microsoft\Windows\Temporary Internet Files\Content.IE5\B8Z0T0PI\MC9002907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55" y="4630779"/>
            <a:ext cx="1726194" cy="2027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Marie\AppData\Local\Microsoft\Windows\Temporary Internet Files\Content.IE5\5313DIH9\MC90041048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5" y="4779141"/>
            <a:ext cx="1362533" cy="1970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Marie\AppData\Local\Microsoft\Windows\Temporary Internet Files\Content.IE5\M0P168UC\MC90033577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7672" y="4432601"/>
            <a:ext cx="673305" cy="222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Marie\AppData\Local\Microsoft\Windows\Temporary Internet Files\Content.IE5\J36CZ5WD\MC90043800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536" y="4210970"/>
            <a:ext cx="1863725" cy="1266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017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07407E-6 L -0.59063 -0.53959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531" y="-2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33333E-6 L -0.03768 -0.4972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2" y="-2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43004 -0.5092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10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3.33333E-6 L 0.58438 -0.45949 " pathEditMode="relative" rAng="0" ptsTypes="AA">
                                      <p:cBhvr>
                                        <p:cTn id="61" dur="20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19" y="-2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2.22222E-6 L 0.38229 -0.51875 " pathEditMode="relative" rAng="0" ptsTypes="AA">
                                      <p:cBhvr>
                                        <p:cTn id="65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15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9824" y="346598"/>
            <a:ext cx="15841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</a:t>
            </a:r>
            <a:endParaRPr lang="cs-CZ" sz="5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08744" y="361028"/>
            <a:ext cx="14995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DÉ</a:t>
            </a:r>
            <a:endParaRPr lang="cs-CZ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185906" y="385301"/>
            <a:ext cx="12961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endParaRPr lang="cs-CZ" sz="5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339752" y="380698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</a:t>
            </a:r>
            <a:endParaRPr lang="cs-CZ" sz="5400" b="1" dirty="0">
              <a:solidFill>
                <a:srgbClr val="00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67140" y="361028"/>
            <a:ext cx="124444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</a:t>
            </a:r>
            <a:endParaRPr lang="cs-CZ" sz="54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Picture 3" descr="C:\Users\Marie\AppData\Local\Microsoft\Windows\Temporary Internet Files\Content.IE5\7MFAYTQF\MP90042429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707" y="5200962"/>
            <a:ext cx="1907704" cy="1271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Marie\AppData\Local\Microsoft\Windows\Temporary Internet Files\Content.IE5\J36CZ5WD\MM900354676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25144"/>
            <a:ext cx="1302817" cy="1895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Marie\AppData\Local\Microsoft\Windows\Temporary Internet Files\Content.IE5\PKEGPTGN\MC9003521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999" y="5211668"/>
            <a:ext cx="1794095" cy="126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Marie\AppData\Local\Microsoft\Windows\Temporary Internet Files\Content.IE5\7MFAYTQF\MC90001307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986" y="5030281"/>
            <a:ext cx="1575511" cy="1284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7" descr="C:\Users\Marie\AppData\Local\Microsoft\Windows\Temporary Internet Files\Content.IE5\7MFAYTQF\MP90017878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0180" y="5028456"/>
            <a:ext cx="1867556" cy="126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Marie\AppData\Local\Microsoft\Windows\Temporary Internet Files\Content.IE5\M0P168UC\MC90044044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429" y="4227824"/>
            <a:ext cx="1828800" cy="194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955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3.33333E-6 L -0.56441 -0.48449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229" y="-2423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55069 -0.51899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535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2566 -0.52014 " pathEditMode="relative" rAng="0" ptsTypes="AA">
                                      <p:cBhvr>
                                        <p:cTn id="5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830" y="-26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60608 -0.47407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295" y="-2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48148E-6 L 0.39375 -0.48264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88" y="-24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476</TotalTime>
  <Words>214</Words>
  <Application>Microsoft Office PowerPoint</Application>
  <PresentationFormat>Předvádění na obrazovce (4:3)</PresentationFormat>
  <Paragraphs>47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Silk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Marie</dc:creator>
  <cp:lastModifiedBy>Marie</cp:lastModifiedBy>
  <cp:revision>47</cp:revision>
  <dcterms:created xsi:type="dcterms:W3CDTF">2012-03-01T05:56:42Z</dcterms:created>
  <dcterms:modified xsi:type="dcterms:W3CDTF">2012-04-06T18:19:05Z</dcterms:modified>
</cp:coreProperties>
</file>