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  <p:sldMasterId id="2147483714" r:id="rId2"/>
  </p:sldMasterIdLst>
  <p:sldIdLst>
    <p:sldId id="282" r:id="rId3"/>
    <p:sldId id="283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9" r:id="rId13"/>
    <p:sldId id="270" r:id="rId14"/>
    <p:sldId id="271" r:id="rId15"/>
    <p:sldId id="272" r:id="rId16"/>
    <p:sldId id="273" r:id="rId17"/>
    <p:sldId id="274" r:id="rId18"/>
    <p:sldId id="277" r:id="rId19"/>
    <p:sldId id="278" r:id="rId20"/>
    <p:sldId id="279" r:id="rId21"/>
    <p:sldId id="275" r:id="rId22"/>
    <p:sldId id="276" r:id="rId23"/>
    <p:sldId id="281" r:id="rId24"/>
    <p:sldId id="280" r:id="rId25"/>
    <p:sldId id="268" r:id="rId26"/>
    <p:sldId id="264" r:id="rId27"/>
    <p:sldId id="265" r:id="rId28"/>
    <p:sldId id="266" r:id="rId29"/>
    <p:sldId id="285" r:id="rId30"/>
    <p:sldId id="286" r:id="rId31"/>
    <p:sldId id="287" r:id="rId32"/>
    <p:sldId id="284" r:id="rId3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5C326"/>
    <a:srgbClr val="E3210D"/>
    <a:srgbClr val="FDECE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40ACFA-6B08-40C5-B195-0C2A2F898E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C7ED25-29C1-49B0-BA68-5DE96383F6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53C604-76E3-4A4D-B19C-0FD399B0F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1CEA1-FE1D-4549-A449-4CEA2BCD16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E82E23-3ED1-4E82-AA86-4311D8CE3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4C6A9B-DE37-4A18-B3D1-1B84A1FC08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B0FD9A-5D10-4495-B8E7-20B6E5BB8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C02595-ABCD-4EEB-B4A5-BA8A9BFAF4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8FBE93-AE70-427A-84BA-5A184CA154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031BE2-AB19-4D99-9B2B-93C36899A7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69468-8C2A-42A6-ADA4-AC71C0998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0F5BF5-893B-4279-A78E-A3835C636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2"/>
          <p:cNvPicPr>
            <a:picLocks noChangeAspect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D2A3F73-5EA0-48F2-BDB9-FAAE6BA460A0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B07414D1-3E64-457D-BCB9-1AFD6C45E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 smtClean="0"/>
            </a:lvl1pPr>
          </a:lstStyle>
          <a:p>
            <a:pPr>
              <a:defRPr/>
            </a:pPr>
            <a:endParaRPr lang="cs-CZ"/>
          </a:p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81F6CC4-8865-4F8B-BE70-1FC9D51A380B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E766584D-5322-4494-AAB4-0A2A63B317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7FC978B5-4834-4021-8C02-097C7E8DB2E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DB17270-6312-4375-A31B-6AC340B3E9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12"/>
          <p:cNvSpPr txBox="1">
            <a:spLocks noChangeArrowheads="1"/>
          </p:cNvSpPr>
          <p:nvPr userDrawn="1"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000">
                <a:solidFill>
                  <a:srgbClr val="000000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>
                <a:solidFill>
                  <a:srgbClr val="000000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0960BA0-182C-4728-B5C3-AF0AF9562974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7F19947-A8F3-460E-86D0-5E32506EA8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3B26BF9-6C96-4268-99E3-87BDAA2C6DB5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239D2E31-5982-4DF5-8312-9363BCF9AB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4A7EA6A-37A6-40AC-AC74-67CDA5DDAD0A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98DC251-630D-485B-B294-38449826E1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268CA91-6FD4-47AA-92F7-09D9F3546761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F05B55B-13CA-48E1-A319-782B33EA87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990734A-F5DB-4412-8E7C-C7F88A65C6A4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D279A9-167C-433F-8C73-F102C1F1A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9A4E25F-CFD1-480B-9582-CE9400F08487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EA316C7-5AA0-4EFC-A4B4-5A14056C3A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344A6655-8E58-4134-A914-B564120EE346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983E1B9F-EF4C-4AA4-B08A-9CCA8DC17C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8C1C2E8-12A6-4F46-858C-97DC8551BE14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0F746131-8D0F-4241-B40B-44B06D0F0A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F70D3299-3CD6-411C-99E1-4921FCFA3E3F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399ABF7-0BC9-41A5-8530-B7F435438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118D7CF8-5829-437A-B965-07D7162083DC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CB61E4A5-91AC-4836-8DFC-C0E4C2E68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62237E42-F7AD-4502-A3C2-41D73A911C3A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A43222E9-9EB1-4F4D-BB83-C4E213ACA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73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73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>
              <a:defRPr/>
            </a:pPr>
            <a:fld id="{94650666-5FF8-4F22-B871-29C4862D16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49" r:id="rId7"/>
    <p:sldLayoutId id="2147483750" r:id="rId8"/>
    <p:sldLayoutId id="2147483751" r:id="rId9"/>
    <p:sldLayoutId id="2147483752" r:id="rId10"/>
    <p:sldLayoutId id="2147483753" r:id="rId11"/>
    <p:sldLayoutId id="214748375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41128712-88E8-4743-8606-1A5169F5A30C}" type="datetimeFigureOut">
              <a:rPr lang="cs-CZ"/>
              <a:pPr>
                <a:defRPr/>
              </a:pPr>
              <a:t>17.6.2014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lumMod val="65000"/>
                    <a:lumOff val="35000"/>
                  </a:prst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>
              <a:defRPr/>
            </a:pPr>
            <a:fld id="{6DDD1CE8-7B72-4492-9B38-5346E5FD9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057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2058" name="TextovéPole 10"/>
          <p:cNvSpPr txBox="1">
            <a:spLocks noChangeArrowheads="1"/>
          </p:cNvSpPr>
          <p:nvPr userDrawn="1"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>
                <a:solidFill>
                  <a:srgbClr val="FFFFFF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71688"/>
            <a:ext cx="7773988" cy="9969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Logika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/>
              <a:t>Mgr. </a:t>
            </a:r>
            <a:r>
              <a:rPr lang="cs-CZ" sz="2800" dirty="0" smtClean="0"/>
              <a:t>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571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1843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50"/>
            <a:ext cx="8218488" cy="4714875"/>
          </a:xfrm>
        </p:spPr>
        <p:txBody>
          <a:bodyPr/>
          <a:lstStyle/>
          <a:p>
            <a:pPr>
              <a:buFont typeface="Century Gothic" pitchFamily="34" charset="0"/>
              <a:buAutoNum type="arabicPeriod"/>
            </a:pPr>
            <a:endParaRPr lang="cs-CZ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Kód DUMu: 	</a:t>
            </a:r>
            <a:r>
              <a:rPr lang="cs-CZ" sz="1200" smtClean="0"/>
              <a:t>VY_32_INOVACE_7.SV.11</a:t>
            </a:r>
          </a:p>
          <a:p>
            <a:pPr>
              <a:buFont typeface="Century Gothic" pitchFamily="34" charset="0"/>
              <a:buAutoNum type="arabicPeriod"/>
            </a:pPr>
            <a:endParaRPr lang="cs-CZ" sz="1200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Číslo projektu: 	</a:t>
            </a:r>
            <a:r>
              <a:rPr lang="cs-CZ" sz="1200" smtClean="0"/>
              <a:t>CZ.1.07/1.5.00/34.0114	</a:t>
            </a:r>
            <a:endParaRPr lang="cs-CZ" sz="1200" b="1" smtClean="0"/>
          </a:p>
          <a:p>
            <a:pPr>
              <a:buFont typeface="Century Gothic" pitchFamily="34" charset="0"/>
              <a:buAutoNum type="arabicPeriod"/>
            </a:pPr>
            <a:endParaRPr lang="cs-CZ" sz="1200" b="1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Vytvořeno: 	</a:t>
            </a:r>
            <a:r>
              <a:rPr lang="cs-CZ" sz="1200" smtClean="0"/>
              <a:t>únor 2013</a:t>
            </a:r>
          </a:p>
          <a:p>
            <a:pPr>
              <a:buFont typeface="Century Gothic" pitchFamily="34" charset="0"/>
              <a:buAutoNum type="arabicPeriod"/>
            </a:pPr>
            <a:endParaRPr lang="cs-CZ" sz="1200" smtClean="0"/>
          </a:p>
          <a:p>
            <a:pPr>
              <a:buFont typeface="Century Gothic" pitchFamily="34" charset="0"/>
              <a:buAutoNum type="arabicPeriod"/>
            </a:pPr>
            <a:r>
              <a:rPr lang="cs-CZ" sz="1200" b="1" smtClean="0"/>
              <a:t>Ročník: 	</a:t>
            </a:r>
            <a:r>
              <a:rPr lang="cs-CZ" sz="1200" smtClean="0"/>
              <a:t>Vyšší stupeň osmiletého gymnázia a čtyřleté gymnázium (RVP-G)</a:t>
            </a:r>
          </a:p>
          <a:p>
            <a:pPr>
              <a:buFont typeface="Century Gothic" pitchFamily="34" charset="0"/>
              <a:buAutoNum type="arabicPeriod"/>
            </a:pPr>
            <a:endParaRPr lang="cs-CZ" sz="1600" b="1" smtClean="0"/>
          </a:p>
          <a:p>
            <a:pPr>
              <a:buFont typeface="Century Gothic" pitchFamily="34" charset="0"/>
              <a:buAutoNum type="arabicPeriod"/>
            </a:pPr>
            <a:endParaRPr lang="cs-CZ" sz="1600" b="1" smtClean="0"/>
          </a:p>
          <a:p>
            <a:pPr>
              <a:buFont typeface="Century Gothic" pitchFamily="34" charset="0"/>
              <a:buAutoNum type="arabicPeriod"/>
            </a:pPr>
            <a:endParaRPr lang="cs-CZ" sz="1600" smtClean="0"/>
          </a:p>
          <a:p>
            <a:pPr>
              <a:buFont typeface="Century Gothic" pitchFamily="34" charset="0"/>
              <a:buAutoNum type="arabicPeriod"/>
            </a:pPr>
            <a:endParaRPr lang="cs-CZ" sz="1600" smtClean="0"/>
          </a:p>
          <a:p>
            <a:pPr>
              <a:buFont typeface="Century Gothic" pitchFamily="34" charset="0"/>
              <a:buAutoNum type="arabicPeriod"/>
            </a:pPr>
            <a:endParaRPr lang="cs-CZ" sz="1600" smtClean="0"/>
          </a:p>
          <a:p>
            <a:pPr algn="just">
              <a:buFont typeface="Century Gothic" pitchFamily="34" charset="0"/>
              <a:buAutoNum type="arabicPeriod"/>
            </a:pPr>
            <a:r>
              <a:rPr lang="cs-CZ" sz="1200" b="1" smtClean="0"/>
              <a:t>Anotace: </a:t>
            </a:r>
          </a:p>
          <a:p>
            <a:pPr>
              <a:buFont typeface="Century Gothic" pitchFamily="34" charset="0"/>
              <a:buAutoNum type="arabicPeriod"/>
            </a:pPr>
            <a:endParaRPr lang="cs-CZ" smtClean="0"/>
          </a:p>
          <a:p>
            <a:pPr algn="just">
              <a:buFont typeface="+mj-lt"/>
              <a:buNone/>
            </a:pPr>
            <a:r>
              <a:rPr lang="cs-CZ" sz="1900" b="1" smtClean="0"/>
              <a:t>	</a:t>
            </a:r>
            <a:endParaRPr lang="cs-CZ" sz="1700" smtClean="0"/>
          </a:p>
          <a:p>
            <a:pPr>
              <a:buFont typeface="+mj-lt"/>
              <a:buNone/>
            </a:pPr>
            <a:endParaRPr lang="cs-CZ" i="1" smtClean="0"/>
          </a:p>
          <a:p>
            <a:pPr>
              <a:buFont typeface="+mj-lt"/>
              <a:buNone/>
            </a:pPr>
            <a:endParaRPr lang="cs-CZ" i="1" smtClean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000125" y="2816225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25" y="4214813"/>
            <a:ext cx="7429500" cy="142875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algn="just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solidFill>
                  <a:prstClr val="black"/>
                </a:solidFill>
                <a:latin typeface="Palatino Linotype"/>
              </a:rPr>
              <a:t>Materiál seznamuje studenty s formováním základů logického myšlení, a to jak v oblasti formální, tak v oblasti neformální logiky. Materiál se využije v kterékoliv části hodiny. Pomůcky: interaktivní tabule,  učebnice.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6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4776788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b="1" smtClean="0">
                <a:solidFill>
                  <a:srgbClr val="E3210D"/>
                </a:solidFill>
                <a:latin typeface="Times New Roman" pitchFamily="18" charset="0"/>
              </a:rPr>
              <a:t>Logika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0318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úvod</a:t>
            </a:r>
          </a:p>
        </p:txBody>
      </p:sp>
      <p:sp>
        <p:nvSpPr>
          <p:cNvPr id="6144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89743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Logos – slovo, myšlení, duch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dlouho plnila funkci jisté filosofické „propedeutiky“ či nástroje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vznikla ze snahy po pevném a zdůvodněném vědění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je to věda o myšlení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ale ne ve smyslu psychologie myšlení (ta zkoumá psychologický proces myšlení – např. učení, zapamatování, fantazie), ale zabývá se pouze tím typem myšlení, které se nazývá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usuzování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 pokouší se rozlišit nesprávné usuzování od správného usuzování   formuje tedy pravidla, jak se má správně myslet, je to nauka o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normách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, přesněji o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konsekventnosti myšlení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– důsledné správnosti  teorii poznání jde o obsah, logice jde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o formu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, o proces argumentu  je to filosofický obor, který se snaží stanovit, kdy výrok nebo skupina výroků dovoluje správně odvodit jiný výrok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úvod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Deduktivní úsudek</a:t>
            </a:r>
            <a:r>
              <a:rPr lang="cs-CZ" sz="2400" smtClean="0">
                <a:latin typeface="Times New Roman" pitchFamily="18" charset="0"/>
              </a:rPr>
              <a:t>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odvozuje zvláštní z obecného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jde o nezvratné odvozování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zabývá se pravidly, která vymezují, kdy je nějaký úsudek platný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předmětem logiky je deduktivní úsudek  dedukcí budeme rozumět každý myšlenkový proces, kterým dospíváme k přesvědčení (správnému či nesprávnému), že jisté tvrzení (označme je B) vyplývá z tvrzení jiných (označme je A</a:t>
            </a:r>
            <a:r>
              <a:rPr lang="cs-CZ" sz="2400" baseline="-250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1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, A</a:t>
            </a:r>
            <a:r>
              <a:rPr lang="cs-CZ" sz="2400" baseline="-250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2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… A</a:t>
            </a:r>
            <a:r>
              <a:rPr lang="cs-CZ" sz="2400" baseline="-250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); tvrzení B nazýváme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závěr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, tvrzení A</a:t>
            </a:r>
            <a:r>
              <a:rPr lang="cs-CZ" sz="2400" baseline="-250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1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… A</a:t>
            </a:r>
            <a:r>
              <a:rPr lang="cs-CZ" sz="2400" baseline="-250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premisami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Induktivní úsudek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odvozuje obecné ze zvláštního (to nemůže být nikdy nezvratné)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jde o vyvozování, které je pravděpodobné na základě pravdivosti určitých výroků o něž se opírá 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teorie pravděpodobnosti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8159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dělení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9672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Logika formální (klasická)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rozvíjí se od </a:t>
            </a:r>
            <a:r>
              <a:rPr lang="cs-CZ" sz="2400" smtClean="0">
                <a:solidFill>
                  <a:schemeClr val="hlink"/>
                </a:solidFill>
                <a:latin typeface="Times New Roman" pitchFamily="18" charset="0"/>
              </a:rPr>
              <a:t>Aristotela</a:t>
            </a:r>
            <a:r>
              <a:rPr lang="cs-CZ" sz="2400" smtClean="0">
                <a:latin typeface="Times New Roman" pitchFamily="18" charset="0"/>
              </a:rPr>
              <a:t> (teorie sylogismu) -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pojmová, sylogistika</a:t>
            </a:r>
            <a:endParaRPr lang="cs-CZ" sz="2400" smtClean="0">
              <a:latin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struktura výroku „</a:t>
            </a:r>
            <a:r>
              <a:rPr lang="cs-CZ" sz="2400" i="1" smtClean="0">
                <a:solidFill>
                  <a:srgbClr val="E3210D"/>
                </a:solidFill>
                <a:latin typeface="Times New Roman" pitchFamily="18" charset="0"/>
              </a:rPr>
              <a:t>S je (není) P</a:t>
            </a:r>
            <a:r>
              <a:rPr lang="cs-CZ" sz="2400" smtClean="0">
                <a:latin typeface="Times New Roman" pitchFamily="18" charset="0"/>
              </a:rPr>
              <a:t>“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zjišťuje, které operace mysli (utváření pojmů, soudů, úsudků) jsou platné nezávisle na svém obsahu, tedy pouze na základě své </a:t>
            </a:r>
            <a:r>
              <a:rPr lang="cs-CZ" sz="2400" b="1" u="sng" smtClean="0">
                <a:latin typeface="Times New Roman" pitchFamily="18" charset="0"/>
              </a:rPr>
              <a:t>formální podoby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zkoumá vlastnosti operací, způsob jejich spojování, podmínky jejich zahrnutí nebo vyloučení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je vybudována </a:t>
            </a:r>
            <a:r>
              <a:rPr lang="cs-CZ" sz="2400" b="1" u="sng" smtClean="0">
                <a:latin typeface="Times New Roman" pitchFamily="18" charset="0"/>
              </a:rPr>
              <a:t>axiomaticky</a:t>
            </a:r>
            <a:r>
              <a:rPr lang="cs-CZ" sz="2400" smtClean="0">
                <a:latin typeface="Times New Roman" pitchFamily="18" charset="0"/>
              </a:rPr>
              <a:t>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všechny formy závěrů se dají převést na několik jasných základních vět 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axiomů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je to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dvouhodnotová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(bivalentní) logika  zná pouze dvě pravdivostní hodnoty 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pravdivý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x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nepravdivý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dělení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4006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Logika výroková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zkoumá možnosti spojování výroků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nevychází, jako Aristotelova logika, z rozboru výroku na jeho části (subjekt, predikát, spona), ale bere výroky jako celky; zajímá se o logické vztahy, které se objevují kombinací jednotlivých výroků (p, q) ve větší celky (p a q, p nebo q)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hlink"/>
                </a:solidFill>
                <a:latin typeface="Times New Roman" pitchFamily="18" charset="0"/>
              </a:rPr>
              <a:t>Stoici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hlink"/>
                </a:solidFill>
                <a:latin typeface="Times New Roman" pitchFamily="18" charset="0"/>
              </a:rPr>
              <a:t>Chrýsippos ze Soloi</a:t>
            </a:r>
            <a:r>
              <a:rPr lang="cs-CZ" sz="2400" smtClean="0">
                <a:latin typeface="Times New Roman" pitchFamily="18" charset="0"/>
              </a:rPr>
              <a:t>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úsudky, které používají výrokové spojky: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není pravda, že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(negace)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jestliže – pak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(implikace)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a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(konjukce)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paradox lháře  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má pravdu lhář, když říká, že lže?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hlink"/>
                </a:solidFill>
                <a:latin typeface="Times New Roman" pitchFamily="18" charset="0"/>
                <a:sym typeface="Symbol" pitchFamily="18" charset="2"/>
              </a:rPr>
              <a:t>Raimundus Lullus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(1235 – 1316)  vytvořit univerzální jazyk (mechanizovaná logika  logický mlýnek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dělení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54513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>
                <a:solidFill>
                  <a:srgbClr val="E3210D"/>
                </a:solidFill>
                <a:latin typeface="Times New Roman" pitchFamily="18" charset="0"/>
              </a:rPr>
              <a:t>Logika symbolická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rozvíjí se od </a:t>
            </a:r>
            <a:r>
              <a:rPr lang="cs-CZ" smtClean="0">
                <a:solidFill>
                  <a:schemeClr val="hlink"/>
                </a:solidFill>
                <a:latin typeface="Times New Roman" pitchFamily="18" charset="0"/>
              </a:rPr>
              <a:t>Gottfrieda Wilhelma Leibnize</a:t>
            </a:r>
            <a:endParaRPr lang="cs-CZ" smtClean="0">
              <a:solidFill>
                <a:srgbClr val="E3210D"/>
              </a:solidFill>
              <a:latin typeface="Times New Roman" pitchFamily="18" charset="0"/>
            </a:endParaRP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je založena na axiomech a na pevných pravidlech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vzniká aplikací matematických postupů a kalkulů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opírá se o uměle vytvořený jazyk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je vícehodnotová 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připouští více pravdivostních hodnot  </a:t>
            </a:r>
            <a:r>
              <a:rPr lang="cs-CZ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nejistý, možný, nemožný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810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dělení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49704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mtClean="0">
                <a:solidFill>
                  <a:srgbClr val="E3210D"/>
                </a:solidFill>
                <a:latin typeface="Times New Roman" pitchFamily="18" charset="0"/>
              </a:rPr>
              <a:t>Logika predikátová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prvního stupně s identitou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analyzuje věty za použití symbolů – kvantor, kvantifikátor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>
                <a:solidFill>
                  <a:srgbClr val="E3210D"/>
                </a:solidFill>
                <a:latin typeface="Times New Roman" pitchFamily="18" charset="0"/>
              </a:rPr>
              <a:t>Matematická logika – logistika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>
                <a:solidFill>
                  <a:srgbClr val="E3210D"/>
                </a:solidFill>
                <a:latin typeface="Times New Roman" pitchFamily="18" charset="0"/>
              </a:rPr>
              <a:t>Kombinatorická logika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>
                <a:solidFill>
                  <a:srgbClr val="E3210D"/>
                </a:solidFill>
                <a:latin typeface="Times New Roman" pitchFamily="18" charset="0"/>
              </a:rPr>
              <a:t>Modální logika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mtClean="0">
                <a:solidFill>
                  <a:srgbClr val="E3210D"/>
                </a:solidFill>
                <a:latin typeface="Times New Roman" pitchFamily="18" charset="0"/>
              </a:rPr>
              <a:t>Deontická logika</a:t>
            </a:r>
          </a:p>
          <a:p>
            <a:pPr eaLnBrk="1" hangingPunct="1">
              <a:defRPr/>
            </a:pPr>
            <a:endParaRPr lang="cs-CZ" smtClean="0">
              <a:solidFill>
                <a:srgbClr val="E3210D"/>
              </a:solidFill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– představitelé ve 20. století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27587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Bernard Bolzano (1781 – 1848)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Bernard Russell (1872 – 1970)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Jan Lukasiewicz (1878 – 1956)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Alfred Whitehead (1861 – 1947)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Rudolf Carnap (1891 – 1970)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Ludwig Wittgenstein (1889 – 1951)</a:t>
            </a:r>
          </a:p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Gottlob Frege (1848 – 1925)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67151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dělení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8054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Formální logika</a:t>
            </a:r>
            <a:r>
              <a:rPr lang="cs-CZ" sz="2400" smtClean="0">
                <a:latin typeface="Times New Roman" pitchFamily="18" charset="0"/>
              </a:rPr>
              <a:t> – základní terminologie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Sylogismus</a:t>
            </a:r>
            <a:r>
              <a:rPr lang="cs-CZ" sz="2400" smtClean="0">
                <a:latin typeface="Times New Roman" pitchFamily="18" charset="0"/>
              </a:rPr>
              <a:t>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je to úsudek, který obsahuje dvě premisy a závěr (každý sylogismus musí obsahovat tři výroky); teorie sylogismu – umožňuje říct, které úsudky jsou platné a které nikoli; sylogismus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musí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obsahovat přesně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tři výroky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, které mají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standardní formu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Pojem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nejdůležitější z filosofických pojmů je pojem sám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člověk myslí v pojmech, bez pojmů není myšlení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pojem je úplný a přesný, v jednotu sloučený soubor podstatných znaků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otázka skutečné existence pojmů  viz spor o univerzálie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obsah pojmu  výčet podstatných znaků (pes = savec, obratlovec, štěká)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rozsah pojmu  věci, které jsou pojmem označeni (všichni psi = minulí, živí, budoucí)  rozsah pojmu se v logice znázorňuje kružnicemi (podřazenost, nadřazenost, sourodnost, rovnost, protiklad)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67151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43487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Kategorie</a:t>
            </a:r>
          </a:p>
          <a:p>
            <a:pPr marL="609600" indent="-609600" eaLnBrk="1" hangingPunct="1">
              <a:defRPr/>
            </a:pPr>
            <a:r>
              <a:rPr lang="cs-CZ" sz="2800" smtClean="0">
                <a:latin typeface="Times New Roman" pitchFamily="18" charset="0"/>
              </a:rPr>
              <a:t>jako první je stanovil Aristoteles</a:t>
            </a:r>
          </a:p>
          <a:p>
            <a:pPr marL="609600" indent="-609600" eaLnBrk="1" hangingPunct="1">
              <a:defRPr/>
            </a:pPr>
            <a:r>
              <a:rPr lang="cs-CZ" sz="2800" smtClean="0">
                <a:latin typeface="Times New Roman" pitchFamily="18" charset="0"/>
              </a:rPr>
              <a:t>jsou to pojmy, kterými můžeme zahrnout všechny pojmy ostatní</a:t>
            </a:r>
          </a:p>
          <a:p>
            <a:pPr marL="609600" indent="-609600" eaLnBrk="1" hangingPunct="1">
              <a:defRPr/>
            </a:pPr>
            <a:r>
              <a:rPr lang="cs-CZ" sz="2800" smtClean="0">
                <a:latin typeface="Times New Roman" pitchFamily="18" charset="0"/>
              </a:rPr>
              <a:t>Aristoteles jich stanovil 10 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nejdůležitější jsou 4 (podstata, kvantita, kvalita, vztah)</a:t>
            </a:r>
          </a:p>
          <a:p>
            <a:pPr marL="609600" indent="-609600" eaLnBrk="1" hangingPunct="1"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moderní logika určuje 3 základní kategorie  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vlastnosti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vztahu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děje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6000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545137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Soud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základní akt myšlení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je to slovní vyjádření vztahu mezi dvěma nebo více pojmy (člověk dokáže myslet jen ve vztazích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každý vztah potřebuje dvě stránky, dva pojmy, mezi nimiž by mohl existovat)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soud vyjadřuje vždy nějaký vztah, obsahuje vždy dva pojmy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výrok: Všichni lidé jsou smrtelní.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Všichni = kvantifikátor  poukazuje na rozsah (všichni, někteří, žádní, nic)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lidé = podmět (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subjekt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)  člen soudícího vztahu o kterém se něco prohlašuje v označujeme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S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smrtelní = přísudek (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predikát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)  člen, který se subjektu prohlašuje  označujeme </a:t>
            </a: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P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jsou = spojka (kopula)  slovo, které oba členy vztahu spojuje; vždy určitá forma slovesa být /</a:t>
            </a:r>
            <a:r>
              <a:rPr lang="cs-CZ" sz="24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cvičení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455613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18795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Dělení soudů</a:t>
            </a:r>
            <a:r>
              <a:rPr lang="cs-CZ" sz="2800" smtClean="0">
                <a:latin typeface="Times New Roman" pitchFamily="18" charset="0"/>
              </a:rPr>
              <a:t>: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800" smtClean="0">
                <a:latin typeface="Times New Roman" pitchFamily="18" charset="0"/>
              </a:rPr>
              <a:t>Podle 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kvality 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</a:t>
            </a: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kladné x záporné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Poznámka  logika se zabývá jen </a:t>
            </a:r>
            <a:r>
              <a:rPr lang="cs-CZ" sz="2800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oznamovacími větami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; větami, které jsou nutné pro formulaci tvrzení (jen tyto věty mohou být buďto pravdivé nebo nepravdivé)  věta musí něco tvrdit o světě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Věty (výroky):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Predikát o subjektu něco klade = </a:t>
            </a: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kladné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</a:t>
            </a:r>
            <a:r>
              <a:rPr lang="cs-CZ" sz="28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Někteří mohamedáni jsou těmi, kdo nepijí alkohol.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Predikát o subjektu něco popírá = </a:t>
            </a: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záporné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</a:t>
            </a:r>
            <a:r>
              <a:rPr lang="cs-CZ" sz="28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Někteří mohamedámi nejsou konzumenty alkoholu.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Poznámka  zápor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 ne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</a:t>
            </a: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modifikuje sponu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záporný výrok (</a:t>
            </a:r>
            <a:r>
              <a:rPr lang="cs-CZ" sz="28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Žádný pes není kočka.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) /</a:t>
            </a: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cvičení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74453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  <a:r>
              <a:rPr lang="cs-CZ" sz="4000" smtClean="0"/>
              <a:t> 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899025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mtClean="0">
                <a:latin typeface="Times New Roman" pitchFamily="18" charset="0"/>
              </a:rPr>
              <a:t>Dělení podle </a:t>
            </a:r>
            <a:r>
              <a:rPr lang="cs-CZ" smtClean="0">
                <a:solidFill>
                  <a:srgbClr val="E3210D"/>
                </a:solidFill>
                <a:latin typeface="Times New Roman" pitchFamily="18" charset="0"/>
              </a:rPr>
              <a:t>kvantity</a:t>
            </a:r>
            <a:r>
              <a:rPr lang="cs-CZ" smtClean="0">
                <a:latin typeface="Times New Roman" pitchFamily="18" charset="0"/>
              </a:rPr>
              <a:t>: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u="sng" smtClean="0">
                <a:latin typeface="Times New Roman" pitchFamily="18" charset="0"/>
              </a:rPr>
              <a:t>obecné výroky</a:t>
            </a:r>
            <a:r>
              <a:rPr lang="cs-CZ" smtClean="0">
                <a:latin typeface="Times New Roman" pitchFamily="18" charset="0"/>
              </a:rPr>
              <a:t> (</a:t>
            </a:r>
            <a:r>
              <a:rPr lang="cs-CZ" i="1" smtClean="0">
                <a:latin typeface="Times New Roman" pitchFamily="18" charset="0"/>
              </a:rPr>
              <a:t>Všechny filmové hvězdy jsou bohaté</a:t>
            </a:r>
            <a:r>
              <a:rPr lang="cs-CZ" smtClean="0">
                <a:latin typeface="Times New Roman" pitchFamily="18" charset="0"/>
              </a:rPr>
              <a:t>.)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u="sng" smtClean="0">
                <a:latin typeface="Times New Roman" pitchFamily="18" charset="0"/>
              </a:rPr>
              <a:t>částečné </a:t>
            </a:r>
            <a:r>
              <a:rPr lang="cs-CZ" smtClean="0">
                <a:latin typeface="Times New Roman" pitchFamily="18" charset="0"/>
              </a:rPr>
              <a:t>(</a:t>
            </a:r>
            <a:r>
              <a:rPr lang="cs-CZ" i="1" smtClean="0">
                <a:latin typeface="Times New Roman" pitchFamily="18" charset="0"/>
              </a:rPr>
              <a:t>Některé filmové hvězdy jsou bohaté</a:t>
            </a:r>
            <a:r>
              <a:rPr lang="cs-CZ" smtClean="0">
                <a:latin typeface="Times New Roman" pitchFamily="18" charset="0"/>
              </a:rPr>
              <a:t>.)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AutoNum type="arabicPeriod"/>
              <a:defRPr/>
            </a:pPr>
            <a:r>
              <a:rPr lang="cs-CZ" u="sng" smtClean="0">
                <a:latin typeface="Times New Roman" pitchFamily="18" charset="0"/>
              </a:rPr>
              <a:t>jedinečné</a:t>
            </a:r>
            <a:r>
              <a:rPr lang="cs-CZ" smtClean="0">
                <a:latin typeface="Times New Roman" pitchFamily="18" charset="0"/>
              </a:rPr>
              <a:t> (</a:t>
            </a:r>
            <a:r>
              <a:rPr lang="cs-CZ" i="1" smtClean="0">
                <a:latin typeface="Times New Roman" pitchFamily="18" charset="0"/>
              </a:rPr>
              <a:t>Paul Newman je bohatý</a:t>
            </a:r>
            <a:r>
              <a:rPr lang="cs-CZ" smtClean="0">
                <a:latin typeface="Times New Roman" pitchFamily="18" charset="0"/>
              </a:rPr>
              <a:t>.) 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interpretují se vždy jako obecné výroky  (</a:t>
            </a:r>
            <a:r>
              <a:rPr lang="cs-CZ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Teroristé milují špagety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.  pokud není žádný kvantifikátor a výslovně není uvedeno někteří, myslíme vždy všichni)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81597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  <a:r>
              <a:rPr lang="cs-CZ" smtClean="0"/>
              <a:t> 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54562"/>
          </a:xfrm>
        </p:spPr>
        <p:txBody>
          <a:bodyPr/>
          <a:lstStyle/>
          <a:p>
            <a:pPr marL="609600" indent="-609600" eaLnBrk="1" hangingPunct="1">
              <a:defRPr/>
            </a:pPr>
            <a:r>
              <a:rPr lang="cs-CZ" sz="2800" smtClean="0">
                <a:latin typeface="Times New Roman" pitchFamily="18" charset="0"/>
              </a:rPr>
              <a:t>Každá oznamovací věta je buď obecná, nebo částečná, a buď kladná nebo záporná 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existují proto čtyři a jenom čtyři možné typy výroků, jimiž se logika zabývá: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Obecné a kladné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a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ffirmo (tvrdím) – výrok typu 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A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Obecné a záporné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n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e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go (popírám) – výrok typu 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E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Částečné a kladné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aff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i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rmo – výrok typu 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I</a:t>
            </a:r>
          </a:p>
          <a:p>
            <a:pPr marL="609600" indent="-609600" eaLnBrk="1" hangingPunct="1">
              <a:buFont typeface="Wingdings" pitchFamily="2" charset="2"/>
              <a:buAutoNum type="arabicPeriod"/>
              <a:defRPr/>
            </a:pP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Částečné a záporné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neg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o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– výrok typu </a:t>
            </a: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960438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46116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>
                <a:latin typeface="Times New Roman" pitchFamily="18" charset="0"/>
              </a:rPr>
              <a:t>Vyčerpanost termínů 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termín je vyčerpán, odkazuje-li na všechny prvky třídy, která je tímto termínem označena.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Všichni Angličané jsou ztřeštění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.  termín Angličané </a:t>
            </a:r>
            <a:r>
              <a:rPr lang="cs-CZ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je vyčerpán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, odkazuje na všechny Angličany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Někteří Angličané jsou moudří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.  termín Angličané </a:t>
            </a:r>
            <a:r>
              <a:rPr lang="cs-CZ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vyčerpán není</a:t>
            </a:r>
            <a:r>
              <a:rPr lang="cs-CZ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, odkazuje jenom na část Angličanů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8159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113337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u="sng" smtClean="0">
                <a:latin typeface="Times New Roman" pitchFamily="18" charset="0"/>
              </a:rPr>
              <a:t>Vyčerpanost termínů v „A“ výroku: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latin typeface="Times New Roman" pitchFamily="18" charset="0"/>
              </a:rPr>
              <a:t>„</a:t>
            </a:r>
            <a:r>
              <a:rPr lang="cs-CZ" sz="2800" i="1" smtClean="0">
                <a:latin typeface="Times New Roman" pitchFamily="18" charset="0"/>
              </a:rPr>
              <a:t>Všichni lvi jsou masožraví“.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latin typeface="Times New Roman" pitchFamily="18" charset="0"/>
              </a:rPr>
              <a:t>Subjektový termín = </a:t>
            </a:r>
            <a:r>
              <a:rPr lang="cs-CZ" sz="2800" b="1" u="sng" smtClean="0">
                <a:latin typeface="Times New Roman" pitchFamily="18" charset="0"/>
              </a:rPr>
              <a:t>vyčerpán</a:t>
            </a:r>
            <a:r>
              <a:rPr lang="cs-CZ" sz="2800" smtClean="0">
                <a:latin typeface="Times New Roman" pitchFamily="18" charset="0"/>
              </a:rPr>
              <a:t>, odkazujeme na všechny lvy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latin typeface="Times New Roman" pitchFamily="18" charset="0"/>
              </a:rPr>
              <a:t>Predikátový termín = </a:t>
            </a:r>
            <a:r>
              <a:rPr lang="cs-CZ" sz="2800" b="1" u="sng" smtClean="0">
                <a:latin typeface="Times New Roman" pitchFamily="18" charset="0"/>
              </a:rPr>
              <a:t>není vyčerpán</a:t>
            </a:r>
            <a:r>
              <a:rPr lang="cs-CZ" sz="2800" smtClean="0">
                <a:latin typeface="Times New Roman" pitchFamily="18" charset="0"/>
              </a:rPr>
              <a:t>, neodkazujeme na všechny masožravé entity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u="sng" smtClean="0">
                <a:latin typeface="Times New Roman" pitchFamily="18" charset="0"/>
              </a:rPr>
              <a:t>Vyčerpanost termínů v „E“ výroku: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i="1" smtClean="0">
                <a:latin typeface="Times New Roman" pitchFamily="18" charset="0"/>
              </a:rPr>
              <a:t>„Žádný trpaslík není blondýn“.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latin typeface="Times New Roman" pitchFamily="18" charset="0"/>
              </a:rPr>
              <a:t>Subjektový termín i predikátový termín </a:t>
            </a:r>
            <a:r>
              <a:rPr lang="cs-CZ" sz="2800" b="1" u="sng" smtClean="0">
                <a:latin typeface="Times New Roman" pitchFamily="18" charset="0"/>
              </a:rPr>
              <a:t>je vyčerpán</a:t>
            </a:r>
            <a:r>
              <a:rPr lang="cs-CZ" sz="2800" smtClean="0">
                <a:latin typeface="Times New Roman" pitchFamily="18" charset="0"/>
              </a:rPr>
              <a:t> 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odkazujeme ke všem trpaslíkům a ke všem blondýnům</a:t>
            </a:r>
            <a:r>
              <a:rPr lang="cs-CZ" sz="2800" smtClean="0">
                <a:latin typeface="Times New Roman" pitchFamily="18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744538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4970462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u="sng" smtClean="0">
                <a:latin typeface="Times New Roman" pitchFamily="18" charset="0"/>
              </a:rPr>
              <a:t>Vyčerpanost termínů v „I“ výroku: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i="1" smtClean="0">
                <a:latin typeface="Times New Roman" pitchFamily="18" charset="0"/>
              </a:rPr>
              <a:t>„Někteří ptáci jsou černí“.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>
                <a:latin typeface="Times New Roman" pitchFamily="18" charset="0"/>
              </a:rPr>
              <a:t>Subjektový ani predikátový termín </a:t>
            </a:r>
            <a:r>
              <a:rPr lang="cs-CZ" sz="2800" b="1" u="sng" smtClean="0">
                <a:latin typeface="Times New Roman" pitchFamily="18" charset="0"/>
              </a:rPr>
              <a:t>není vyčerpán</a:t>
            </a:r>
            <a:r>
              <a:rPr lang="cs-CZ" sz="2800" smtClean="0">
                <a:latin typeface="Times New Roman" pitchFamily="18" charset="0"/>
              </a:rPr>
              <a:t> 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nemluvíme o všech ptácích a všech černých věcech</a:t>
            </a:r>
            <a:r>
              <a:rPr lang="cs-CZ" sz="2800" smtClean="0">
                <a:latin typeface="Times New Roman" pitchFamily="18" charset="0"/>
              </a:rPr>
              <a:t> </a:t>
            </a:r>
          </a:p>
          <a:p>
            <a:pPr eaLnBrk="1" hangingPunct="1">
              <a:defRPr/>
            </a:pPr>
            <a:r>
              <a:rPr lang="cs-CZ" sz="2800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Vyčerpanost termínů v „O“ výroku: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„Některé stezky nejsou strmé“.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Subjektový termín </a:t>
            </a: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není vyčerpán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odkazujeme pouze na část stezek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Predikátový termín </a:t>
            </a:r>
            <a:r>
              <a:rPr lang="cs-CZ" sz="28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je vyčerpán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některé stezky jsou vyloučeny z celé třídy strmých věcí /</a:t>
            </a: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cvičení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/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graphicFrame>
        <p:nvGraphicFramePr>
          <p:cNvPr id="81955" name="Group 3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4237356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822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Typ výroku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blipFill dpi="0" rotWithShape="1">
                      <a:blip r:embed="rId2"/>
                      <a:srcRect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Subjektový termín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blipFill dpi="0" rotWithShape="1">
                      <a:blip r:embed="rId2"/>
                      <a:srcRect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Predikátový termín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blipFill dpi="0" rotWithShape="1">
                      <a:blip r:embed="rId2"/>
                      <a:srcRect/>
                      <a:tile tx="0" ty="0" sx="100000" sy="100000" flip="none" algn="tl"/>
                    </a:blipFill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A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Nevyčerpán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E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39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I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Nevyčerpán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Nevyčerpán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O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Nevyčerpán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6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imes New Roman" pitchFamily="18" charset="0"/>
                        </a:rPr>
                        <a:t>Vyčerpán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8159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899025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b="1" u="sng" smtClean="0">
                <a:latin typeface="Times New Roman" pitchFamily="18" charset="0"/>
              </a:rPr>
              <a:t>Střední, vyšší a nižší termíny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Sylogismus: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smtClean="0">
                <a:latin typeface="Times New Roman" pitchFamily="18" charset="0"/>
              </a:rPr>
              <a:t>Všichni </a:t>
            </a:r>
            <a:r>
              <a:rPr lang="cs-CZ" sz="2400" i="1" smtClean="0">
                <a:solidFill>
                  <a:schemeClr val="folHlink"/>
                </a:solidFill>
                <a:latin typeface="Times New Roman" pitchFamily="18" charset="0"/>
              </a:rPr>
              <a:t>slabomyslní</a:t>
            </a:r>
            <a:r>
              <a:rPr lang="cs-CZ" sz="2400" i="1" smtClean="0">
                <a:latin typeface="Times New Roman" pitchFamily="18" charset="0"/>
              </a:rPr>
              <a:t> jsou </a:t>
            </a:r>
            <a:r>
              <a:rPr lang="cs-CZ" sz="2400" i="1" smtClean="0">
                <a:solidFill>
                  <a:srgbClr val="E3210D"/>
                </a:solidFill>
                <a:latin typeface="Times New Roman" pitchFamily="18" charset="0"/>
              </a:rPr>
              <a:t>šťastní</a:t>
            </a:r>
            <a:r>
              <a:rPr lang="cs-CZ" sz="2400" i="1" smtClean="0">
                <a:latin typeface="Times New Roman" pitchFamily="18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smtClean="0">
                <a:latin typeface="Times New Roman" pitchFamily="18" charset="0"/>
              </a:rPr>
              <a:t>Všichni </a:t>
            </a:r>
            <a:r>
              <a:rPr lang="cs-CZ" sz="2400" i="1" smtClean="0">
                <a:solidFill>
                  <a:srgbClr val="15C326"/>
                </a:solidFill>
                <a:latin typeface="Times New Roman" pitchFamily="18" charset="0"/>
              </a:rPr>
              <a:t>fotbalisté</a:t>
            </a:r>
            <a:r>
              <a:rPr lang="cs-CZ" sz="2400" i="1" smtClean="0">
                <a:latin typeface="Times New Roman" pitchFamily="18" charset="0"/>
              </a:rPr>
              <a:t> jsou </a:t>
            </a:r>
            <a:r>
              <a:rPr lang="cs-CZ" sz="2400" i="1" smtClean="0">
                <a:solidFill>
                  <a:schemeClr val="folHlink"/>
                </a:solidFill>
                <a:latin typeface="Times New Roman" pitchFamily="18" charset="0"/>
              </a:rPr>
              <a:t>slabomyslní</a:t>
            </a:r>
            <a:r>
              <a:rPr lang="cs-CZ" sz="2400" i="1" smtClean="0">
                <a:latin typeface="Times New Roman" pitchFamily="18" charset="0"/>
              </a:rPr>
              <a:t>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smtClean="0">
                <a:latin typeface="Times New Roman" pitchFamily="18" charset="0"/>
              </a:rPr>
              <a:t>Tedy, všichni </a:t>
            </a:r>
            <a:r>
              <a:rPr lang="cs-CZ" sz="2400" i="1" smtClean="0">
                <a:solidFill>
                  <a:srgbClr val="15C326"/>
                </a:solidFill>
                <a:latin typeface="Times New Roman" pitchFamily="18" charset="0"/>
              </a:rPr>
              <a:t>fotbalisté</a:t>
            </a:r>
            <a:r>
              <a:rPr lang="cs-CZ" sz="2400" i="1" smtClean="0">
                <a:latin typeface="Times New Roman" pitchFamily="18" charset="0"/>
              </a:rPr>
              <a:t> jsou </a:t>
            </a:r>
            <a:r>
              <a:rPr lang="cs-CZ" sz="2400" i="1" smtClean="0">
                <a:solidFill>
                  <a:srgbClr val="E3210D"/>
                </a:solidFill>
                <a:latin typeface="Times New Roman" pitchFamily="18" charset="0"/>
              </a:rPr>
              <a:t>šťastn</a:t>
            </a:r>
            <a:r>
              <a:rPr lang="cs-CZ" sz="2400" i="1" smtClean="0">
                <a:latin typeface="Times New Roman" pitchFamily="18" charset="0"/>
              </a:rPr>
              <a:t>í.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ve třech výrocích se vyskytují tři různé termíny (tj. slabomyslní, šťastní, fotbalisté), každý se objevuje </a:t>
            </a:r>
            <a:r>
              <a:rPr lang="cs-CZ" sz="2400" b="1" u="sng" smtClean="0">
                <a:latin typeface="Times New Roman" pitchFamily="18" charset="0"/>
              </a:rPr>
              <a:t>dvakrát </a:t>
            </a:r>
            <a:r>
              <a:rPr lang="cs-CZ" sz="2400" smtClean="0">
                <a:latin typeface="Times New Roman" pitchFamily="18" charset="0"/>
              </a:rPr>
              <a:t>a pouze dvakrát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chemeClr val="folHlink"/>
                </a:solidFill>
                <a:latin typeface="Times New Roman" pitchFamily="18" charset="0"/>
              </a:rPr>
              <a:t>Střední termín</a:t>
            </a:r>
            <a:r>
              <a:rPr lang="cs-CZ" sz="2400" smtClean="0">
                <a:latin typeface="Times New Roman" pitchFamily="18" charset="0"/>
              </a:rPr>
              <a:t>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objevuje s v obou premisách, neobjevuje se nikdy v závěru (M)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Vyšší termín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ten termín, který se vyskytuje jako predikát závěru (vyšší premisa  ta, která obsahuje vyšší termín) (P)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rgbClr val="15C326"/>
                </a:solidFill>
                <a:latin typeface="Times New Roman" pitchFamily="18" charset="0"/>
                <a:sym typeface="Symbol" pitchFamily="18" charset="2"/>
              </a:rPr>
              <a:t>Nižší termín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vyskytuje se jako subjekt závěru (Nižší premisa  ta, která obsahuje nižší termín) (S)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>
                <a:latin typeface="Times New Roman" pitchFamily="18" charset="0"/>
              </a:rPr>
              <a:t>Figury sylogismu</a:t>
            </a:r>
          </a:p>
        </p:txBody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1200"/>
            <a:ext cx="8229600" cy="440055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Barbara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Bar – Všechny lihoviny  (M) jsou škodlivé (P)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ba -   Jeřabinka (S) je lihovina (M)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--------------------------------------------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ra -   Jeřabinka (S) je škodlivá (P)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Formální zápis figury: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1, M = P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2, S = M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-----------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latin typeface="Times New Roman" pitchFamily="18" charset="0"/>
              </a:rPr>
              <a:t>3, S = P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Existuje celkově 256 možných spojení; 24 má logické uplatnění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744538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terminologie</a:t>
            </a:r>
          </a:p>
        </p:txBody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052513"/>
            <a:ext cx="8229600" cy="497840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800" b="1" u="sng" smtClean="0">
                <a:latin typeface="Times New Roman" pitchFamily="18" charset="0"/>
              </a:rPr>
              <a:t>Pravidla platnosti a neplatnosti: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smtClean="0">
                <a:latin typeface="Times New Roman" pitchFamily="18" charset="0"/>
              </a:rPr>
              <a:t>Střední termín musí být vyčerpán alespoň jednou (Jsou-li premisy pravdivé a je-li usuzování platné, pak bude nemožné, aby závěr byl nepravdivý.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smtClean="0">
                <a:latin typeface="Times New Roman" pitchFamily="18" charset="0"/>
              </a:rPr>
              <a:t>Není-li termín vyčerpán v premisách, nesmí být vyčerpán v závěru.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smtClean="0">
                <a:latin typeface="Times New Roman" pitchFamily="18" charset="0"/>
              </a:rPr>
              <a:t>Žádný závěr nemůže vyplývat ze dvou záporných premis.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smtClean="0">
                <a:latin typeface="Times New Roman" pitchFamily="18" charset="0"/>
              </a:rPr>
              <a:t>Je-li jedna premisa záporná, musí být záporný i závěr.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800" smtClean="0">
                <a:latin typeface="Times New Roman" pitchFamily="18" charset="0"/>
              </a:rPr>
              <a:t>Záporný závěr nemůže vyplývat ze dvou kladných premis.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050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dělení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043487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Formální zásady logického myšlení</a:t>
            </a:r>
            <a:r>
              <a:rPr lang="cs-CZ" sz="2800" smtClean="0">
                <a:latin typeface="Times New Roman" pitchFamily="18" charset="0"/>
              </a:rPr>
              <a:t>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</a:rPr>
              <a:t>a,</a:t>
            </a:r>
            <a:r>
              <a:rPr lang="cs-CZ" sz="2800" smtClean="0">
                <a:latin typeface="Times New Roman" pitchFamily="18" charset="0"/>
              </a:rPr>
              <a:t> </a:t>
            </a: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</a:rPr>
              <a:t>zásada totožnosti</a:t>
            </a:r>
            <a:r>
              <a:rPr lang="cs-CZ" sz="2800" smtClean="0">
                <a:latin typeface="Times New Roman" pitchFamily="18" charset="0"/>
              </a:rPr>
              <a:t> 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každý výrok, který je pravdivý (či nepravdivý) v nějakém okamžiku, je pravdivý (či nepravdivý) v každém jiném okamžiku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b,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</a:t>
            </a: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zásada sporu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je logicky vyloučeno, aby výrok i jeho popření byly oba pravdivé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c,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</a:t>
            </a: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zásada vyloučení třetího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alespoň jeden ze dvou protikladných výroků je logicky nutně pravdivý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chemeClr val="folHlink"/>
                </a:solidFill>
                <a:latin typeface="Times New Roman" pitchFamily="18" charset="0"/>
                <a:sym typeface="Symbol" pitchFamily="18" charset="2"/>
              </a:rPr>
              <a:t>d, zásada dostatečného</a:t>
            </a:r>
            <a:r>
              <a:rPr lang="cs-CZ" sz="28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důvodu  žádný fakt nemůže být shledán pravdivým bez dostatečného důvodu, proč je tomu tak a ne jinak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- dělení</a:t>
            </a:r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18795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Logika neformální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latin typeface="Times New Roman" pitchFamily="18" charset="0"/>
              </a:rPr>
              <a:t>teorie argumentace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jde o přesvědčování založené na uvádění důvodů, které ovlivňovaného mají přivést k akceptaci předkládaného názoru</a:t>
            </a:r>
          </a:p>
          <a:p>
            <a:pPr marL="609600" indent="-609600" eaLnBrk="1" hangingPunct="1">
              <a:lnSpc>
                <a:spcPct val="8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Struktura argumentu: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Teze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– tvrzení, které má být dokázáno nebo podpořeno; z hlediska formální logiky je teze vlastně konkluze – závěr deduktivního či induktivního úsudku; bývá doprovázena určitým slovním obratem – 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protože, neboť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(na začátku); 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proto, z toho vyplývá, že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(na konci) </a:t>
            </a:r>
          </a:p>
          <a:p>
            <a:pPr marL="609600" indent="-609600" eaLnBrk="1" hangingPunct="1">
              <a:lnSpc>
                <a:spcPct val="80000"/>
              </a:lnSpc>
              <a:buFont typeface="Wingdings" pitchFamily="2" charset="2"/>
              <a:buAutoNum type="arabicPeriod"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  <a:sym typeface="Symbol" pitchFamily="18" charset="2"/>
              </a:rPr>
              <a:t>Odůvodnění teze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– souhrn či sled tvrzení uváděných na podporu teze, z hlediska formální logiky jde vlastně o premisy; důkazy by měly být 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relevantní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(významné), 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srozumitelné, pochopitelné, přijatelné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  korektní deduktivní argumentace je vlastně </a:t>
            </a:r>
            <a:r>
              <a:rPr lang="cs-CZ" sz="2400" b="1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nevyvratitelná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– chyby argumentace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1879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Kvaziargumentace – pseudoargumentace</a:t>
            </a:r>
            <a:r>
              <a:rPr lang="cs-CZ" sz="2400" smtClean="0">
                <a:latin typeface="Times New Roman" pitchFamily="18" charset="0"/>
              </a:rPr>
              <a:t> 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považuje za argument jakýkoli prostředek, jímž má být protivník přiveden k uznání teze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Argumentace ad baculum – argumentace holí, vyhrožování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Když mě nebudeš milovat, zabiju tě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Argumentace citovým vydíráním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Když mě nebudeš milovat, zabiju se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Argumentace společenským apelem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Náš národní zájem si žádá ..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Správná hospodyňka pere v Tixu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Argumentace dovoláváním se autority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Jára Cimrman napsal …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Při vašich schopnostech ...“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smtClean="0">
                <a:solidFill>
                  <a:srgbClr val="E3210D"/>
                </a:solidFill>
                <a:latin typeface="Times New Roman" pitchFamily="18" charset="0"/>
              </a:rPr>
              <a:t>Logika – chyby argumentace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18795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rgbClr val="E3210D"/>
                </a:solidFill>
                <a:latin typeface="Times New Roman" pitchFamily="18" charset="0"/>
              </a:rPr>
              <a:t>Argumentace s jazykovými vadami </a:t>
            </a:r>
          </a:p>
          <a:p>
            <a:pPr marL="609600" indent="-609600" eaLnBrk="1" hangingPunct="1">
              <a:lnSpc>
                <a:spcPct val="90000"/>
              </a:lnSpc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Víceznačnost slov (akvivokace) a vět (amfibolie):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  </a:t>
            </a:r>
            <a:r>
              <a:rPr lang="cs-CZ" sz="2400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např. homonymie</a:t>
            </a:r>
          </a:p>
          <a:p>
            <a:pPr marL="609600" indent="-6096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Pád koruny dosavadnímu vývoji nasadil korunu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Char char="Þ"/>
              <a:defRPr/>
            </a:pPr>
            <a:r>
              <a:rPr lang="cs-CZ" sz="2400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vágní výraz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Byla tam spousta lidí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Char char="Þ"/>
              <a:defRPr/>
            </a:pPr>
            <a:r>
              <a:rPr lang="cs-CZ" sz="2400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kruh v definici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Výrobek naší dílny je věc, kterou vyrobila naše dílna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Char char="Þ"/>
              <a:defRPr/>
            </a:pPr>
            <a:r>
              <a:rPr lang="cs-CZ" sz="2400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vadná záměna části a celku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Jestliže sodík a chlor jsou smrtelně jedovaté, pak sůl kamenná NaCl musí být smrtelně jedovatá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Char char="Þ"/>
              <a:defRPr/>
            </a:pPr>
            <a:r>
              <a:rPr lang="cs-CZ" sz="2400" u="sng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chybná interpretace slovních tvarů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None/>
              <a:defRPr/>
            </a:pP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„</a:t>
            </a:r>
            <a:r>
              <a:rPr lang="cs-CZ" sz="2400" i="1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To není úplatek, to je jen malá pozornost</a:t>
            </a:r>
            <a:r>
              <a:rPr lang="cs-CZ" sz="2400" smtClean="0">
                <a:solidFill>
                  <a:schemeClr val="tx2"/>
                </a:solidFill>
                <a:latin typeface="Times New Roman" pitchFamily="18" charset="0"/>
                <a:sym typeface="Symbol" pitchFamily="18" charset="2"/>
              </a:rPr>
              <a:t>“.</a:t>
            </a:r>
          </a:p>
          <a:p>
            <a:pPr marL="609600" indent="-609600" eaLnBrk="1" hangingPunct="1">
              <a:lnSpc>
                <a:spcPct val="90000"/>
              </a:lnSpc>
              <a:buFont typeface="Symbol" pitchFamily="18" charset="2"/>
              <a:buNone/>
              <a:defRPr/>
            </a:pPr>
            <a:endParaRPr lang="cs-CZ" sz="2400" smtClean="0">
              <a:solidFill>
                <a:schemeClr val="tx2"/>
              </a:solidFill>
              <a:latin typeface="Times New Roman" pitchFamily="18" charset="0"/>
              <a:sym typeface="Symbol" pitchFamily="18" charset="2"/>
            </a:endParaRPr>
          </a:p>
          <a:p>
            <a:pPr marL="609600" indent="-609600" eaLnBrk="1" hangingPunct="1">
              <a:lnSpc>
                <a:spcPct val="90000"/>
              </a:lnSpc>
              <a:defRPr/>
            </a:pPr>
            <a:endParaRPr lang="cs-CZ" sz="2400" smtClean="0">
              <a:solidFill>
                <a:schemeClr val="tx2"/>
              </a:solidFill>
              <a:latin typeface="Times New Roman" pitchFamily="18" charset="0"/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Zpětná vazba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Určete, zda následující sylogismy jsou platné, nebo neplatné. Jsou-li neplatné, stanovte, jakého klamu se dopouštějí.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Všichni účetní jsou tenisté.</a:t>
            </a:r>
          </a:p>
          <a:p>
            <a:pPr eaLnBrk="1" hangingPunct="1">
              <a:defRPr/>
            </a:pPr>
            <a:r>
              <a:rPr lang="cs-CZ" dirty="0" smtClean="0"/>
              <a:t>Všichni mladíci jsou tenisté.</a:t>
            </a:r>
          </a:p>
          <a:p>
            <a:pPr eaLnBrk="1" hangingPunct="1">
              <a:defRPr/>
            </a:pPr>
            <a:r>
              <a:rPr lang="cs-CZ" dirty="0" smtClean="0"/>
              <a:t>Všichni ´četní jsou mladíci.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Některá moderní poezie je zajímavá.</a:t>
            </a:r>
          </a:p>
          <a:p>
            <a:pPr eaLnBrk="1" hangingPunct="1">
              <a:defRPr/>
            </a:pPr>
            <a:r>
              <a:rPr lang="cs-CZ" dirty="0" smtClean="0"/>
              <a:t>Všechno zajímavé má hodnotu.</a:t>
            </a:r>
          </a:p>
          <a:p>
            <a:pPr eaLnBrk="1" hangingPunct="1">
              <a:defRPr/>
            </a:pPr>
            <a:r>
              <a:rPr lang="cs-CZ" dirty="0" smtClean="0"/>
              <a:t>Nic, co má hodnotu, není bezcenné.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Jestliže 3 je větší než 2, a</a:t>
            </a:r>
          </a:p>
          <a:p>
            <a:pPr eaLnBrk="1" hangingPunct="1">
              <a:defRPr/>
            </a:pPr>
            <a:r>
              <a:rPr lang="cs-CZ" dirty="0" smtClean="0"/>
              <a:t>jestliže 2 je větší než 1,</a:t>
            </a:r>
          </a:p>
          <a:p>
            <a:pPr eaLnBrk="1" hangingPunct="1">
              <a:defRPr/>
            </a:pPr>
            <a:r>
              <a:rPr lang="cs-CZ" dirty="0" smtClean="0"/>
              <a:t>pak 3 je větší než 1.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Všechny kočky jsou savci.</a:t>
            </a:r>
          </a:p>
          <a:p>
            <a:pPr eaLnBrk="1" hangingPunct="1">
              <a:defRPr/>
            </a:pPr>
            <a:r>
              <a:rPr lang="cs-CZ" dirty="0" smtClean="0"/>
              <a:t>Žádný pes není kočka.</a:t>
            </a:r>
          </a:p>
          <a:p>
            <a:pPr eaLnBrk="1" hangingPunct="1">
              <a:defRPr/>
            </a:pPr>
            <a:r>
              <a:rPr lang="cs-CZ" dirty="0" smtClean="0"/>
              <a:t>Tedy, žádný pes není savec.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28625"/>
            <a:ext cx="8229600" cy="8397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131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18488" cy="4186238"/>
          </a:xfrm>
        </p:spPr>
        <p:txBody>
          <a:bodyPr/>
          <a:lstStyle/>
          <a:p>
            <a:pPr>
              <a:buFont typeface="Century Gothic" pitchFamily="34" charset="0"/>
              <a:buAutoNum type="arabicPeriod"/>
            </a:pPr>
            <a:r>
              <a:rPr lang="cs-CZ" smtClean="0">
                <a:latin typeface="Calibri" pitchFamily="34" charset="0"/>
              </a:rPr>
              <a:t>TRETERA, Ivo. </a:t>
            </a:r>
            <a:r>
              <a:rPr lang="cs-CZ" i="1" smtClean="0">
                <a:latin typeface="Calibri" pitchFamily="34" charset="0"/>
              </a:rPr>
              <a:t>Nástin dějin evropského myšlení</a:t>
            </a:r>
            <a:r>
              <a:rPr lang="cs-CZ" smtClean="0">
                <a:latin typeface="Calibri" pitchFamily="34" charset="0"/>
              </a:rPr>
              <a:t>. Praha - Litomyšl: Paseka, 2006, ISBN 80-7185-819-6</a:t>
            </a:r>
          </a:p>
          <a:p>
            <a:pPr>
              <a:buFont typeface="Century Gothic" pitchFamily="34" charset="0"/>
              <a:buAutoNum type="arabicPeriod"/>
            </a:pPr>
            <a:r>
              <a:rPr lang="cs-CZ" smtClean="0">
                <a:latin typeface="Calibri" pitchFamily="34" charset="0"/>
              </a:rPr>
              <a:t>STORIG, Hans Joachim. </a:t>
            </a:r>
            <a:r>
              <a:rPr lang="cs-CZ" i="1" smtClean="0">
                <a:latin typeface="Calibri" pitchFamily="34" charset="0"/>
              </a:rPr>
              <a:t>Malé dějiny filosofie</a:t>
            </a:r>
            <a:r>
              <a:rPr lang="cs-CZ" smtClean="0">
                <a:latin typeface="Calibri" pitchFamily="34" charset="0"/>
              </a:rPr>
              <a:t>. Kostelní Vydří: Karmelitánské nakladatelství, 2000, ISBN 80-7192-500-4</a:t>
            </a:r>
          </a:p>
          <a:p>
            <a:pPr>
              <a:buFont typeface="Century Gothic" pitchFamily="34" charset="0"/>
              <a:buAutoNum type="arabicPeriod"/>
            </a:pPr>
            <a:r>
              <a:rPr lang="cs-CZ" smtClean="0">
                <a:latin typeface="Calibri" pitchFamily="34" charset="0"/>
              </a:rPr>
              <a:t>LIESSMANN, Konrad; ZENATY, Gerhard. </a:t>
            </a:r>
            <a:r>
              <a:rPr lang="cs-CZ" i="1" smtClean="0">
                <a:latin typeface="Calibri" pitchFamily="34" charset="0"/>
              </a:rPr>
              <a:t>O myšlení</a:t>
            </a:r>
            <a:r>
              <a:rPr lang="cs-CZ" smtClean="0">
                <a:latin typeface="Calibri" pitchFamily="34" charset="0"/>
              </a:rPr>
              <a:t>. Olomouc: Votobia, 1994, ISBN 80-85619-94-6.</a:t>
            </a:r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504</TotalTime>
  <Words>2236</Words>
  <Application>Microsoft Office PowerPoint</Application>
  <PresentationFormat>Předvádění na obrazovce (4:3)</PresentationFormat>
  <Paragraphs>253</Paragraphs>
  <Slides>31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12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31</vt:i4>
      </vt:variant>
    </vt:vector>
  </HeadingPairs>
  <TitlesOfParts>
    <vt:vector size="45" baseType="lpstr">
      <vt:lpstr>Tahoma</vt:lpstr>
      <vt:lpstr>Arial</vt:lpstr>
      <vt:lpstr>Wingdings</vt:lpstr>
      <vt:lpstr>Calibri</vt:lpstr>
      <vt:lpstr>Bookman Old Style</vt:lpstr>
      <vt:lpstr>Verdana</vt:lpstr>
      <vt:lpstr>Courier New</vt:lpstr>
      <vt:lpstr>Palatino Linotype</vt:lpstr>
      <vt:lpstr>Century Gothic</vt:lpstr>
      <vt:lpstr>+mj-lt</vt:lpstr>
      <vt:lpstr>Times New Roman</vt:lpstr>
      <vt:lpstr>Symbol</vt:lpstr>
      <vt:lpstr>Textura</vt:lpstr>
      <vt:lpstr>projekt</vt:lpstr>
      <vt:lpstr>Logika</vt:lpstr>
      <vt:lpstr>ANOTACE</vt:lpstr>
      <vt:lpstr>Logika</vt:lpstr>
      <vt:lpstr>Logika - úvod</vt:lpstr>
      <vt:lpstr>Logika - úvod</vt:lpstr>
      <vt:lpstr>Logika - dělení</vt:lpstr>
      <vt:lpstr>Logika - dělení</vt:lpstr>
      <vt:lpstr>Logika - dělení</vt:lpstr>
      <vt:lpstr>Logika - dělení</vt:lpstr>
      <vt:lpstr>Logika – představitelé ve 20. století</vt:lpstr>
      <vt:lpstr>Logika - dělení</vt:lpstr>
      <vt:lpstr>Logika - terminologie</vt:lpstr>
      <vt:lpstr>Logika - terminologie</vt:lpstr>
      <vt:lpstr>Logika - terminologie</vt:lpstr>
      <vt:lpstr>Logika - terminologie </vt:lpstr>
      <vt:lpstr>Logika - terminologie </vt:lpstr>
      <vt:lpstr>Logika - terminologie</vt:lpstr>
      <vt:lpstr>Logika - terminologie</vt:lpstr>
      <vt:lpstr>Logika - terminologie</vt:lpstr>
      <vt:lpstr>Logika - terminologie</vt:lpstr>
      <vt:lpstr>Logika - terminologie</vt:lpstr>
      <vt:lpstr>Figury sylogismu</vt:lpstr>
      <vt:lpstr>Logika - terminologie</vt:lpstr>
      <vt:lpstr>Logika - dělení</vt:lpstr>
      <vt:lpstr>Logika - dělení</vt:lpstr>
      <vt:lpstr>Logika – chyby argumentace</vt:lpstr>
      <vt:lpstr>Logika – chyby argumentace</vt:lpstr>
      <vt:lpstr>Zpětná vazba</vt:lpstr>
      <vt:lpstr>Snímek 29</vt:lpstr>
      <vt:lpstr>Snímek 30</vt:lpstr>
      <vt:lpstr>Snímek 31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Logika</dc:title>
  <dc:creator>Gymnázium</dc:creator>
  <cp:lastModifiedBy>Dum</cp:lastModifiedBy>
  <cp:revision>8</cp:revision>
  <dcterms:created xsi:type="dcterms:W3CDTF">2011-03-23T21:16:31Z</dcterms:created>
  <dcterms:modified xsi:type="dcterms:W3CDTF">2014-06-17T15:51:24Z</dcterms:modified>
</cp:coreProperties>
</file>