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5" r:id="rId3"/>
    <p:sldId id="266" r:id="rId4"/>
    <p:sldId id="256" r:id="rId5"/>
    <p:sldId id="257" r:id="rId6"/>
    <p:sldId id="258" r:id="rId7"/>
    <p:sldId id="259" r:id="rId8"/>
    <p:sldId id="260" r:id="rId9"/>
    <p:sldId id="261" r:id="rId10"/>
    <p:sldId id="263" r:id="rId11"/>
    <p:sldId id="264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CF947-3A33-483C-A4D4-1AE63E06D8F9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6DDE8-8B16-4CE4-8446-8FB6C0C719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85983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CF947-3A33-483C-A4D4-1AE63E06D8F9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6DDE8-8B16-4CE4-8446-8FB6C0C719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9519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CF947-3A33-483C-A4D4-1AE63E06D8F9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6DDE8-8B16-4CE4-8446-8FB6C0C719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6476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CF947-3A33-483C-A4D4-1AE63E06D8F9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6DDE8-8B16-4CE4-8446-8FB6C0C719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94296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CF947-3A33-483C-A4D4-1AE63E06D8F9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6DDE8-8B16-4CE4-8446-8FB6C0C719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755025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CF947-3A33-483C-A4D4-1AE63E06D8F9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6DDE8-8B16-4CE4-8446-8FB6C0C719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7569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CF947-3A33-483C-A4D4-1AE63E06D8F9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6DDE8-8B16-4CE4-8446-8FB6C0C719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20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CF947-3A33-483C-A4D4-1AE63E06D8F9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6DDE8-8B16-4CE4-8446-8FB6C0C719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59128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CF947-3A33-483C-A4D4-1AE63E06D8F9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6DDE8-8B16-4CE4-8446-8FB6C0C719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398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CF947-3A33-483C-A4D4-1AE63E06D8F9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6DDE8-8B16-4CE4-8446-8FB6C0C719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83086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1CF947-3A33-483C-A4D4-1AE63E06D8F9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E6DDE8-8B16-4CE4-8446-8FB6C0C719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0013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>
              <a:solidFill>
                <a:prstClr val="black">
                  <a:lumMod val="65000"/>
                  <a:lumOff val="35000"/>
                </a:prstClr>
              </a:solidFill>
            </a:endParaRPr>
          </a:p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138396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52972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142887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dirty="0">
                <a:solidFill>
                  <a:prstClr val="black"/>
                </a:solidFill>
                <a:latin typeface="Bookman Old Style" pitchFamily="18" charset="0"/>
              </a:rPr>
              <a:t>Jakékoliv další využití podléhá autorskému zákonu.</a:t>
            </a:r>
          </a:p>
        </p:txBody>
      </p:sp>
    </p:spTree>
    <p:extLst>
      <p:ext uri="{BB962C8B-B14F-4D97-AF65-F5344CB8AC3E}">
        <p14:creationId xmlns:p14="http://schemas.microsoft.com/office/powerpoint/2010/main" val="80524012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80040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720986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212152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559841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82570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dirty="0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9849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252826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75305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dirty="0" smtClean="0"/>
              <a:t>Klepnutím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411575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4238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theme" Target="../theme/theme2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1CF947-3A33-483C-A4D4-1AE63E06D8F9}" type="datetimeFigureOut">
              <a:rPr lang="cs-CZ" smtClean="0"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E6DDE8-8B16-4CE4-8446-8FB6C0C719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31285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8.1.2014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>
                <a:solidFill>
                  <a:prstClr val="black">
                    <a:lumMod val="65000"/>
                    <a:lumOff val="3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  <p:sp>
        <p:nvSpPr>
          <p:cNvPr id="11" name="TextovéPole 10"/>
          <p:cNvSpPr txBox="1"/>
          <p:nvPr userDrawn="1"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>
                <a:solidFill>
                  <a:prstClr val="white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 s právem státní jazykové zkoušky Svitavy</a:t>
            </a:r>
          </a:p>
        </p:txBody>
      </p:sp>
    </p:spTree>
    <p:extLst>
      <p:ext uri="{BB962C8B-B14F-4D97-AF65-F5344CB8AC3E}">
        <p14:creationId xmlns:p14="http://schemas.microsoft.com/office/powerpoint/2010/main" val="30407892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3200" dirty="0" smtClean="0"/>
              <a:t>Německá filosofie 19. století – Kantovi žáci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Mgr. Vladimír </a:t>
            </a:r>
            <a:r>
              <a:rPr lang="cs-CZ" sz="2800" dirty="0" err="1" smtClean="0"/>
              <a:t>Velešík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375755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dirty="0" smtClean="0"/>
              <a:t>VY_32_INOVACE_7.SV.12</a:t>
            </a:r>
          </a:p>
          <a:p>
            <a:endParaRPr lang="cs-CZ" sz="1200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</a:t>
            </a:r>
            <a:r>
              <a:rPr lang="cs-CZ" sz="1200" b="1" smtClean="0"/>
              <a:t>	</a:t>
            </a:r>
            <a:r>
              <a:rPr lang="cs-CZ" sz="1200" smtClean="0"/>
              <a:t>březen</a:t>
            </a:r>
            <a:r>
              <a:rPr lang="cs-CZ" sz="1200" smtClean="0"/>
              <a:t> </a:t>
            </a:r>
            <a:r>
              <a:rPr lang="cs-CZ" sz="1200" dirty="0" smtClean="0"/>
              <a:t>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	</a:t>
            </a:r>
            <a:r>
              <a:rPr lang="cs-CZ" sz="1200" dirty="0"/>
              <a:t>Vyšší stupeň osmiletého gymnázia a čtyřleté gymnázium (RVP-G)</a:t>
            </a:r>
          </a:p>
          <a:p>
            <a:endParaRPr lang="cs-CZ" sz="1600" b="1" dirty="0"/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6833515"/>
              </p:ext>
            </p:extLst>
          </p:nvPr>
        </p:nvGraphicFramePr>
        <p:xfrm>
          <a:off x="1000100" y="2816546"/>
          <a:ext cx="7429552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Občanský</a:t>
                      </a:r>
                      <a:r>
                        <a:rPr lang="cs-CZ" sz="1200" baseline="0" dirty="0" smtClean="0"/>
                        <a:t> a společenskovědní základ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Úvod</a:t>
                      </a:r>
                      <a:r>
                        <a:rPr lang="cs-CZ" sz="1200" baseline="0" dirty="0" smtClean="0"/>
                        <a:t> do filosofie a religionistiky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1000100" y="4214818"/>
            <a:ext cx="7429552" cy="14287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>
                <a:solidFill>
                  <a:prstClr val="black"/>
                </a:solidFill>
              </a:rPr>
              <a:t>Materiál seznamuje studenty s formováním základů moderní filosofie. Poukazuje na naprosto zásadní vliv osobnosti I. Kanta ve většině filosofických směrů 19. století. Materiál se využije v kterékoliv části hodiny. Pomůcky: interaktivní tabule,  učebnice.</a:t>
            </a:r>
          </a:p>
        </p:txBody>
      </p:sp>
    </p:spTree>
    <p:extLst>
      <p:ext uri="{BB962C8B-B14F-4D97-AF65-F5344CB8AC3E}">
        <p14:creationId xmlns:p14="http://schemas.microsoft.com/office/powerpoint/2010/main" val="157243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Německá filosofie 19. století – Kantovi žáci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10017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Německá romantika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Friedrich Schiller (1759 – 1805)</a:t>
            </a:r>
            <a:endParaRPr lang="cs-CZ" dirty="0" smtClean="0"/>
          </a:p>
          <a:p>
            <a:r>
              <a:rPr lang="cs-CZ" dirty="0"/>
              <a:t>f</a:t>
            </a:r>
            <a:r>
              <a:rPr lang="cs-CZ" dirty="0" smtClean="0"/>
              <a:t>ilosofické myšlenky vplynuly do jeho básnického díla</a:t>
            </a:r>
          </a:p>
          <a:p>
            <a:r>
              <a:rPr lang="cs-CZ" dirty="0"/>
              <a:t>r</a:t>
            </a:r>
            <a:r>
              <a:rPr lang="cs-CZ" dirty="0" smtClean="0"/>
              <a:t>ozpracovává především Kantovu etiku a estetiku 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vliv umění a krásy na rozvoj lidského rodu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Johann Wolfgang Goethe (1749 – 1832)</a:t>
            </a:r>
          </a:p>
          <a:p>
            <a:r>
              <a:rPr lang="cs-CZ" dirty="0"/>
              <a:t>h</a:t>
            </a:r>
            <a:r>
              <a:rPr lang="cs-CZ" dirty="0" smtClean="0"/>
              <a:t>ledal nový esteticko-etický ideál 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harmonický člověk, ve kterém je podle antického vzoru vyvážena duševní i fyzická stránka</a:t>
            </a:r>
          </a:p>
          <a:p>
            <a:r>
              <a:rPr lang="cs-CZ" dirty="0" smtClean="0"/>
              <a:t>Faust – obraz lidského úsilí o poznání pravdy</a:t>
            </a:r>
          </a:p>
          <a:p>
            <a:r>
              <a:rPr lang="cs-CZ" dirty="0" smtClean="0"/>
              <a:t>Goethovo pojetí světa a přírody – hmoty a ducha (podle Spinozy)   aspekty jednotné věčné Přírody = Boha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88516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Filosofie víry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7260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Johann Georg </a:t>
            </a:r>
            <a:r>
              <a:rPr lang="cs-CZ" dirty="0" err="1" smtClean="0">
                <a:solidFill>
                  <a:srgbClr val="FF0000"/>
                </a:solidFill>
              </a:rPr>
              <a:t>Hamann</a:t>
            </a:r>
            <a:r>
              <a:rPr lang="cs-CZ" dirty="0" smtClean="0">
                <a:solidFill>
                  <a:srgbClr val="FF0000"/>
                </a:solidFill>
              </a:rPr>
              <a:t> (1730 – 1788)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k</a:t>
            </a:r>
            <a:r>
              <a:rPr lang="cs-CZ" dirty="0" smtClean="0"/>
              <a:t>ritik Kantova osvíceneckého racionalismu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abýval se problematikou jazyka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Friedrich Heinrich </a:t>
            </a:r>
            <a:r>
              <a:rPr lang="cs-CZ" dirty="0" err="1" smtClean="0">
                <a:solidFill>
                  <a:srgbClr val="FF0000"/>
                </a:solidFill>
              </a:rPr>
              <a:t>Jacobi</a:t>
            </a:r>
            <a:r>
              <a:rPr lang="cs-CZ" dirty="0" smtClean="0">
                <a:solidFill>
                  <a:srgbClr val="FF0000"/>
                </a:solidFill>
              </a:rPr>
              <a:t> (1743 – 1819)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ůraz na jazyk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Johann Gottfried Herder (1744 – 1803)</a:t>
            </a:r>
          </a:p>
          <a:p>
            <a:r>
              <a:rPr lang="cs-CZ" dirty="0"/>
              <a:t>j</a:t>
            </a:r>
            <a:r>
              <a:rPr lang="cs-CZ" dirty="0" smtClean="0"/>
              <a:t>eden z nejvýznamnějších odpůrců Kantovy filosofie   ve všem se snaží najít jednou, harmonii, souvislost</a:t>
            </a:r>
          </a:p>
          <a:p>
            <a:r>
              <a:rPr lang="cs-CZ" dirty="0" smtClean="0"/>
              <a:t>Bůh v přírodě je totožný s Bohem v dějinách, vše je projevem jednoho Boha</a:t>
            </a:r>
          </a:p>
          <a:p>
            <a:r>
              <a:rPr lang="cs-CZ" dirty="0"/>
              <a:t>j</a:t>
            </a:r>
            <a:r>
              <a:rPr lang="cs-CZ" dirty="0" smtClean="0"/>
              <a:t>edním z ústředních problémů je pro něho jazyk</a:t>
            </a:r>
          </a:p>
          <a:p>
            <a:r>
              <a:rPr lang="cs-CZ" dirty="0"/>
              <a:t>č</a:t>
            </a:r>
            <a:r>
              <a:rPr lang="cs-CZ" dirty="0" smtClean="0"/>
              <a:t>lověk se vyvíjí od pudovosti k ideálům humanity</a:t>
            </a:r>
          </a:p>
          <a:p>
            <a:r>
              <a:rPr lang="cs-CZ" dirty="0"/>
              <a:t>ú</a:t>
            </a:r>
            <a:r>
              <a:rPr lang="cs-CZ" dirty="0" smtClean="0"/>
              <a:t>cta k lidovému umění, poezii, písním, pověstem (ideál nalezl u Slovanů)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43419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b="1" dirty="0" smtClean="0"/>
              <a:t>Johann </a:t>
            </a:r>
            <a:r>
              <a:rPr lang="cs-CZ" b="1" dirty="0" err="1" smtClean="0"/>
              <a:t>Gottlieb</a:t>
            </a:r>
            <a:r>
              <a:rPr lang="cs-CZ" b="1" dirty="0" smtClean="0"/>
              <a:t> </a:t>
            </a:r>
            <a:r>
              <a:rPr lang="cs-CZ" b="1" dirty="0" err="1" smtClean="0"/>
              <a:t>Fichte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2700" b="1" dirty="0" smtClean="0"/>
              <a:t>(1762 – 1814)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ocházel z chudé rodiny</a:t>
            </a:r>
          </a:p>
          <a:p>
            <a:r>
              <a:rPr lang="cs-CZ" dirty="0"/>
              <a:t>p</a:t>
            </a:r>
            <a:r>
              <a:rPr lang="cs-CZ" dirty="0" smtClean="0"/>
              <a:t>o studiích se živil jako domácí učitel</a:t>
            </a:r>
          </a:p>
          <a:p>
            <a:r>
              <a:rPr lang="cs-CZ" dirty="0"/>
              <a:t>s</a:t>
            </a:r>
            <a:r>
              <a:rPr lang="cs-CZ" dirty="0" smtClean="0"/>
              <a:t>tudoval Kanta</a:t>
            </a:r>
          </a:p>
          <a:p>
            <a:r>
              <a:rPr lang="cs-CZ" dirty="0"/>
              <a:t>p</a:t>
            </a:r>
            <a:r>
              <a:rPr lang="cs-CZ" dirty="0" smtClean="0"/>
              <a:t>roslavil se svým spisem o náboženství (pověst ateisty)</a:t>
            </a:r>
          </a:p>
          <a:p>
            <a:r>
              <a:rPr lang="cs-CZ" dirty="0"/>
              <a:t>v</a:t>
            </a:r>
            <a:r>
              <a:rPr lang="cs-CZ" dirty="0" smtClean="0"/>
              <a:t>ynikající řečník (jeho přednášky navštěvoval i kníže Metternich)</a:t>
            </a:r>
          </a:p>
          <a:p>
            <a:r>
              <a:rPr lang="cs-CZ" dirty="0"/>
              <a:t>s</a:t>
            </a:r>
            <a:r>
              <a:rPr lang="cs-CZ" dirty="0" smtClean="0"/>
              <a:t>ouhlasil s francouzskou revolucí; odmítl Napoleona   vyzval německý národ k mravní obrodě a boji proti okupantům („</a:t>
            </a:r>
            <a:r>
              <a:rPr lang="cs-CZ" i="1" dirty="0" smtClean="0"/>
              <a:t>Řeč k německému národu</a:t>
            </a:r>
            <a:r>
              <a:rPr lang="cs-CZ" dirty="0" smtClean="0"/>
              <a:t>“)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5" y="0"/>
            <a:ext cx="2575100" cy="30252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42672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Johann </a:t>
            </a:r>
            <a:r>
              <a:rPr lang="cs-CZ" dirty="0" err="1" smtClean="0"/>
              <a:t>Gottlieb</a:t>
            </a:r>
            <a:r>
              <a:rPr lang="cs-CZ" dirty="0" smtClean="0"/>
              <a:t> </a:t>
            </a:r>
            <a:r>
              <a:rPr lang="cs-CZ" dirty="0" err="1" smtClean="0"/>
              <a:t>Fichte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Dílo:</a:t>
            </a:r>
          </a:p>
          <a:p>
            <a:r>
              <a:rPr lang="cs-CZ" dirty="0" smtClean="0"/>
              <a:t>Základ veškerého </a:t>
            </a:r>
            <a:r>
              <a:rPr lang="cs-CZ" dirty="0" err="1" smtClean="0"/>
              <a:t>vědosloví</a:t>
            </a:r>
            <a:endParaRPr lang="cs-CZ" dirty="0" smtClean="0"/>
          </a:p>
          <a:p>
            <a:r>
              <a:rPr lang="cs-CZ" dirty="0" smtClean="0"/>
              <a:t>Řeč k německému národu</a:t>
            </a:r>
          </a:p>
          <a:p>
            <a:r>
              <a:rPr lang="cs-CZ" dirty="0" smtClean="0"/>
              <a:t>Základy přirozeného práva podle principů </a:t>
            </a:r>
            <a:r>
              <a:rPr lang="cs-CZ" dirty="0" err="1" smtClean="0"/>
              <a:t>vědosloví</a:t>
            </a:r>
            <a:endParaRPr lang="cs-CZ" dirty="0" smtClean="0"/>
          </a:p>
          <a:p>
            <a:r>
              <a:rPr lang="cs-CZ" dirty="0" smtClean="0"/>
              <a:t>Přednášky o pojmu člověka</a:t>
            </a:r>
          </a:p>
          <a:p>
            <a:r>
              <a:rPr lang="cs-CZ" dirty="0" smtClean="0"/>
              <a:t>Uzavřený obchodní stát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66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Johan  </a:t>
            </a:r>
            <a:r>
              <a:rPr lang="cs-CZ" dirty="0" err="1" smtClean="0"/>
              <a:t>Gottlieb</a:t>
            </a:r>
            <a:r>
              <a:rPr lang="cs-CZ" dirty="0" smtClean="0"/>
              <a:t> </a:t>
            </a:r>
            <a:r>
              <a:rPr lang="cs-CZ" dirty="0" err="1" smtClean="0"/>
              <a:t>Fichte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p</a:t>
            </a:r>
            <a:r>
              <a:rPr lang="cs-CZ" dirty="0" smtClean="0"/>
              <a:t>ojetí státu: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z</a:t>
            </a:r>
            <a:r>
              <a:rPr lang="cs-CZ" dirty="0" smtClean="0"/>
              <a:t>důrazňuje praktické úkoly člověka </a:t>
            </a:r>
            <a:r>
              <a:rPr lang="cs-CZ" dirty="0" smtClean="0">
                <a:latin typeface="Times New Roman"/>
                <a:cs typeface="Times New Roman"/>
              </a:rPr>
              <a:t>→</a:t>
            </a:r>
            <a:r>
              <a:rPr lang="cs-CZ" dirty="0" smtClean="0"/>
              <a:t>  jeho povinnosti jako člena společnosti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ospívá k myšlence socialistického uspořádání státu (stát má člověku zaručit základní práva)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ýsadní právo náleží státu v oblasti kultury a výchovy (plánovitá výchova – státní vychovatelé)</a:t>
            </a:r>
          </a:p>
          <a:p>
            <a:r>
              <a:rPr lang="cs-CZ" dirty="0"/>
              <a:t>p</a:t>
            </a:r>
            <a:r>
              <a:rPr lang="cs-CZ" dirty="0" smtClean="0"/>
              <a:t>ojetí náboženství: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u</a:t>
            </a:r>
            <a:r>
              <a:rPr lang="cs-CZ" dirty="0" smtClean="0"/>
              <a:t>siloval o dokonalost ve smyslu mravního zákona = blaženost   je to stav štěstí po vykonané povinnosti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o</a:t>
            </a:r>
            <a:r>
              <a:rPr lang="cs-CZ" dirty="0" smtClean="0"/>
              <a:t>dmítal pojem Boha jako zvláštní substance (neexistuje Bůh mimo mravní řád světa)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98746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Johann </a:t>
            </a:r>
            <a:r>
              <a:rPr lang="cs-CZ" dirty="0" err="1" smtClean="0"/>
              <a:t>Gottlieb</a:t>
            </a:r>
            <a:r>
              <a:rPr lang="cs-CZ" dirty="0" smtClean="0"/>
              <a:t> </a:t>
            </a:r>
            <a:r>
              <a:rPr lang="cs-CZ" dirty="0" err="1" smtClean="0"/>
              <a:t>Fichte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 fontScale="70000" lnSpcReduction="20000"/>
          </a:bodyPr>
          <a:lstStyle/>
          <a:p>
            <a:r>
              <a:rPr lang="cs-CZ" sz="3400" dirty="0"/>
              <a:t>f</a:t>
            </a:r>
            <a:r>
              <a:rPr lang="cs-CZ" sz="3400" dirty="0" smtClean="0"/>
              <a:t>ilosofie = </a:t>
            </a:r>
            <a:r>
              <a:rPr lang="cs-CZ" sz="3400" dirty="0" err="1" smtClean="0"/>
              <a:t>vědosloví</a:t>
            </a:r>
            <a:r>
              <a:rPr lang="cs-CZ" sz="3400" dirty="0" smtClean="0"/>
              <a:t> – zkoumá samo vědění, je vědou o ostatních vědách</a:t>
            </a:r>
          </a:p>
          <a:p>
            <a:r>
              <a:rPr lang="cs-CZ" sz="3400" dirty="0" smtClean="0"/>
              <a:t>to, který filosofický směr vyznáváme – závisí na každém člověku</a:t>
            </a:r>
          </a:p>
          <a:p>
            <a:r>
              <a:rPr lang="cs-CZ" sz="3400" dirty="0"/>
              <a:t>p</a:t>
            </a:r>
            <a:r>
              <a:rPr lang="cs-CZ" sz="3400" dirty="0" smtClean="0"/>
              <a:t>odle </a:t>
            </a:r>
            <a:r>
              <a:rPr lang="cs-CZ" sz="3400" dirty="0" err="1" smtClean="0"/>
              <a:t>Fichta</a:t>
            </a:r>
            <a:r>
              <a:rPr lang="cs-CZ" sz="3400" dirty="0" smtClean="0"/>
              <a:t> existují pouze dva filosofické systémy:</a:t>
            </a:r>
          </a:p>
          <a:p>
            <a:pPr lvl="1">
              <a:buFont typeface="Wingdings" pitchFamily="2" charset="2"/>
              <a:buChar char="ü"/>
            </a:pPr>
            <a:r>
              <a:rPr lang="cs-CZ" sz="3000" dirty="0"/>
              <a:t>d</a:t>
            </a:r>
            <a:r>
              <a:rPr lang="cs-CZ" sz="3000" dirty="0" smtClean="0"/>
              <a:t>ogmatismus (vykládá zkušenost; představu odvozujeme z věci)</a:t>
            </a:r>
          </a:p>
          <a:p>
            <a:pPr lvl="1">
              <a:buFont typeface="Wingdings" pitchFamily="2" charset="2"/>
              <a:buChar char="ü"/>
            </a:pPr>
            <a:r>
              <a:rPr lang="cs-CZ" sz="3000" dirty="0"/>
              <a:t>i</a:t>
            </a:r>
            <a:r>
              <a:rPr lang="cs-CZ" sz="3000" dirty="0" smtClean="0"/>
              <a:t>dealismus (odvozujeme zkušenost z představy)</a:t>
            </a:r>
          </a:p>
          <a:p>
            <a:r>
              <a:rPr lang="cs-CZ" sz="3400" dirty="0"/>
              <a:t>n</a:t>
            </a:r>
            <a:r>
              <a:rPr lang="cs-CZ" sz="3400" dirty="0" smtClean="0"/>
              <a:t>a počátku filosofie je myslící subjekt, který „</a:t>
            </a:r>
            <a:r>
              <a:rPr lang="cs-CZ" sz="3400" i="1" dirty="0" smtClean="0"/>
              <a:t>klade sebe sama</a:t>
            </a:r>
            <a:r>
              <a:rPr lang="cs-CZ" sz="3400" dirty="0" smtClean="0"/>
              <a:t>“ – „</a:t>
            </a:r>
            <a:r>
              <a:rPr lang="cs-CZ" sz="3400" i="1" dirty="0" smtClean="0"/>
              <a:t>Mysli sebe sama</a:t>
            </a:r>
            <a:r>
              <a:rPr lang="cs-CZ" sz="3400" dirty="0" smtClean="0"/>
              <a:t>.“ – vzniká </a:t>
            </a:r>
            <a:r>
              <a:rPr lang="cs-CZ" sz="3400" b="1" dirty="0" smtClean="0"/>
              <a:t>rozum</a:t>
            </a:r>
          </a:p>
          <a:p>
            <a:r>
              <a:rPr lang="cs-CZ" sz="3400" dirty="0" smtClean="0"/>
              <a:t>snaží se </a:t>
            </a:r>
            <a:r>
              <a:rPr lang="cs-CZ" sz="3400" b="1" dirty="0" smtClean="0"/>
              <a:t>vysvětlit bytí z vědomí</a:t>
            </a:r>
            <a:r>
              <a:rPr lang="cs-CZ" sz="3400" dirty="0" smtClean="0"/>
              <a:t>, z činnosti rozumu   předměty existují pouze ve vědomí</a:t>
            </a:r>
          </a:p>
          <a:p>
            <a:r>
              <a:rPr lang="cs-CZ" sz="3400" dirty="0"/>
              <a:t>t</a:t>
            </a:r>
            <a:r>
              <a:rPr lang="cs-CZ" sz="3400" dirty="0" smtClean="0"/>
              <a:t>omuto vědomí říkáme Já – </a:t>
            </a:r>
            <a:r>
              <a:rPr lang="cs-CZ" sz="3400" b="1" u="sng" dirty="0" smtClean="0"/>
              <a:t>není nic, než Já </a:t>
            </a:r>
            <a:r>
              <a:rPr lang="cs-CZ" sz="3400" dirty="0" smtClean="0"/>
              <a:t>(je to nekonečná činnost)</a:t>
            </a:r>
          </a:p>
          <a:p>
            <a:r>
              <a:rPr lang="cs-CZ" sz="3400" b="1" u="sng" dirty="0" smtClean="0"/>
              <a:t>Já plodí ne-Já </a:t>
            </a:r>
            <a:r>
              <a:rPr lang="cs-CZ" sz="3400" dirty="0" smtClean="0">
                <a:latin typeface="Times New Roman"/>
                <a:cs typeface="Times New Roman"/>
              </a:rPr>
              <a:t>→</a:t>
            </a:r>
            <a:r>
              <a:rPr lang="cs-CZ" sz="3400" dirty="0" smtClean="0"/>
              <a:t>  ne-Já</a:t>
            </a:r>
            <a:r>
              <a:rPr lang="cs-CZ" sz="3400" dirty="0"/>
              <a:t> </a:t>
            </a:r>
            <a:r>
              <a:rPr lang="cs-CZ" sz="3400" dirty="0" smtClean="0"/>
              <a:t>je mez, aby ji mohlo překonávat (dialektika: teze: Já; antiteze : ne-Já</a:t>
            </a:r>
            <a:r>
              <a:rPr lang="cs-CZ" dirty="0" smtClean="0"/>
              <a:t>; </a:t>
            </a:r>
            <a:r>
              <a:rPr lang="cs-CZ" sz="3400" dirty="0" smtClean="0"/>
              <a:t>syntéza: Já se klade skrze ne-Já)</a:t>
            </a:r>
            <a:endParaRPr lang="cs-CZ" sz="3400" dirty="0"/>
          </a:p>
        </p:txBody>
      </p:sp>
    </p:spTree>
    <p:extLst>
      <p:ext uri="{BB962C8B-B14F-4D97-AF65-F5344CB8AC3E}">
        <p14:creationId xmlns:p14="http://schemas.microsoft.com/office/powerpoint/2010/main" val="237836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 smtClean="0"/>
              <a:t>Friedrich Wilhelm Joseph von </a:t>
            </a:r>
            <a:r>
              <a:rPr lang="cs-CZ" sz="4000" b="1" dirty="0" err="1" smtClean="0"/>
              <a:t>Schelling</a:t>
            </a:r>
            <a:r>
              <a:rPr lang="cs-CZ" sz="4000" b="1" dirty="0" smtClean="0"/>
              <a:t/>
            </a:r>
            <a:br>
              <a:rPr lang="cs-CZ" sz="4000" b="1" dirty="0" smtClean="0"/>
            </a:br>
            <a:r>
              <a:rPr lang="cs-CZ" sz="2700" b="1" dirty="0" smtClean="0"/>
              <a:t>(1775 – 1854)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/>
              <a:t>z</a:t>
            </a:r>
            <a:r>
              <a:rPr lang="cs-CZ" dirty="0" smtClean="0"/>
              <a:t>abýval přírodními vědami (chemie, nauka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o elektřině, medicína)</a:t>
            </a:r>
          </a:p>
          <a:p>
            <a:r>
              <a:rPr lang="cs-CZ" dirty="0"/>
              <a:t>p</a:t>
            </a:r>
            <a:r>
              <a:rPr lang="cs-CZ" dirty="0" smtClean="0"/>
              <a:t>ůsobil na univerzitě v Jeně</a:t>
            </a:r>
          </a:p>
          <a:p>
            <a:r>
              <a:rPr lang="cs-CZ" dirty="0"/>
              <a:t>o</a:t>
            </a:r>
            <a:r>
              <a:rPr lang="cs-CZ" dirty="0" smtClean="0"/>
              <a:t>brací se k náboženskému mysticismu</a:t>
            </a:r>
          </a:p>
          <a:p>
            <a:pPr marL="0" indent="0">
              <a:buNone/>
            </a:pPr>
            <a:r>
              <a:rPr lang="cs-CZ" dirty="0" smtClean="0"/>
              <a:t>Dílo: </a:t>
            </a:r>
            <a:r>
              <a:rPr lang="cs-CZ" i="1" dirty="0" smtClean="0"/>
              <a:t>Filosofie mytologie a zjevení</a:t>
            </a:r>
          </a:p>
          <a:p>
            <a:r>
              <a:rPr lang="cs-CZ" dirty="0">
                <a:solidFill>
                  <a:srgbClr val="002060"/>
                </a:solidFill>
              </a:rPr>
              <a:t>f</a:t>
            </a:r>
            <a:r>
              <a:rPr lang="cs-CZ" dirty="0" smtClean="0">
                <a:solidFill>
                  <a:srgbClr val="002060"/>
                </a:solidFill>
              </a:rPr>
              <a:t>ilosofie identity </a:t>
            </a:r>
            <a:r>
              <a:rPr lang="cs-CZ" dirty="0" smtClean="0"/>
              <a:t>(příroda a duch jsou dva póly = </a:t>
            </a:r>
            <a:r>
              <a:rPr lang="cs-CZ" dirty="0" smtClean="0">
                <a:solidFill>
                  <a:srgbClr val="002060"/>
                </a:solidFill>
              </a:rPr>
              <a:t>polarita</a:t>
            </a:r>
            <a:r>
              <a:rPr lang="cs-CZ" dirty="0" smtClean="0"/>
              <a:t>, jsou identické)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p</a:t>
            </a:r>
            <a:r>
              <a:rPr lang="cs-CZ" dirty="0" smtClean="0"/>
              <a:t>říroda je objektivní, nevědomý a reálný pól</a:t>
            </a:r>
          </a:p>
          <a:p>
            <a:pPr lvl="1"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uch je subjektivní, ideální a vědomí pól</a:t>
            </a:r>
          </a:p>
          <a:p>
            <a:r>
              <a:rPr lang="cs-CZ" dirty="0"/>
              <a:t>b</a:t>
            </a:r>
            <a:r>
              <a:rPr lang="cs-CZ" dirty="0" smtClean="0"/>
              <a:t>ožská bytost je </a:t>
            </a:r>
            <a:r>
              <a:rPr lang="cs-CZ" b="1" u="sng" dirty="0" smtClean="0"/>
              <a:t>absolutní identita </a:t>
            </a:r>
            <a:r>
              <a:rPr lang="cs-CZ" dirty="0" smtClean="0"/>
              <a:t>subjektu a objektu, jednota protikladů</a:t>
            </a:r>
          </a:p>
          <a:p>
            <a:r>
              <a:rPr lang="cs-CZ" dirty="0"/>
              <a:t>i</a:t>
            </a:r>
            <a:r>
              <a:rPr lang="cs-CZ" dirty="0" smtClean="0"/>
              <a:t>deálno a reálno se </a:t>
            </a:r>
            <a:r>
              <a:rPr lang="cs-CZ" b="1" dirty="0" smtClean="0"/>
              <a:t>zjevuje</a:t>
            </a:r>
            <a:r>
              <a:rPr lang="cs-CZ" dirty="0" smtClean="0"/>
              <a:t> v naprostém souladu </a:t>
            </a:r>
            <a:r>
              <a:rPr lang="cs-CZ" b="1" u="sng" dirty="0" smtClean="0"/>
              <a:t>v umění </a:t>
            </a:r>
            <a:endParaRPr lang="cs-CZ" b="1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024461"/>
            <a:ext cx="2216653" cy="24542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585284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dirty="0"/>
              <a:t>BEZ AUTORA. </a:t>
            </a:r>
            <a:r>
              <a:rPr lang="cs-CZ" dirty="0" err="1"/>
              <a:t>Soubor:Johann</a:t>
            </a:r>
            <a:r>
              <a:rPr lang="cs-CZ" dirty="0"/>
              <a:t> </a:t>
            </a:r>
            <a:r>
              <a:rPr lang="cs-CZ" dirty="0" err="1"/>
              <a:t>Gottlieb</a:t>
            </a:r>
            <a:r>
              <a:rPr lang="cs-CZ" dirty="0"/>
              <a:t> Fichte.jpg [online]. [cit. 21.11.2013]. Dostupný na WWW: http://cs.wikipedia.org/wiki/Soubor:Johann_Gottlieb_Fichte.jpg (J. G. </a:t>
            </a:r>
            <a:r>
              <a:rPr lang="cs-CZ" dirty="0" err="1"/>
              <a:t>Fichte</a:t>
            </a:r>
            <a:r>
              <a:rPr lang="cs-CZ" dirty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BEZ AUTORA. </a:t>
            </a:r>
            <a:r>
              <a:rPr lang="cs-CZ" dirty="0" err="1"/>
              <a:t>Soubor:Schelling</a:t>
            </a:r>
            <a:r>
              <a:rPr lang="cs-CZ" dirty="0"/>
              <a:t> 1848.jpg [online]. [cit. 21.11.2013]. Dostupný na WWW: http://cs.wikipedia.org/wiki/Soubor:Schelling_1848.jpg (F. W. J. von </a:t>
            </a:r>
            <a:r>
              <a:rPr lang="cs-CZ" dirty="0" err="1"/>
              <a:t>Schelling</a:t>
            </a:r>
            <a:r>
              <a:rPr lang="cs-CZ" dirty="0"/>
              <a:t>)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TRETERA, Ivo. Nástin dějin evropského myšlení. Praha - Litomyšl: Paseka, 2006, ISBN 80-7185-819-6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STORIG, Hans Joachim. Malé dějiny filosofie. Kostelní Vydří: Karmelitánské nakladatelství, 2000, ISBN 80-7192-500-4</a:t>
            </a:r>
          </a:p>
          <a:p>
            <a:pPr>
              <a:buFont typeface="Arial" pitchFamily="34" charset="0"/>
              <a:buChar char="•"/>
            </a:pPr>
            <a:r>
              <a:rPr lang="cs-CZ" dirty="0"/>
              <a:t>LIESSMANN, Konrad; ZENATY, Gerhard. O myšlení. Olomouc: </a:t>
            </a:r>
            <a:r>
              <a:rPr lang="cs-CZ" dirty="0" err="1"/>
              <a:t>Votobia</a:t>
            </a:r>
            <a:r>
              <a:rPr lang="cs-CZ" dirty="0"/>
              <a:t>, 1994, ISBN 80-85619-94-6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5011748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projek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768</Words>
  <Application>Microsoft Office PowerPoint</Application>
  <PresentationFormat>Předvádění na obrazovce (4:3)</PresentationFormat>
  <Paragraphs>96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systému Office</vt:lpstr>
      <vt:lpstr>projekt</vt:lpstr>
      <vt:lpstr>Německá filosofie 19. století – Kantovi žáci</vt:lpstr>
      <vt:lpstr>ANOTACE</vt:lpstr>
      <vt:lpstr>Německá filosofie 19. století – Kantovi žáci</vt:lpstr>
      <vt:lpstr>Německá romantika</vt:lpstr>
      <vt:lpstr>Filosofie víry</vt:lpstr>
      <vt:lpstr>Johann Gottlieb Fichte (1762 – 1814)</vt:lpstr>
      <vt:lpstr>Johann Gottlieb Fichte</vt:lpstr>
      <vt:lpstr>Johan  Gottlieb Fichte</vt:lpstr>
      <vt:lpstr>Johann Gottlieb Fichte</vt:lpstr>
      <vt:lpstr>Friedrich Wilhelm Joseph von Schelling (1775 – 1854)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Německá filosofie 19. století – Kantovi žáci</dc:title>
  <dc:creator>ve</dc:creator>
  <cp:lastModifiedBy>ve</cp:lastModifiedBy>
  <cp:revision>11</cp:revision>
  <dcterms:created xsi:type="dcterms:W3CDTF">2013-11-21T14:38:49Z</dcterms:created>
  <dcterms:modified xsi:type="dcterms:W3CDTF">2014-01-08T15:05:06Z</dcterms:modified>
</cp:coreProperties>
</file>