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65" r:id="rId4"/>
    <p:sldId id="256" r:id="rId5"/>
    <p:sldId id="263" r:id="rId6"/>
    <p:sldId id="257" r:id="rId7"/>
    <p:sldId id="258" r:id="rId8"/>
    <p:sldId id="260" r:id="rId9"/>
    <p:sldId id="261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F53A-1771-41FA-B430-A51C809B3C7B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DBD60-0A54-4E9A-A7E3-26572F0B55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784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F53A-1771-41FA-B430-A51C809B3C7B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DBD60-0A54-4E9A-A7E3-26572F0B55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795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F53A-1771-41FA-B430-A51C809B3C7B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DBD60-0A54-4E9A-A7E3-26572F0B55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656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F53A-1771-41FA-B430-A51C809B3C7B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DBD60-0A54-4E9A-A7E3-26572F0B55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904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F53A-1771-41FA-B430-A51C809B3C7B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DBD60-0A54-4E9A-A7E3-26572F0B55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29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F53A-1771-41FA-B430-A51C809B3C7B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DBD60-0A54-4E9A-A7E3-26572F0B55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606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F53A-1771-41FA-B430-A51C809B3C7B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DBD60-0A54-4E9A-A7E3-26572F0B55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900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F53A-1771-41FA-B430-A51C809B3C7B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DBD60-0A54-4E9A-A7E3-26572F0B55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84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F53A-1771-41FA-B430-A51C809B3C7B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DBD60-0A54-4E9A-A7E3-26572F0B55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730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F53A-1771-41FA-B430-A51C809B3C7B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DBD60-0A54-4E9A-A7E3-26572F0B55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740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F53A-1771-41FA-B430-A51C809B3C7B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9DBD60-0A54-4E9A-A7E3-26572F0B55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3542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7771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86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4019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10152950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6391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3550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3540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2876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8966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7244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0242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269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3757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4622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1CF53A-1771-41FA-B430-A51C809B3C7B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9DBD60-0A54-4E9A-A7E3-26572F0B55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2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1408282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Liberalismus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667810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březen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112781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520520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seznamuje studenty  s jedním z nejdůležitějších ideologických směrů 19. a 20. století, který sice dominoval především v oblasti politologie a ekonomie, ale velmi výrazně ovlivnil i filosofický pohled na svět. Materiál se využije v kterékoliv části hodiny.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1619451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Liberalismus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1651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Liberalismus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j</a:t>
            </a:r>
            <a:r>
              <a:rPr lang="cs-CZ" dirty="0" smtClean="0"/>
              <a:t>de o politický a filosofický pohled na svět</a:t>
            </a:r>
          </a:p>
          <a:p>
            <a:r>
              <a:rPr lang="cs-CZ" dirty="0"/>
              <a:t>s</a:t>
            </a:r>
            <a:r>
              <a:rPr lang="cs-CZ" dirty="0" smtClean="0"/>
              <a:t>voboda je prioritní politická hodnota; odmítnutí jakýchkoli omezení, která brání člověku ve svobodném rozvoji</a:t>
            </a:r>
          </a:p>
          <a:p>
            <a:r>
              <a:rPr lang="cs-CZ" dirty="0"/>
              <a:t>z</a:t>
            </a:r>
            <a:r>
              <a:rPr lang="cs-CZ" dirty="0" smtClean="0"/>
              <a:t>ákladem politické filosofie je občan, který má co největší svobodu (absolutizace vlastní svobody)</a:t>
            </a:r>
          </a:p>
          <a:p>
            <a:r>
              <a:rPr lang="cs-CZ" dirty="0"/>
              <a:t>v</a:t>
            </a:r>
            <a:r>
              <a:rPr lang="cs-CZ" dirty="0" smtClean="0"/>
              <a:t> ekonomické oblasti – minimalizace funkce státu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5535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err="1" smtClean="0"/>
              <a:t>Jeremy</a:t>
            </a:r>
            <a:r>
              <a:rPr lang="cs-CZ" b="1" dirty="0" smtClean="0"/>
              <a:t> </a:t>
            </a:r>
            <a:r>
              <a:rPr lang="cs-CZ" b="1" dirty="0" err="1" smtClean="0"/>
              <a:t>Bentham</a:t>
            </a:r>
            <a:r>
              <a:rPr lang="cs-CZ" b="1" dirty="0" smtClean="0"/>
              <a:t> </a:t>
            </a:r>
            <a:r>
              <a:rPr lang="cs-CZ" sz="2400" b="1" dirty="0" smtClean="0"/>
              <a:t>(1748 – 1832) 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rávní teoretik, reformátor, filosof</a:t>
            </a:r>
          </a:p>
          <a:p>
            <a:r>
              <a:rPr lang="cs-CZ" dirty="0"/>
              <a:t>k</a:t>
            </a:r>
            <a:r>
              <a:rPr lang="cs-CZ" dirty="0" smtClean="0"/>
              <a:t>ritik lidských práv</a:t>
            </a:r>
          </a:p>
          <a:p>
            <a:r>
              <a:rPr lang="cs-CZ" dirty="0"/>
              <a:t>z</a:t>
            </a:r>
            <a:r>
              <a:rPr lang="cs-CZ" dirty="0" smtClean="0"/>
              <a:t>akladatel utilitarismu </a:t>
            </a:r>
          </a:p>
          <a:p>
            <a:r>
              <a:rPr lang="cs-CZ" dirty="0" smtClean="0"/>
              <a:t>vystudoval práva v Oxfordu</a:t>
            </a:r>
          </a:p>
          <a:p>
            <a:r>
              <a:rPr lang="cs-CZ" dirty="0"/>
              <a:t>v</a:t>
            </a:r>
            <a:r>
              <a:rPr lang="cs-CZ" dirty="0" smtClean="0"/>
              <a:t>ěnoval se literární práci</a:t>
            </a:r>
          </a:p>
          <a:p>
            <a:r>
              <a:rPr lang="cs-CZ" dirty="0"/>
              <a:t>v</a:t>
            </a:r>
            <a:r>
              <a:rPr lang="cs-CZ" dirty="0" smtClean="0"/>
              <a:t>ydal plán britské parlamentní reformy</a:t>
            </a:r>
          </a:p>
          <a:p>
            <a:r>
              <a:rPr lang="cs-CZ" dirty="0"/>
              <a:t>p</a:t>
            </a:r>
            <a:r>
              <a:rPr lang="cs-CZ" dirty="0" smtClean="0"/>
              <a:t>odílel se na výchově J. S. </a:t>
            </a:r>
            <a:r>
              <a:rPr lang="cs-CZ" dirty="0" err="1" smtClean="0"/>
              <a:t>Milla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elmi plodný autor, některé spisy vycházejí poprvé až dnes</a:t>
            </a:r>
          </a:p>
          <a:p>
            <a:r>
              <a:rPr lang="cs-CZ" dirty="0"/>
              <a:t>j</a:t>
            </a:r>
            <a:r>
              <a:rPr lang="cs-CZ" dirty="0" smtClean="0"/>
              <a:t>eho vypreparovaná mrtvola je vystavena na </a:t>
            </a:r>
            <a:r>
              <a:rPr lang="cs-CZ" i="1" dirty="0" smtClean="0"/>
              <a:t>University </a:t>
            </a:r>
            <a:r>
              <a:rPr lang="cs-CZ" i="1" dirty="0" err="1" smtClean="0"/>
              <a:t>College</a:t>
            </a:r>
            <a:r>
              <a:rPr lang="cs-CZ" i="1" dirty="0" smtClean="0"/>
              <a:t> London</a:t>
            </a:r>
            <a:endParaRPr lang="cs-CZ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415" y="0"/>
            <a:ext cx="2698585" cy="366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5297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Jeremy</a:t>
            </a:r>
            <a:r>
              <a:rPr lang="cs-CZ" dirty="0" smtClean="0"/>
              <a:t> </a:t>
            </a:r>
            <a:r>
              <a:rPr lang="cs-CZ" smtClean="0"/>
              <a:t>Bentham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>
                <a:solidFill>
                  <a:srgbClr val="002060"/>
                </a:solidFill>
              </a:rPr>
              <a:t>utilitarismus</a:t>
            </a:r>
            <a:r>
              <a:rPr lang="cs-CZ" dirty="0" smtClean="0"/>
              <a:t> = filosofie užitečnosti, především sociální – princip maximalizace dobra („co největší spokojenost, co nejvíce lidí“)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aždý jedinec svému štěstí slouží nejvíce, když vlastní úsilí přizpůsobí obecnému cíli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ezi základními zájmy jednotlivce a základními zájmy společnosti neexistuje zásadní rozpor (zájem společnosti je sumou zájmů jejích členů)</a:t>
            </a:r>
          </a:p>
          <a:p>
            <a:r>
              <a:rPr lang="cs-CZ" dirty="0"/>
              <a:t>v</a:t>
            </a:r>
            <a:r>
              <a:rPr lang="cs-CZ" dirty="0" smtClean="0"/>
              <a:t>rcholem lidského blaha je dosáhnout štěstí vlastním přičiněním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9296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Jeremy</a:t>
            </a:r>
            <a:r>
              <a:rPr lang="cs-CZ" dirty="0" smtClean="0"/>
              <a:t> </a:t>
            </a:r>
            <a:r>
              <a:rPr lang="cs-CZ" dirty="0" err="1" smtClean="0"/>
              <a:t>Bentham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m</a:t>
            </a:r>
            <a:r>
              <a:rPr lang="cs-CZ" dirty="0" smtClean="0"/>
              <a:t>ajetková polarizace společnosti je prospěšná, protože vytváří konkurenční prostředí</a:t>
            </a:r>
          </a:p>
          <a:p>
            <a:r>
              <a:rPr lang="cs-CZ" dirty="0"/>
              <a:t>k</a:t>
            </a:r>
            <a:r>
              <a:rPr lang="cs-CZ" dirty="0" smtClean="0"/>
              <a:t>ritika přirozených lidských práv (člověk nemůže mít práva od narození a nemůže se rodit svobodný)</a:t>
            </a:r>
          </a:p>
          <a:p>
            <a:r>
              <a:rPr lang="cs-CZ" dirty="0"/>
              <a:t>l</a:t>
            </a:r>
            <a:r>
              <a:rPr lang="cs-CZ" dirty="0" smtClean="0"/>
              <a:t>idské jednání musíme posuzovat podle důsledků – žádné jednání nelze vyloučit jako špatné (</a:t>
            </a:r>
            <a:r>
              <a:rPr lang="cs-CZ" dirty="0" err="1" smtClean="0"/>
              <a:t>konsekvencialisté</a:t>
            </a:r>
            <a:r>
              <a:rPr lang="cs-CZ" dirty="0" smtClean="0"/>
              <a:t>)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Člověk, který zachrání bližního před utopením, činí to, co je mravně správné, ať už je jeho pohnutkou povinnost nebo naděje, že za svůj skutek získá odměnu</a:t>
            </a:r>
            <a:r>
              <a:rPr lang="cs-CZ" dirty="0" smtClean="0"/>
              <a:t>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01176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John </a:t>
            </a:r>
            <a:r>
              <a:rPr lang="cs-CZ" b="1" dirty="0" err="1" smtClean="0"/>
              <a:t>Stuart</a:t>
            </a:r>
            <a:r>
              <a:rPr lang="cs-CZ" b="1" dirty="0" smtClean="0"/>
              <a:t> </a:t>
            </a:r>
            <a:r>
              <a:rPr lang="cs-CZ" b="1" dirty="0" err="1" smtClean="0"/>
              <a:t>Mill</a:t>
            </a:r>
            <a:r>
              <a:rPr lang="cs-CZ" b="1" dirty="0" smtClean="0"/>
              <a:t> </a:t>
            </a:r>
            <a:r>
              <a:rPr lang="cs-CZ" sz="2400" b="1" dirty="0" smtClean="0"/>
              <a:t>(1806 – 1873)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z</a:t>
            </a:r>
            <a:r>
              <a:rPr lang="cs-CZ" dirty="0" smtClean="0"/>
              <a:t>ískal velmi hluboké vzdělání ve filosofii, ekonomii, logice (a to od útlého věku)</a:t>
            </a:r>
          </a:p>
          <a:p>
            <a:r>
              <a:rPr lang="cs-CZ" dirty="0"/>
              <a:t>z</a:t>
            </a:r>
            <a:r>
              <a:rPr lang="cs-CZ" dirty="0" smtClean="0"/>
              <a:t>astupoval liberály v parlamentu</a:t>
            </a:r>
          </a:p>
          <a:p>
            <a:r>
              <a:rPr lang="cs-CZ" dirty="0"/>
              <a:t>z</a:t>
            </a:r>
            <a:r>
              <a:rPr lang="cs-CZ" dirty="0" smtClean="0"/>
              <a:t>aložil utilitaristickou společnost (prosazovala svobodu slova)</a:t>
            </a:r>
          </a:p>
          <a:p>
            <a:r>
              <a:rPr lang="cs-CZ" dirty="0"/>
              <a:t>u</a:t>
            </a:r>
            <a:r>
              <a:rPr lang="cs-CZ" dirty="0" smtClean="0"/>
              <a:t>držoval kontakty s A. </a:t>
            </a:r>
            <a:r>
              <a:rPr lang="cs-CZ" dirty="0" err="1" smtClean="0"/>
              <a:t>Comtem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ředstavitel tzv. sociálního liberalismu (myšlenka družstevního hnutí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r>
              <a:rPr lang="cs-CZ" i="1" dirty="0" smtClean="0"/>
              <a:t>O svobodě</a:t>
            </a:r>
          </a:p>
          <a:p>
            <a:r>
              <a:rPr lang="cs-CZ" i="1" dirty="0" smtClean="0"/>
              <a:t>Úvahy o vládě ústavní</a:t>
            </a:r>
          </a:p>
          <a:p>
            <a:r>
              <a:rPr lang="cs-CZ" i="1" dirty="0" smtClean="0"/>
              <a:t>Systém logiky</a:t>
            </a:r>
          </a:p>
          <a:p>
            <a:r>
              <a:rPr lang="cs-CZ" i="1" dirty="0" smtClean="0"/>
              <a:t>Utilitarismus</a:t>
            </a:r>
            <a:endParaRPr lang="cs-CZ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8398" y="3789040"/>
            <a:ext cx="2475601" cy="309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8107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John </a:t>
            </a:r>
            <a:r>
              <a:rPr lang="cs-CZ" dirty="0" err="1" smtClean="0"/>
              <a:t>Stuart</a:t>
            </a:r>
            <a:r>
              <a:rPr lang="cs-CZ" dirty="0" smtClean="0"/>
              <a:t> </a:t>
            </a:r>
            <a:r>
              <a:rPr lang="cs-CZ" dirty="0" err="1" smtClean="0"/>
              <a:t>Mill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z</a:t>
            </a:r>
            <a:r>
              <a:rPr lang="cs-CZ" dirty="0" smtClean="0"/>
              <a:t>ákladem je individualismus – konkrétní člověk je prvotní (člověk je normotvorný činitel)</a:t>
            </a:r>
          </a:p>
          <a:p>
            <a:r>
              <a:rPr lang="cs-CZ" dirty="0"/>
              <a:t>s</a:t>
            </a:r>
            <a:r>
              <a:rPr lang="cs-CZ" dirty="0" smtClean="0"/>
              <a:t>vobodě jednotlivce hrozí nebezpečí, které tkví v masových hnutí – je skeptický vůči všeobecnému volebnímu právu (omezit)</a:t>
            </a:r>
          </a:p>
          <a:p>
            <a:r>
              <a:rPr lang="cs-CZ" dirty="0"/>
              <a:t>d</a:t>
            </a:r>
            <a:r>
              <a:rPr lang="cs-CZ" dirty="0" smtClean="0"/>
              <a:t>uchovní otec zastupitelské demokracie – hrozí však celá řada nebezpečí</a:t>
            </a:r>
          </a:p>
          <a:p>
            <a:r>
              <a:rPr lang="cs-CZ" dirty="0"/>
              <a:t>t</a:t>
            </a:r>
            <a:r>
              <a:rPr lang="cs-CZ" dirty="0" smtClean="0"/>
              <a:t>yranida většiny (je to zlo) -  je potřeba se mít neustále na pozoru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54323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/>
              <a:t>PICKERSGILL, Henry William. </a:t>
            </a:r>
            <a:r>
              <a:rPr lang="cs-CZ" dirty="0" err="1"/>
              <a:t>Soubor:Jeremy</a:t>
            </a:r>
            <a:r>
              <a:rPr lang="cs-CZ" dirty="0"/>
              <a:t> </a:t>
            </a:r>
            <a:r>
              <a:rPr lang="cs-CZ" dirty="0" err="1"/>
              <a:t>Bentham</a:t>
            </a:r>
            <a:r>
              <a:rPr lang="cs-CZ" dirty="0"/>
              <a:t> by Henry William </a:t>
            </a:r>
            <a:r>
              <a:rPr lang="cs-CZ" dirty="0" err="1"/>
              <a:t>Pickersgill</a:t>
            </a:r>
            <a:r>
              <a:rPr lang="cs-CZ" dirty="0"/>
              <a:t> detail.jpg [online]. [cit. 22.11.2013]. Dostupný na WWW: http://cs.wikipedia.org/wiki/Soubor:Jeremy_Bentham_by_Henry_William_Pickersgill_detail.jpg (J. </a:t>
            </a:r>
            <a:r>
              <a:rPr lang="cs-CZ" dirty="0" err="1"/>
              <a:t>Bentham</a:t>
            </a:r>
            <a:r>
              <a:rPr lang="cs-CZ" dirty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BEZ AUTORA. </a:t>
            </a:r>
            <a:r>
              <a:rPr lang="cs-CZ" dirty="0" err="1"/>
              <a:t>Soubor:JohnStuartMill.JPG</a:t>
            </a:r>
            <a:r>
              <a:rPr lang="cs-CZ" dirty="0"/>
              <a:t> [online]. [cit. 22.11.2013]. Dostupný na WWW: http://upload.wikimedia.org/wikipedia/commons/5/58/JohnStuartMill.JPG (J. S. </a:t>
            </a:r>
            <a:r>
              <a:rPr lang="cs-CZ" dirty="0" err="1"/>
              <a:t>Mill</a:t>
            </a:r>
            <a:r>
              <a:rPr lang="cs-CZ" dirty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TRETERA, Ivo. Nástin dějin evropského myšlení. Praha - Litomyšl: Paseka, 2006, ISBN 80-7185-819-6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STORIG, Hans Joachim. Malé dějiny filosofie. Kostelní Vydří: Karmelitánské nakladatelství, 2000, ISBN 80-7192-500-4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LIESSMANN, Konrad; ZENATY, Gerhard. O myšlení. Olomouc: </a:t>
            </a:r>
            <a:r>
              <a:rPr lang="cs-CZ" dirty="0" err="1"/>
              <a:t>Votobia</a:t>
            </a:r>
            <a:r>
              <a:rPr lang="cs-CZ" dirty="0"/>
              <a:t>, 1994, ISBN 80-85619-94-6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542292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567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projekt</vt:lpstr>
      <vt:lpstr>Liberalismus</vt:lpstr>
      <vt:lpstr>ANOTACE</vt:lpstr>
      <vt:lpstr>Liberalismus</vt:lpstr>
      <vt:lpstr>Liberalismus</vt:lpstr>
      <vt:lpstr>Jeremy Bentham (1748 – 1832) </vt:lpstr>
      <vt:lpstr>Jeremy Bentham</vt:lpstr>
      <vt:lpstr>Jeremy Bentham</vt:lpstr>
      <vt:lpstr>John Stuart Mill (1806 – 1873)</vt:lpstr>
      <vt:lpstr>John Stuart Mill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Liberalismus</dc:title>
  <dc:creator>ve</dc:creator>
  <cp:lastModifiedBy>ve</cp:lastModifiedBy>
  <cp:revision>14</cp:revision>
  <dcterms:created xsi:type="dcterms:W3CDTF">2013-11-22T09:21:13Z</dcterms:created>
  <dcterms:modified xsi:type="dcterms:W3CDTF">2014-01-08T15:04:35Z</dcterms:modified>
</cp:coreProperties>
</file>