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5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67" r:id="rId3"/>
    <p:sldId id="268" r:id="rId4"/>
    <p:sldId id="256" r:id="rId5"/>
    <p:sldId id="257" r:id="rId6"/>
    <p:sldId id="258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8087B7-D492-43EE-9C78-5F427F2D24AF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FC5BA5-495F-4388-8685-769AA1F67AC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643451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8087B7-D492-43EE-9C78-5F427F2D24AF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FC5BA5-495F-4388-8685-769AA1F67AC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429345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8087B7-D492-43EE-9C78-5F427F2D24AF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FC5BA5-495F-4388-8685-769AA1F67AC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106193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8087B7-D492-43EE-9C78-5F427F2D24AF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FC5BA5-495F-4388-8685-769AA1F67AC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890353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8087B7-D492-43EE-9C78-5F427F2D24AF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FC5BA5-495F-4388-8685-769AA1F67AC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11007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8087B7-D492-43EE-9C78-5F427F2D24AF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FC5BA5-495F-4388-8685-769AA1F67AC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3561528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8087B7-D492-43EE-9C78-5F427F2D24AF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FC5BA5-495F-4388-8685-769AA1F67AC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530621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8087B7-D492-43EE-9C78-5F427F2D24AF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FC5BA5-495F-4388-8685-769AA1F67AC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686591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8087B7-D492-43EE-9C78-5F427F2D24AF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FC5BA5-495F-4388-8685-769AA1F67AC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205538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8087B7-D492-43EE-9C78-5F427F2D24AF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FC5BA5-495F-4388-8685-769AA1F67AC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695455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8087B7-D492-43EE-9C78-5F427F2D24AF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FC5BA5-495F-4388-8685-769AA1F67AC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8269343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Pr>
        <a:blipFill dpi="0" rotWithShape="1">
          <a:blip r:embed="rId2" cstate="print">
            <a:lum/>
          </a:blip>
          <a:srcRect/>
          <a:stretch>
            <a:fillRect l="-2000" r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71678"/>
            <a:ext cx="7774632" cy="997282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2800" cap="small" baseline="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17.6.2014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>
          <a:xfrm>
            <a:off x="323528" y="6309320"/>
            <a:ext cx="5713035" cy="365125"/>
          </a:xfrm>
        </p:spPr>
        <p:txBody>
          <a:bodyPr/>
          <a:lstStyle/>
          <a:p>
            <a:endParaRPr lang="cs-CZ" smtClean="0">
              <a:solidFill>
                <a:prstClr val="black">
                  <a:lumMod val="65000"/>
                  <a:lumOff val="35000"/>
                </a:prstClr>
              </a:solidFill>
            </a:endParaRPr>
          </a:p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21871464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19256" cy="3998976"/>
          </a:xfrm>
        </p:spPr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17.6.2014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59165" y="6356350"/>
            <a:ext cx="2626951" cy="365125"/>
          </a:xfrm>
        </p:spPr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556240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17.6.2014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11867884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Zdroje a literatur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17.6.2014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9" name="TextovéPole 8"/>
          <p:cNvSpPr txBox="1"/>
          <p:nvPr userDrawn="1"/>
        </p:nvSpPr>
        <p:spPr>
          <a:xfrm>
            <a:off x="714348" y="5715016"/>
            <a:ext cx="767229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000" dirty="0">
                <a:solidFill>
                  <a:prstClr val="black"/>
                </a:solidFill>
                <a:latin typeface="Bookman Old Style" pitchFamily="18" charset="0"/>
              </a:rPr>
              <a:t>Materiál je určen pro bezplatné používání pro potřeby výuky a vzdělávání na všech typech škol a školských zařízeních. </a:t>
            </a:r>
          </a:p>
          <a:p>
            <a:pPr algn="ctr"/>
            <a:r>
              <a:rPr lang="cs-CZ" sz="1000" dirty="0">
                <a:solidFill>
                  <a:prstClr val="black"/>
                </a:solidFill>
                <a:latin typeface="Bookman Old Style" pitchFamily="18" charset="0"/>
              </a:rPr>
              <a:t>Jakékoliv další využití podléhá autorskému zákonu.</a:t>
            </a:r>
          </a:p>
        </p:txBody>
      </p:sp>
    </p:spTree>
    <p:extLst>
      <p:ext uri="{BB962C8B-B14F-4D97-AF65-F5344CB8AC3E}">
        <p14:creationId xmlns:p14="http://schemas.microsoft.com/office/powerpoint/2010/main" xmlns="" val="186272419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17.6.2014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77397899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100264" cy="3998976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17.6.2014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62224" cy="3998976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2635888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79208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6876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26876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17.6.2014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060848"/>
            <a:ext cx="4135586" cy="3538328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060848"/>
            <a:ext cx="4075880" cy="3538329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76216780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76814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17.6.2014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73173819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17.6.2014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51147305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428604"/>
            <a:ext cx="3008313" cy="1933596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500041"/>
            <a:ext cx="5004991" cy="509913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20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1"/>
            <a:ext cx="2985393" cy="3160776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17.6.2014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97970482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472" y="476672"/>
            <a:ext cx="8143932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17.6.2014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48565218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17.6.2014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56214061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4357888" y="5219001"/>
            <a:ext cx="900684" cy="238506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428604"/>
            <a:ext cx="2057400" cy="5697559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428604"/>
            <a:ext cx="6019800" cy="5697559"/>
          </a:xfrm>
        </p:spPr>
        <p:txBody>
          <a:bodyPr vert="eaVert"/>
          <a:lstStyle/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17.6.2014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9374152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476672"/>
            <a:ext cx="5711824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17.6.2014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2" name="Obrázek 1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85218659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slideLayout" Target="../slideLayouts/slideLayout24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5" Type="http://schemas.openxmlformats.org/officeDocument/2006/relationships/theme" Target="../theme/theme2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slideLayout" Target="../slideLayouts/slideLayout2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8087B7-D492-43EE-9C78-5F427F2D24AF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FFC5BA5-495F-4388-8685-769AA1F67AC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527441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6000">
              <a:schemeClr val="bg1">
                <a:tint val="80000"/>
                <a:satMod val="250000"/>
              </a:schemeClr>
            </a:gs>
            <a:gs pos="62000">
              <a:schemeClr val="bg1">
                <a:tint val="90000"/>
                <a:shade val="90000"/>
                <a:satMod val="200000"/>
              </a:schemeClr>
            </a:gs>
            <a:gs pos="92000">
              <a:srgbClr val="7030A0">
                <a:alpha val="33000"/>
              </a:srgbClr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340768"/>
            <a:ext cx="8229600" cy="478539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17.6.2014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>
                <a:solidFill>
                  <a:prstClr val="white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 s právem státní jazykové zkoušky Svitavy</a:t>
            </a:r>
          </a:p>
        </p:txBody>
      </p:sp>
      <p:sp>
        <p:nvSpPr>
          <p:cNvPr id="11" name="TextovéPole 10"/>
          <p:cNvSpPr txBox="1"/>
          <p:nvPr userDrawn="1"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>
                <a:solidFill>
                  <a:prstClr val="white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 s právem státní jazykové zkoušky Svitavy</a:t>
            </a:r>
          </a:p>
        </p:txBody>
      </p:sp>
    </p:spTree>
    <p:extLst>
      <p:ext uri="{BB962C8B-B14F-4D97-AF65-F5344CB8AC3E}">
        <p14:creationId xmlns:p14="http://schemas.microsoft.com/office/powerpoint/2010/main" xmlns="" val="24972885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</p:sldLayoutIdLs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28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Bookman Old Style" pitchFamily="18" charset="0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3200" dirty="0" smtClean="0"/>
              <a:t>Marxismus</a:t>
            </a:r>
            <a:endParaRPr lang="cs-CZ" sz="3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Mgr. Vladimír </a:t>
            </a:r>
            <a:r>
              <a:rPr lang="cs-CZ" sz="2800" smtClean="0"/>
              <a:t>Velešík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410000340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571504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857232"/>
            <a:ext cx="8219256" cy="4714908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sz="1200" b="1" dirty="0" smtClean="0"/>
              <a:t>Kód </a:t>
            </a:r>
            <a:r>
              <a:rPr lang="cs-CZ" sz="1200" b="1" dirty="0" err="1" smtClean="0"/>
              <a:t>DUMu</a:t>
            </a:r>
            <a:r>
              <a:rPr lang="cs-CZ" sz="1200" b="1" dirty="0" smtClean="0"/>
              <a:t>: 	</a:t>
            </a:r>
            <a:r>
              <a:rPr lang="cs-CZ" sz="1200" dirty="0" smtClean="0"/>
              <a:t>VY_32_INOVACE_7.SV.14</a:t>
            </a:r>
          </a:p>
          <a:p>
            <a:endParaRPr lang="cs-CZ" sz="1200" dirty="0" smtClean="0"/>
          </a:p>
          <a:p>
            <a:r>
              <a:rPr lang="cs-CZ" sz="1200" b="1" dirty="0" smtClean="0"/>
              <a:t>Číslo projektu: 	</a:t>
            </a:r>
            <a:r>
              <a:rPr lang="cs-CZ" sz="1200" dirty="0" smtClean="0"/>
              <a:t>CZ.1.07/1.5.00/34.0114	</a:t>
            </a:r>
            <a:endParaRPr lang="cs-CZ" sz="1200" b="1" dirty="0" smtClean="0"/>
          </a:p>
          <a:p>
            <a:endParaRPr lang="cs-CZ" sz="1200" b="1" dirty="0" smtClean="0"/>
          </a:p>
          <a:p>
            <a:r>
              <a:rPr lang="cs-CZ" sz="1200" b="1" dirty="0" smtClean="0"/>
              <a:t>Vytvořeno: 	</a:t>
            </a:r>
            <a:r>
              <a:rPr lang="cs-CZ" sz="1200" dirty="0" smtClean="0"/>
              <a:t>únor 2013</a:t>
            </a:r>
          </a:p>
          <a:p>
            <a:endParaRPr lang="cs-CZ" sz="1200" dirty="0" smtClean="0"/>
          </a:p>
          <a:p>
            <a:r>
              <a:rPr lang="cs-CZ" sz="1200" b="1" dirty="0" smtClean="0"/>
              <a:t>Ročník: 	</a:t>
            </a:r>
            <a:r>
              <a:rPr lang="cs-CZ" sz="1200" dirty="0"/>
              <a:t>Vyšší stupeň osmiletého gymnázia a čtyřleté gymnázium (RVP-G)</a:t>
            </a:r>
          </a:p>
          <a:p>
            <a:endParaRPr lang="cs-CZ" sz="1600" b="1" dirty="0"/>
          </a:p>
          <a:p>
            <a:endParaRPr lang="cs-CZ" sz="1600" b="1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pPr algn="just"/>
            <a:r>
              <a:rPr lang="cs-CZ" sz="1200" b="1" dirty="0" smtClean="0"/>
              <a:t>Anotace: </a:t>
            </a:r>
          </a:p>
          <a:p>
            <a:endParaRPr lang="cs-CZ" dirty="0" smtClean="0"/>
          </a:p>
          <a:p>
            <a:pPr algn="just">
              <a:buNone/>
            </a:pPr>
            <a:r>
              <a:rPr lang="cs-CZ" sz="1900" b="1" dirty="0" smtClean="0"/>
              <a:t>	</a:t>
            </a:r>
            <a:endParaRPr lang="cs-CZ" sz="1700" dirty="0" smtClean="0"/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i="1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412751789"/>
              </p:ext>
            </p:extLst>
          </p:nvPr>
        </p:nvGraphicFramePr>
        <p:xfrm>
          <a:off x="1000100" y="2816546"/>
          <a:ext cx="7429552" cy="1112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71702"/>
                <a:gridCol w="535785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oblast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Člověk</a:t>
                      </a:r>
                      <a:r>
                        <a:rPr lang="cs-CZ" sz="1200" baseline="0" dirty="0" smtClean="0"/>
                        <a:t> a společnost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obor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Občanský</a:t>
                      </a:r>
                      <a:r>
                        <a:rPr lang="cs-CZ" sz="1200" baseline="0" dirty="0" smtClean="0"/>
                        <a:t> a společenskovědní základ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Tematický okruh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Úvod</a:t>
                      </a:r>
                      <a:r>
                        <a:rPr lang="cs-CZ" sz="1200" baseline="0" dirty="0" smtClean="0"/>
                        <a:t> do filosofie a religionistiky</a:t>
                      </a:r>
                      <a:endParaRPr lang="cs-CZ" sz="12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9" name="Podnadpis 2"/>
          <p:cNvSpPr txBox="1">
            <a:spLocks/>
          </p:cNvSpPr>
          <p:nvPr/>
        </p:nvSpPr>
        <p:spPr>
          <a:xfrm>
            <a:off x="899592" y="4581127"/>
            <a:ext cx="7530060" cy="1224137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vert="horz" lIns="91440" tIns="45720" rIns="91440" bIns="45720" rtlCol="0">
            <a:noAutofit/>
          </a:bodyPr>
          <a:lstStyle/>
          <a:p>
            <a:pPr algn="just"/>
            <a:r>
              <a:rPr lang="cs-CZ" sz="1200" dirty="0" smtClean="0">
                <a:solidFill>
                  <a:prstClr val="black"/>
                </a:solidFill>
              </a:rPr>
              <a:t>Materiál seznamuje studenty z formováním marxistické filosofie. Zaměřuje se na tzv. zdroje marxismu i na předchůdce marxistické filosofie. Nosnou částí je výklad některých částí díla Karla Marxe. Materiál se využije v kterékoliv části hodiny. Pomůcky: interaktivní tabule,  učebnice.</a:t>
            </a:r>
          </a:p>
        </p:txBody>
      </p:sp>
    </p:spTree>
    <p:extLst>
      <p:ext uri="{BB962C8B-B14F-4D97-AF65-F5344CB8AC3E}">
        <p14:creationId xmlns:p14="http://schemas.microsoft.com/office/powerpoint/2010/main" xmlns="" val="33266137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Marxismus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3715693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b="1" dirty="0" smtClean="0"/>
              <a:t>3 zdroje marxismu</a:t>
            </a:r>
            <a:r>
              <a:rPr lang="cs-CZ" dirty="0" smtClean="0"/>
              <a:t>: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/>
              <a:t>u</a:t>
            </a:r>
            <a:r>
              <a:rPr lang="cs-CZ" dirty="0" smtClean="0"/>
              <a:t>topický socialismus (Saint-Simon, Fourier, </a:t>
            </a:r>
            <a:r>
              <a:rPr lang="cs-CZ" dirty="0" err="1" smtClean="0"/>
              <a:t>Ouwen</a:t>
            </a:r>
            <a:r>
              <a:rPr lang="cs-CZ" dirty="0" smtClean="0"/>
              <a:t>)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/>
              <a:t>k</a:t>
            </a:r>
            <a:r>
              <a:rPr lang="cs-CZ" dirty="0" smtClean="0"/>
              <a:t>lasická anglická politická ekonomie (Adam Smith, David Ricardo)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/>
              <a:t>n</a:t>
            </a:r>
            <a:r>
              <a:rPr lang="cs-CZ" dirty="0" smtClean="0"/>
              <a:t>ěmecká klasická filosofie (</a:t>
            </a:r>
            <a:r>
              <a:rPr lang="cs-CZ" dirty="0" err="1" smtClean="0"/>
              <a:t>Hegel</a:t>
            </a:r>
            <a:r>
              <a:rPr lang="cs-CZ" dirty="0" smtClean="0"/>
              <a:t>, Feuerbach)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8973583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Ludwig Feuerbach </a:t>
            </a:r>
            <a:r>
              <a:rPr lang="cs-CZ" sz="2400" b="1" dirty="0" smtClean="0"/>
              <a:t>(1804 – 1872)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/>
              <a:t>s</a:t>
            </a:r>
            <a:r>
              <a:rPr lang="cs-CZ" dirty="0" smtClean="0"/>
              <a:t>tudoval teologie v Heidelbergu – opustil univerzitu odešel studovat filosofii do Berlína</a:t>
            </a:r>
          </a:p>
          <a:p>
            <a:r>
              <a:rPr lang="cs-CZ" dirty="0" smtClean="0"/>
              <a:t>velkou část života věnoval pouze filosofické tvorbě</a:t>
            </a:r>
          </a:p>
          <a:p>
            <a:pPr marL="0" indent="0">
              <a:buNone/>
            </a:pPr>
            <a:r>
              <a:rPr lang="cs-CZ" dirty="0" smtClean="0"/>
              <a:t>Dílo:</a:t>
            </a:r>
          </a:p>
          <a:p>
            <a:r>
              <a:rPr lang="cs-CZ" i="1" dirty="0" smtClean="0"/>
              <a:t>Podstata </a:t>
            </a:r>
            <a:r>
              <a:rPr lang="cs-CZ" i="1" dirty="0" smtClean="0"/>
              <a:t>křesťanství</a:t>
            </a:r>
          </a:p>
          <a:p>
            <a:r>
              <a:rPr lang="cs-CZ" i="1" dirty="0" smtClean="0"/>
              <a:t>Ke kritice Hegelovy filosofie</a:t>
            </a:r>
          </a:p>
          <a:p>
            <a:r>
              <a:rPr lang="cs-CZ" i="1" dirty="0" smtClean="0"/>
              <a:t>Podstata náboženství</a:t>
            </a:r>
          </a:p>
          <a:p>
            <a:r>
              <a:rPr lang="cs-CZ" i="1" dirty="0" smtClean="0"/>
              <a:t>Přednášky o podstatě náboženství</a:t>
            </a:r>
            <a:endParaRPr lang="cs-CZ" i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72201" y="3212091"/>
            <a:ext cx="2799864" cy="36459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80298592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8018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073427"/>
          </a:xfrm>
        </p:spPr>
        <p:txBody>
          <a:bodyPr>
            <a:normAutofit fontScale="92500" lnSpcReduction="10000"/>
          </a:bodyPr>
          <a:lstStyle/>
          <a:p>
            <a:r>
              <a:rPr lang="cs-CZ" dirty="0"/>
              <a:t>p</a:t>
            </a:r>
            <a:r>
              <a:rPr lang="cs-CZ" dirty="0" smtClean="0"/>
              <a:t>ůvodně vycházel z </a:t>
            </a:r>
            <a:r>
              <a:rPr lang="cs-CZ" dirty="0" err="1" smtClean="0"/>
              <a:t>Hegela</a:t>
            </a:r>
            <a:r>
              <a:rPr lang="cs-CZ" dirty="0" smtClean="0"/>
              <a:t>, ale postupně se mu vzdaloval</a:t>
            </a:r>
          </a:p>
          <a:p>
            <a:r>
              <a:rPr lang="cs-CZ" dirty="0"/>
              <a:t>d</a:t>
            </a:r>
            <a:r>
              <a:rPr lang="cs-CZ" dirty="0" smtClean="0"/>
              <a:t>o popředí materialistický názor o prvotnosti přírody; soustředil se na kritiku náboženství</a:t>
            </a:r>
          </a:p>
          <a:p>
            <a:r>
              <a:rPr lang="cs-CZ" dirty="0" smtClean="0"/>
              <a:t>„</a:t>
            </a:r>
            <a:r>
              <a:rPr lang="cs-CZ" i="1" dirty="0" smtClean="0"/>
              <a:t>Bůh nestvořil člověka, ale naopak člověk Boha.</a:t>
            </a:r>
            <a:r>
              <a:rPr lang="cs-CZ" dirty="0" smtClean="0"/>
              <a:t>“ – tj. </a:t>
            </a:r>
            <a:r>
              <a:rPr lang="cs-CZ" b="1" dirty="0" smtClean="0"/>
              <a:t>převrácený vztah</a:t>
            </a:r>
          </a:p>
          <a:p>
            <a:r>
              <a:rPr lang="cs-CZ" b="1" dirty="0"/>
              <a:t>a</a:t>
            </a:r>
            <a:r>
              <a:rPr lang="cs-CZ" b="1" dirty="0" smtClean="0"/>
              <a:t>ntropologický materialismus</a:t>
            </a:r>
          </a:p>
          <a:p>
            <a:r>
              <a:rPr lang="cs-CZ" dirty="0"/>
              <a:t>l</a:t>
            </a:r>
            <a:r>
              <a:rPr lang="cs-CZ" dirty="0" smtClean="0"/>
              <a:t>áska je nejhlubším lidským vztahem (má na mysli tělesnou – pohlavní – lásku) – „</a:t>
            </a:r>
            <a:r>
              <a:rPr lang="cs-CZ" i="1" dirty="0" smtClean="0"/>
              <a:t>užitečnější, než psát filosofická pojednání, je zplodit hodně potomků.</a:t>
            </a:r>
            <a:r>
              <a:rPr lang="cs-CZ" dirty="0" smtClean="0"/>
              <a:t>“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477587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Karel Marx (1818 – 1883)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endParaRPr lang="cs-CZ" dirty="0" smtClean="0"/>
          </a:p>
          <a:p>
            <a:r>
              <a:rPr lang="cs-CZ" dirty="0" smtClean="0"/>
              <a:t>narodil se v Trevíru</a:t>
            </a:r>
          </a:p>
          <a:p>
            <a:r>
              <a:rPr lang="cs-CZ" dirty="0"/>
              <a:t>s</a:t>
            </a:r>
            <a:r>
              <a:rPr lang="cs-CZ" dirty="0" smtClean="0"/>
              <a:t>tudoval práva, stal se novinářem</a:t>
            </a:r>
          </a:p>
          <a:p>
            <a:r>
              <a:rPr lang="cs-CZ" dirty="0"/>
              <a:t>e</a:t>
            </a:r>
            <a:r>
              <a:rPr lang="cs-CZ" dirty="0" smtClean="0"/>
              <a:t>migroval a žil v Paříži, později v Bruselu a Londýně</a:t>
            </a:r>
          </a:p>
          <a:p>
            <a:r>
              <a:rPr lang="cs-CZ" dirty="0"/>
              <a:t>z</a:t>
            </a:r>
            <a:r>
              <a:rPr lang="cs-CZ" dirty="0" smtClean="0"/>
              <a:t>abýval se mezinárodní politikou</a:t>
            </a:r>
          </a:p>
          <a:p>
            <a:r>
              <a:rPr lang="cs-CZ" dirty="0"/>
              <a:t>v</a:t>
            </a:r>
            <a:r>
              <a:rPr lang="cs-CZ" dirty="0" smtClean="0"/>
              <a:t>stoupil do </a:t>
            </a:r>
            <a:r>
              <a:rPr lang="cs-CZ" dirty="0"/>
              <a:t>S</a:t>
            </a:r>
            <a:r>
              <a:rPr lang="cs-CZ" dirty="0" smtClean="0"/>
              <a:t>vazu komunistů</a:t>
            </a:r>
          </a:p>
          <a:p>
            <a:r>
              <a:rPr lang="cs-CZ" dirty="0"/>
              <a:t>s</a:t>
            </a:r>
            <a:r>
              <a:rPr lang="cs-CZ" dirty="0" smtClean="0"/>
              <a:t>tal se duchovním vůdcem I. internacionály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04248" y="-9305"/>
            <a:ext cx="2339752" cy="33345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04587341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Dílo:</a:t>
            </a:r>
          </a:p>
          <a:p>
            <a:r>
              <a:rPr lang="cs-CZ" i="1" dirty="0" smtClean="0"/>
              <a:t>Německá ideologie</a:t>
            </a:r>
          </a:p>
          <a:p>
            <a:r>
              <a:rPr lang="cs-CZ" i="1" dirty="0" smtClean="0"/>
              <a:t>Bída filosofie</a:t>
            </a:r>
          </a:p>
          <a:p>
            <a:r>
              <a:rPr lang="cs-CZ" i="1" dirty="0" smtClean="0"/>
              <a:t>Úvod ke kritice Hegelovy filosofie práva</a:t>
            </a:r>
          </a:p>
          <a:p>
            <a:r>
              <a:rPr lang="cs-CZ" i="1" dirty="0" smtClean="0"/>
              <a:t>Kritika politické ekonomie</a:t>
            </a:r>
          </a:p>
          <a:p>
            <a:r>
              <a:rPr lang="cs-CZ" i="1" dirty="0" smtClean="0"/>
              <a:t>Kapitál</a:t>
            </a:r>
          </a:p>
          <a:p>
            <a:r>
              <a:rPr lang="cs-CZ" i="1" dirty="0" smtClean="0"/>
              <a:t>Komunistický manifest</a:t>
            </a:r>
            <a:endParaRPr lang="cs-CZ" i="1" dirty="0"/>
          </a:p>
        </p:txBody>
      </p:sp>
    </p:spTree>
    <p:extLst>
      <p:ext uri="{BB962C8B-B14F-4D97-AF65-F5344CB8AC3E}">
        <p14:creationId xmlns:p14="http://schemas.microsoft.com/office/powerpoint/2010/main" xmlns="" val="350690447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2034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289451"/>
          </a:xfrm>
        </p:spPr>
        <p:txBody>
          <a:bodyPr>
            <a:normAutofit fontScale="85000" lnSpcReduction="20000"/>
          </a:bodyPr>
          <a:lstStyle/>
          <a:p>
            <a:r>
              <a:rPr lang="cs-CZ" dirty="0"/>
              <a:t>m</a:t>
            </a:r>
            <a:r>
              <a:rPr lang="cs-CZ" dirty="0" smtClean="0"/>
              <a:t>arxistická filosofie se skládá z: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/>
              <a:t>d</a:t>
            </a:r>
            <a:r>
              <a:rPr lang="cs-CZ" dirty="0" smtClean="0"/>
              <a:t>ialektického materialismu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/>
              <a:t>h</a:t>
            </a:r>
            <a:r>
              <a:rPr lang="cs-CZ" dirty="0" smtClean="0"/>
              <a:t>istorického materialismu</a:t>
            </a:r>
          </a:p>
          <a:p>
            <a:endParaRPr lang="cs-CZ" dirty="0"/>
          </a:p>
          <a:p>
            <a:r>
              <a:rPr lang="cs-CZ" b="1" dirty="0"/>
              <a:t>d</a:t>
            </a:r>
            <a:r>
              <a:rPr lang="cs-CZ" b="1" dirty="0" smtClean="0"/>
              <a:t>ialektický materialismus – příroda</a:t>
            </a:r>
          </a:p>
          <a:p>
            <a:r>
              <a:rPr lang="cs-CZ" dirty="0"/>
              <a:t>s</a:t>
            </a:r>
            <a:r>
              <a:rPr lang="cs-CZ" dirty="0" smtClean="0"/>
              <a:t>vět je objektivní realita, existuje mimo vědomí a nezávisle na něm; </a:t>
            </a:r>
            <a:r>
              <a:rPr lang="cs-CZ" b="1" dirty="0" smtClean="0"/>
              <a:t>hmota je prvotní</a:t>
            </a:r>
            <a:r>
              <a:rPr lang="cs-CZ" dirty="0" smtClean="0"/>
              <a:t>, vědomí je cosi odvozeného (myšlení je produkt hmoty)</a:t>
            </a:r>
          </a:p>
          <a:p>
            <a:r>
              <a:rPr lang="cs-CZ" dirty="0"/>
              <a:t>d</a:t>
            </a:r>
            <a:r>
              <a:rPr lang="cs-CZ" dirty="0" smtClean="0"/>
              <a:t>ialektická metoda </a:t>
            </a:r>
            <a:r>
              <a:rPr lang="cs-CZ" dirty="0"/>
              <a:t>(</a:t>
            </a:r>
            <a:r>
              <a:rPr lang="cs-CZ" dirty="0" smtClean="0"/>
              <a:t>příroda = věčně se pohybující, neustále se měnící výsledek souboje protikladných sil)</a:t>
            </a:r>
          </a:p>
          <a:p>
            <a:r>
              <a:rPr lang="cs-CZ" dirty="0"/>
              <a:t>n</a:t>
            </a:r>
            <a:r>
              <a:rPr lang="cs-CZ" dirty="0" smtClean="0"/>
              <a:t>egace je nutná  „</a:t>
            </a:r>
            <a:r>
              <a:rPr lang="cs-CZ" i="1" dirty="0" smtClean="0"/>
              <a:t>Stromy by rostly do nebe</a:t>
            </a:r>
            <a:r>
              <a:rPr lang="cs-CZ" dirty="0" smtClean="0"/>
              <a:t>.“</a:t>
            </a:r>
          </a:p>
          <a:p>
            <a:r>
              <a:rPr lang="cs-CZ" dirty="0"/>
              <a:t>c</a:t>
            </a:r>
            <a:r>
              <a:rPr lang="cs-CZ" dirty="0" smtClean="0"/>
              <a:t>elý svět je jediný ohromný živoucí, neustále plynoucí a přetrvávající, </a:t>
            </a:r>
            <a:r>
              <a:rPr lang="cs-CZ" u="sng" dirty="0" smtClean="0"/>
              <a:t>rozpor</a:t>
            </a:r>
            <a:endParaRPr lang="cs-CZ" u="sng" dirty="0"/>
          </a:p>
        </p:txBody>
      </p:sp>
    </p:spTree>
    <p:extLst>
      <p:ext uri="{BB962C8B-B14F-4D97-AF65-F5344CB8AC3E}">
        <p14:creationId xmlns:p14="http://schemas.microsoft.com/office/powerpoint/2010/main" xmlns="" val="425513588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2034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764704"/>
            <a:ext cx="8229600" cy="5832648"/>
          </a:xfrm>
        </p:spPr>
        <p:txBody>
          <a:bodyPr>
            <a:normAutofit fontScale="85000" lnSpcReduction="10000"/>
          </a:bodyPr>
          <a:lstStyle/>
          <a:p>
            <a:r>
              <a:rPr lang="cs-CZ" b="1" dirty="0"/>
              <a:t>h</a:t>
            </a:r>
            <a:r>
              <a:rPr lang="cs-CZ" b="1" dirty="0" smtClean="0"/>
              <a:t>istorický materialismus – společnost</a:t>
            </a:r>
          </a:p>
          <a:p>
            <a:r>
              <a:rPr lang="cs-CZ" dirty="0"/>
              <a:t>v</a:t>
            </a:r>
            <a:r>
              <a:rPr lang="cs-CZ" dirty="0" smtClean="0"/>
              <a:t>ýroba a směna je základem každého společenského řádu </a:t>
            </a:r>
            <a:r>
              <a:rPr lang="cs-CZ" dirty="0" smtClean="0">
                <a:latin typeface="Times New Roman"/>
                <a:cs typeface="Times New Roman"/>
              </a:rPr>
              <a:t>→</a:t>
            </a:r>
            <a:r>
              <a:rPr lang="cs-CZ" dirty="0" smtClean="0"/>
              <a:t> příčiny všech společenských změn a politických převratů musíme hledat nikoli v hlavách lidí, ale ve změnách způsobů výroby a směny</a:t>
            </a:r>
          </a:p>
          <a:p>
            <a:r>
              <a:rPr lang="cs-CZ" dirty="0"/>
              <a:t>d</a:t>
            </a:r>
            <a:r>
              <a:rPr lang="cs-CZ" dirty="0" smtClean="0"/>
              <a:t>va faktory ve výrobě: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/>
              <a:t>v</a:t>
            </a:r>
            <a:r>
              <a:rPr lang="cs-CZ" dirty="0" smtClean="0"/>
              <a:t>ýrobní síly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/>
              <a:t>v</a:t>
            </a:r>
            <a:r>
              <a:rPr lang="cs-CZ" dirty="0" smtClean="0"/>
              <a:t>ýrobní vztahy</a:t>
            </a:r>
          </a:p>
          <a:p>
            <a:r>
              <a:rPr lang="cs-CZ" dirty="0"/>
              <a:t>s</a:t>
            </a:r>
            <a:r>
              <a:rPr lang="cs-CZ" dirty="0" smtClean="0"/>
              <a:t>ociální revoluce </a:t>
            </a:r>
            <a:r>
              <a:rPr lang="cs-CZ" dirty="0" smtClean="0">
                <a:latin typeface="Times New Roman"/>
                <a:cs typeface="Times New Roman"/>
              </a:rPr>
              <a:t>→</a:t>
            </a:r>
            <a:r>
              <a:rPr lang="cs-CZ" dirty="0" smtClean="0"/>
              <a:t> změna </a:t>
            </a:r>
            <a:r>
              <a:rPr lang="cs-CZ" u="sng" dirty="0" smtClean="0"/>
              <a:t>společensko ekonomické formace</a:t>
            </a:r>
            <a:r>
              <a:rPr lang="cs-CZ" dirty="0" smtClean="0"/>
              <a:t> (otrokářství – feudalismus – kapitalismus)</a:t>
            </a:r>
          </a:p>
          <a:p>
            <a:r>
              <a:rPr lang="cs-CZ" dirty="0"/>
              <a:t>e</a:t>
            </a:r>
            <a:r>
              <a:rPr lang="cs-CZ" dirty="0" smtClean="0"/>
              <a:t>xistence dvou </a:t>
            </a:r>
            <a:r>
              <a:rPr lang="cs-CZ" u="sng" dirty="0" smtClean="0"/>
              <a:t>nepřátelských (antagonistických) skupin – tříd</a:t>
            </a:r>
            <a:r>
              <a:rPr lang="cs-CZ" dirty="0" smtClean="0"/>
              <a:t> </a:t>
            </a:r>
            <a:r>
              <a:rPr lang="cs-CZ" dirty="0" smtClean="0">
                <a:latin typeface="Times New Roman"/>
                <a:cs typeface="Times New Roman"/>
              </a:rPr>
              <a:t>→</a:t>
            </a:r>
            <a:r>
              <a:rPr lang="cs-CZ" dirty="0" smtClean="0"/>
              <a:t> </a:t>
            </a:r>
            <a:r>
              <a:rPr lang="cs-CZ" b="1" dirty="0" smtClean="0"/>
              <a:t>třídní boj</a:t>
            </a:r>
          </a:p>
          <a:p>
            <a:r>
              <a:rPr lang="cs-CZ" b="1" dirty="0" smtClean="0"/>
              <a:t>materiální základna (bytí) </a:t>
            </a:r>
            <a:r>
              <a:rPr lang="cs-CZ" dirty="0" smtClean="0">
                <a:latin typeface="Times New Roman"/>
                <a:cs typeface="Times New Roman"/>
              </a:rPr>
              <a:t>↔</a:t>
            </a:r>
            <a:r>
              <a:rPr lang="cs-CZ" dirty="0" smtClean="0"/>
              <a:t> </a:t>
            </a:r>
            <a:r>
              <a:rPr lang="cs-CZ" b="1" dirty="0" smtClean="0"/>
              <a:t>odraz</a:t>
            </a:r>
            <a:r>
              <a:rPr lang="cs-CZ" dirty="0" smtClean="0"/>
              <a:t> </a:t>
            </a:r>
            <a:r>
              <a:rPr lang="cs-CZ" dirty="0" smtClean="0">
                <a:latin typeface="Times New Roman"/>
                <a:cs typeface="Times New Roman"/>
              </a:rPr>
              <a:t>↔</a:t>
            </a:r>
            <a:r>
              <a:rPr lang="cs-CZ" dirty="0" smtClean="0"/>
              <a:t> </a:t>
            </a:r>
            <a:r>
              <a:rPr lang="cs-CZ" b="1" dirty="0" smtClean="0"/>
              <a:t>ideologická nadstavba (vědomí)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4299062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/>
              <a:t>Bedřich Engels </a:t>
            </a:r>
            <a:r>
              <a:rPr lang="cs-CZ" sz="2400" b="1" dirty="0" smtClean="0"/>
              <a:t>(1820 – 1895)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rodina vlastnila velké textilní továrny</a:t>
            </a:r>
          </a:p>
          <a:p>
            <a:r>
              <a:rPr lang="cs-CZ" dirty="0"/>
              <a:t>p</a:t>
            </a:r>
            <a:r>
              <a:rPr lang="cs-CZ" dirty="0" smtClean="0"/>
              <a:t>odporoval finančně i materiálně Marxe a jeho rodinu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Dílo:</a:t>
            </a:r>
          </a:p>
          <a:p>
            <a:r>
              <a:rPr lang="cs-CZ" i="1" dirty="0" smtClean="0"/>
              <a:t>Kapitál</a:t>
            </a:r>
            <a:r>
              <a:rPr lang="cs-CZ" dirty="0" smtClean="0"/>
              <a:t> (dokončil druhý díl, napsal třetí)</a:t>
            </a:r>
          </a:p>
          <a:p>
            <a:r>
              <a:rPr lang="cs-CZ" i="1" dirty="0" smtClean="0"/>
              <a:t>Původ (Vznik) rodiny, soukromého vlastnictví a státu</a:t>
            </a:r>
            <a:endParaRPr lang="cs-CZ" i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36296" y="0"/>
            <a:ext cx="1907704" cy="26835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405654323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r</a:t>
            </a:r>
            <a:r>
              <a:rPr lang="cs-CZ" dirty="0" smtClean="0"/>
              <a:t>ozlišuje tři hlavní skupiny lidského vývoje: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/>
              <a:t>d</a:t>
            </a:r>
            <a:r>
              <a:rPr lang="cs-CZ" dirty="0" smtClean="0"/>
              <a:t>ivošství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/>
              <a:t>b</a:t>
            </a:r>
            <a:r>
              <a:rPr lang="cs-CZ" dirty="0" smtClean="0"/>
              <a:t>arbarství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/>
              <a:t>c</a:t>
            </a:r>
            <a:r>
              <a:rPr lang="cs-CZ" dirty="0" smtClean="0"/>
              <a:t>ivilizace</a:t>
            </a:r>
          </a:p>
          <a:p>
            <a:r>
              <a:rPr lang="cs-CZ" dirty="0"/>
              <a:t>k</a:t>
            </a:r>
            <a:r>
              <a:rPr lang="cs-CZ" dirty="0" smtClean="0"/>
              <a:t>aždé skupině potom odpovídá určitý typ rodiny: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/>
              <a:t>p</a:t>
            </a:r>
            <a:r>
              <a:rPr lang="cs-CZ" dirty="0" smtClean="0"/>
              <a:t>romiskuita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/>
              <a:t>s</a:t>
            </a:r>
            <a:r>
              <a:rPr lang="cs-CZ" dirty="0" smtClean="0"/>
              <a:t>kupinová rodina (matriarchát)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/>
              <a:t>m</a:t>
            </a:r>
            <a:r>
              <a:rPr lang="cs-CZ" dirty="0" smtClean="0"/>
              <a:t>onogamní rodina (patriarchát)</a:t>
            </a:r>
          </a:p>
        </p:txBody>
      </p:sp>
    </p:spTree>
    <p:extLst>
      <p:ext uri="{BB962C8B-B14F-4D97-AF65-F5344CB8AC3E}">
        <p14:creationId xmlns:p14="http://schemas.microsoft.com/office/powerpoint/2010/main" xmlns="" val="23306551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>
              <a:buFont typeface="Arial" pitchFamily="34" charset="0"/>
              <a:buChar char="•"/>
            </a:pPr>
            <a:r>
              <a:rPr lang="cs-CZ" dirty="0"/>
              <a:t>WEGER, August. </a:t>
            </a:r>
            <a:r>
              <a:rPr lang="cs-CZ" dirty="0" err="1"/>
              <a:t>Soubor:Feuerbach</a:t>
            </a:r>
            <a:r>
              <a:rPr lang="cs-CZ" dirty="0"/>
              <a:t> Ludwig.jpg [online]. [cit. 27.11.2013]. Dostupný na WWW: http://cs.wikipedia.org/wiki/Soubor:Feuerbach_Ludwig.jpg (L. Feuerbach)</a:t>
            </a:r>
          </a:p>
          <a:p>
            <a:pPr>
              <a:buFont typeface="Arial" pitchFamily="34" charset="0"/>
              <a:buChar char="•"/>
            </a:pPr>
            <a:r>
              <a:rPr lang="cs-CZ" dirty="0"/>
              <a:t>ICONNU. </a:t>
            </a:r>
            <a:r>
              <a:rPr lang="cs-CZ" dirty="0" err="1"/>
              <a:t>Soubor:Karl</a:t>
            </a:r>
            <a:r>
              <a:rPr lang="cs-CZ" dirty="0"/>
              <a:t> Marx 001.jpg [online]. [cit. 27.11.2013]. Dostupný na WWW: http://cs.wikipedia.org/wiki/Soubor:Karl_Marx_001.jpg (K. Marx)</a:t>
            </a:r>
          </a:p>
          <a:p>
            <a:pPr>
              <a:buFont typeface="Arial" pitchFamily="34" charset="0"/>
              <a:buChar char="•"/>
            </a:pPr>
            <a:r>
              <a:rPr lang="cs-CZ" dirty="0"/>
              <a:t>BEZ AUTORA. </a:t>
            </a:r>
            <a:r>
              <a:rPr lang="cs-CZ" dirty="0" err="1"/>
              <a:t>Soubor:Engels.jpg</a:t>
            </a:r>
            <a:r>
              <a:rPr lang="cs-CZ" dirty="0"/>
              <a:t> [online]. [cit. 27.11.2013]. Dostupný na WWW: http://cs.wikipedia.org/wiki/Soubor:Engels.jpg (B. Engels)</a:t>
            </a:r>
          </a:p>
          <a:p>
            <a:pPr>
              <a:buFont typeface="Arial" pitchFamily="34" charset="0"/>
              <a:buChar char="•"/>
            </a:pPr>
            <a:r>
              <a:rPr lang="cs-CZ" dirty="0"/>
              <a:t>TRETERA, Ivo. Nástin dějin evropského myšlení. Praha - Litomyšl: Paseka, 2006, ISBN 80-7185-819-6</a:t>
            </a:r>
          </a:p>
          <a:p>
            <a:pPr>
              <a:buFont typeface="Arial" pitchFamily="34" charset="0"/>
              <a:buChar char="•"/>
            </a:pPr>
            <a:r>
              <a:rPr lang="cs-CZ" dirty="0"/>
              <a:t>STORIG, Hans Joachim. Malé dějiny filosofie. Kostelní Vydří: Karmelitánské nakladatelství, 2000, ISBN 80-7192-500-4</a:t>
            </a:r>
          </a:p>
          <a:p>
            <a:pPr>
              <a:buFont typeface="Arial" pitchFamily="34" charset="0"/>
              <a:buChar char="•"/>
            </a:pPr>
            <a:r>
              <a:rPr lang="cs-CZ" dirty="0"/>
              <a:t>LIESSMANN, Konrad; ZENATY, Gerhard. O myšlení. Olomouc: </a:t>
            </a:r>
            <a:r>
              <a:rPr lang="cs-CZ" dirty="0" err="1"/>
              <a:t>Votobia</a:t>
            </a:r>
            <a:r>
              <a:rPr lang="cs-CZ" dirty="0"/>
              <a:t>, 1994, ISBN 80-85619-94-6</a:t>
            </a:r>
          </a:p>
          <a:p>
            <a:pPr>
              <a:buFont typeface="Arial" pitchFamily="34" charset="0"/>
              <a:buChar char="•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76571016"/>
      </p:ext>
    </p:extLst>
  </p:cSld>
  <p:clrMapOvr>
    <a:masterClrMapping/>
  </p:clrMapOvr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projekt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62</TotalTime>
  <Words>641</Words>
  <Application>Microsoft Office PowerPoint</Application>
  <PresentationFormat>Předvádění na obrazovce (4:3)</PresentationFormat>
  <Paragraphs>99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13</vt:i4>
      </vt:variant>
    </vt:vector>
  </HeadingPairs>
  <TitlesOfParts>
    <vt:vector size="15" baseType="lpstr">
      <vt:lpstr>Motiv systému Office</vt:lpstr>
      <vt:lpstr>projekt</vt:lpstr>
      <vt:lpstr>Marxismus</vt:lpstr>
      <vt:lpstr>ANOTACE</vt:lpstr>
      <vt:lpstr>Marxismus</vt:lpstr>
      <vt:lpstr>Snímek 4</vt:lpstr>
      <vt:lpstr>Ludwig Feuerbach (1804 – 1872)</vt:lpstr>
      <vt:lpstr>Snímek 6</vt:lpstr>
      <vt:lpstr>Karel Marx (1818 – 1883)</vt:lpstr>
      <vt:lpstr>Snímek 8</vt:lpstr>
      <vt:lpstr>Snímek 9</vt:lpstr>
      <vt:lpstr>Snímek 10</vt:lpstr>
      <vt:lpstr>Bedřich Engels (1820 – 1895)</vt:lpstr>
      <vt:lpstr>Snímek 12</vt:lpstr>
      <vt:lpstr>Snímek 13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Marxismus</dc:title>
  <dc:creator>ve</dc:creator>
  <cp:lastModifiedBy>Dum</cp:lastModifiedBy>
  <cp:revision>11</cp:revision>
  <dcterms:created xsi:type="dcterms:W3CDTF">2013-11-27T09:01:55Z</dcterms:created>
  <dcterms:modified xsi:type="dcterms:W3CDTF">2014-06-17T15:44:26Z</dcterms:modified>
</cp:coreProperties>
</file>