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6"/>
  </p:notesMasterIdLst>
  <p:sldIdLst>
    <p:sldId id="267" r:id="rId3"/>
    <p:sldId id="268" r:id="rId4"/>
    <p:sldId id="256" r:id="rId5"/>
    <p:sldId id="257" r:id="rId6"/>
    <p:sldId id="258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9CDEB6-F912-4D9B-8A98-AA0831B5E0F7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7E82C0-A7A4-4E46-B3A7-3D850AE244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91102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7E82C0-A7A4-4E46-B3A7-3D850AE24455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01832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09B90-A22C-4CB8-96BA-F9382639F9DE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62146-685F-46A0-AB5E-D81DC1B2E4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77969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09B90-A22C-4CB8-96BA-F9382639F9DE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62146-685F-46A0-AB5E-D81DC1B2E4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5526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09B90-A22C-4CB8-96BA-F9382639F9DE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62146-685F-46A0-AB5E-D81DC1B2E4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2730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09B90-A22C-4CB8-96BA-F9382639F9DE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62146-685F-46A0-AB5E-D81DC1B2E4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866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09B90-A22C-4CB8-96BA-F9382639F9DE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62146-685F-46A0-AB5E-D81DC1B2E4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43536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09B90-A22C-4CB8-96BA-F9382639F9DE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62146-685F-46A0-AB5E-D81DC1B2E4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802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09B90-A22C-4CB8-96BA-F9382639F9DE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62146-685F-46A0-AB5E-D81DC1B2E4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5984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09B90-A22C-4CB8-96BA-F9382639F9DE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62146-685F-46A0-AB5E-D81DC1B2E4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61489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09B90-A22C-4CB8-96BA-F9382639F9DE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62146-685F-46A0-AB5E-D81DC1B2E4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50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09B90-A22C-4CB8-96BA-F9382639F9DE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62146-685F-46A0-AB5E-D81DC1B2E4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2989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A09B90-A22C-4CB8-96BA-F9382639F9DE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62146-685F-46A0-AB5E-D81DC1B2E4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85700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689145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422939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260109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497942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606355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45256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7410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155723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449383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9299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64538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79984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76128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16230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A09B90-A22C-4CB8-96BA-F9382639F9DE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E62146-685F-46A0-AB5E-D81DC1B2E4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8072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val="2961949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Pozitivismus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177371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VY_32_INOVACE_7.SV.15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únor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600" b="1" dirty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7570553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Úvod</a:t>
                      </a:r>
                      <a:r>
                        <a:rPr lang="cs-CZ" sz="1200" baseline="0" dirty="0" smtClean="0"/>
                        <a:t> do filosofie a religionistiky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653136"/>
            <a:ext cx="7429552" cy="99044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200" dirty="0" smtClean="0">
                <a:solidFill>
                  <a:prstClr val="black"/>
                </a:solidFill>
              </a:rPr>
              <a:t>Materiál seznamuje studenty se vznikem a vývojem jednoho z nejdůležitějších filosofických směrů první poloviny 20. století, a to s pozitivismem. Nosnou částí je zde výklad filosofického díla A. </a:t>
            </a:r>
            <a:r>
              <a:rPr lang="cs-CZ" sz="1200" dirty="0" err="1" smtClean="0">
                <a:solidFill>
                  <a:prstClr val="black"/>
                </a:solidFill>
              </a:rPr>
              <a:t>Comta</a:t>
            </a:r>
            <a:r>
              <a:rPr lang="cs-CZ" sz="1200" dirty="0" smtClean="0">
                <a:solidFill>
                  <a:prstClr val="black"/>
                </a:solidFill>
              </a:rPr>
              <a:t> a H. </a:t>
            </a:r>
            <a:r>
              <a:rPr lang="cs-CZ" sz="1200" dirty="0" err="1" smtClean="0">
                <a:solidFill>
                  <a:prstClr val="black"/>
                </a:solidFill>
              </a:rPr>
              <a:t>Spencera</a:t>
            </a:r>
            <a:r>
              <a:rPr lang="cs-CZ" sz="1200" dirty="0" smtClean="0">
                <a:solidFill>
                  <a:prstClr val="black"/>
                </a:solidFill>
              </a:rPr>
              <a:t>. Materiál se využije v kterékoliv části hodiny. Pomůcky: interaktivní tabule,  učebnice.</a:t>
            </a:r>
          </a:p>
        </p:txBody>
      </p:sp>
    </p:spTree>
    <p:extLst>
      <p:ext uri="{BB962C8B-B14F-4D97-AF65-F5344CB8AC3E}">
        <p14:creationId xmlns:p14="http://schemas.microsoft.com/office/powerpoint/2010/main" val="665794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Pozitivizmus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37019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Auguste </a:t>
            </a:r>
            <a:r>
              <a:rPr lang="cs-CZ" b="1" dirty="0" err="1" smtClean="0"/>
              <a:t>Comte</a:t>
            </a:r>
            <a:r>
              <a:rPr lang="cs-CZ" b="1" dirty="0" smtClean="0"/>
              <a:t> </a:t>
            </a:r>
            <a:r>
              <a:rPr lang="cs-CZ" sz="2400" b="1" dirty="0" smtClean="0"/>
              <a:t>(1798 – 1857)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s</a:t>
            </a:r>
            <a:r>
              <a:rPr lang="cs-CZ" dirty="0" smtClean="0"/>
              <a:t>tudoval přírodní vědy </a:t>
            </a:r>
          </a:p>
          <a:p>
            <a:pPr marL="0" indent="0">
              <a:buNone/>
            </a:pPr>
            <a:r>
              <a:rPr lang="cs-CZ" dirty="0" smtClean="0"/>
              <a:t>   (matematiku, astronomii, fyziku)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 filosofii</a:t>
            </a:r>
          </a:p>
          <a:p>
            <a:r>
              <a:rPr lang="cs-CZ" dirty="0"/>
              <a:t>v</a:t>
            </a:r>
            <a:r>
              <a:rPr lang="cs-CZ" dirty="0" smtClean="0"/>
              <a:t>yučoval řadu oborů ovšem nikdy nedosáhl řádné akademické hodnosti</a:t>
            </a:r>
          </a:p>
          <a:p>
            <a:r>
              <a:rPr lang="cs-CZ" dirty="0"/>
              <a:t>d</a:t>
            </a:r>
            <a:r>
              <a:rPr lang="cs-CZ" dirty="0" smtClean="0"/>
              <a:t>uševně se zhroutil, dostal se až na pokraj sebevraždy</a:t>
            </a:r>
          </a:p>
          <a:p>
            <a:r>
              <a:rPr lang="cs-CZ" dirty="0"/>
              <a:t>b</a:t>
            </a:r>
            <a:r>
              <a:rPr lang="cs-CZ" dirty="0" smtClean="0"/>
              <a:t>yl odkázán na podporu svých žáků a sympatizantů (J. S. </a:t>
            </a:r>
            <a:r>
              <a:rPr lang="cs-CZ" dirty="0" err="1" smtClean="0"/>
              <a:t>Mill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7145" y="0"/>
            <a:ext cx="2206855" cy="31930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03706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Auguste </a:t>
            </a:r>
            <a:r>
              <a:rPr lang="cs-CZ" dirty="0" err="1" smtClean="0"/>
              <a:t>Comte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Dílo:</a:t>
            </a:r>
          </a:p>
          <a:p>
            <a:r>
              <a:rPr lang="cs-CZ" dirty="0" smtClean="0"/>
              <a:t>Systém pozitivní filosofie</a:t>
            </a:r>
          </a:p>
          <a:p>
            <a:r>
              <a:rPr lang="cs-CZ" dirty="0" smtClean="0"/>
              <a:t>Kurs pozitivní filosofie</a:t>
            </a:r>
          </a:p>
          <a:p>
            <a:r>
              <a:rPr lang="cs-CZ" dirty="0" smtClean="0"/>
              <a:t>Pojednání o sociologii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7254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Auguste </a:t>
            </a:r>
            <a:r>
              <a:rPr lang="cs-CZ" dirty="0" err="1" smtClean="0"/>
              <a:t>Comte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p</a:t>
            </a:r>
            <a:r>
              <a:rPr lang="cs-CZ" dirty="0" smtClean="0"/>
              <a:t>ozitivizmus – odmítnutí metafyziky; odmítá nadřazování rozumu nad zkušenost</a:t>
            </a:r>
          </a:p>
          <a:p>
            <a:r>
              <a:rPr lang="cs-CZ" dirty="0"/>
              <a:t>z</a:t>
            </a:r>
            <a:r>
              <a:rPr lang="cs-CZ" dirty="0" smtClean="0"/>
              <a:t>ákladním principem pozitivizmu – vycházet z </a:t>
            </a:r>
            <a:r>
              <a:rPr lang="cs-CZ" b="1" dirty="0" smtClean="0"/>
              <a:t>daností, z faktů </a:t>
            </a:r>
            <a:r>
              <a:rPr lang="cs-CZ" dirty="0" smtClean="0">
                <a:latin typeface="Times New Roman"/>
                <a:cs typeface="Times New Roman"/>
              </a:rPr>
              <a:t>→</a:t>
            </a:r>
            <a:r>
              <a:rPr lang="cs-CZ" dirty="0" smtClean="0"/>
              <a:t> jako pozitivní je nám dán </a:t>
            </a:r>
            <a:r>
              <a:rPr lang="cs-CZ" b="1" dirty="0" smtClean="0"/>
              <a:t>jev</a:t>
            </a:r>
          </a:p>
          <a:p>
            <a:r>
              <a:rPr lang="cs-CZ" dirty="0"/>
              <a:t>p</a:t>
            </a:r>
            <a:r>
              <a:rPr lang="cs-CZ" dirty="0" smtClean="0"/>
              <a:t>roces zkoumání má tři části: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k</a:t>
            </a:r>
            <a:r>
              <a:rPr lang="cs-CZ" dirty="0" smtClean="0"/>
              <a:t>onstatovat fakta daná formou jevu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u</a:t>
            </a:r>
            <a:r>
              <a:rPr lang="cs-CZ" dirty="0" smtClean="0"/>
              <a:t>spořádat je podle určitých zákonů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ředvídat ze zjištěných zákonitostí budoucí jevy a řídit se podle nich</a:t>
            </a:r>
          </a:p>
          <a:p>
            <a:r>
              <a:rPr lang="cs-CZ" dirty="0"/>
              <a:t>s</a:t>
            </a:r>
            <a:r>
              <a:rPr lang="cs-CZ" dirty="0" smtClean="0"/>
              <a:t>mysl věty: „</a:t>
            </a:r>
            <a:r>
              <a:rPr lang="cs-CZ" i="1" dirty="0" smtClean="0"/>
              <a:t>Vědět, abychom mohli předvídat</a:t>
            </a:r>
            <a:r>
              <a:rPr lang="cs-CZ" dirty="0" smtClean="0"/>
              <a:t>.“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3615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>
            <a:normAutofit lnSpcReduction="10000"/>
          </a:bodyPr>
          <a:lstStyle/>
          <a:p>
            <a:r>
              <a:rPr lang="cs-CZ" dirty="0"/>
              <a:t>f</a:t>
            </a:r>
            <a:r>
              <a:rPr lang="cs-CZ" dirty="0" smtClean="0"/>
              <a:t>akta spojujeme na principu: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odobnosti (získáváme pojmy)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osloupnosti (vznikají zákony)</a:t>
            </a:r>
          </a:p>
          <a:p>
            <a:r>
              <a:rPr lang="cs-CZ" dirty="0"/>
              <a:t>z</a:t>
            </a:r>
            <a:r>
              <a:rPr lang="cs-CZ" dirty="0" smtClean="0"/>
              <a:t>ákladem </a:t>
            </a:r>
            <a:r>
              <a:rPr lang="cs-CZ" dirty="0" err="1" smtClean="0"/>
              <a:t>Comtova</a:t>
            </a:r>
            <a:r>
              <a:rPr lang="cs-CZ" dirty="0" smtClean="0"/>
              <a:t> pozitivizmu – </a:t>
            </a:r>
            <a:r>
              <a:rPr lang="cs-CZ" b="1" u="sng" dirty="0" smtClean="0"/>
              <a:t>zákon tří stádií</a:t>
            </a:r>
            <a:r>
              <a:rPr lang="cs-CZ" dirty="0" smtClean="0"/>
              <a:t>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t</a:t>
            </a:r>
            <a:r>
              <a:rPr lang="cs-CZ" dirty="0" smtClean="0"/>
              <a:t>eologické (bájeslovné, fiktivní)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/>
              <a:t>a</a:t>
            </a:r>
            <a:r>
              <a:rPr lang="cs-CZ" dirty="0" smtClean="0"/>
              <a:t>nimismus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/>
              <a:t>p</a:t>
            </a:r>
            <a:r>
              <a:rPr lang="cs-CZ" dirty="0" smtClean="0"/>
              <a:t>olyteismus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/>
              <a:t>m</a:t>
            </a:r>
            <a:r>
              <a:rPr lang="cs-CZ" dirty="0" smtClean="0"/>
              <a:t>onoteismus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m</a:t>
            </a:r>
            <a:r>
              <a:rPr lang="cs-CZ" dirty="0" smtClean="0"/>
              <a:t>etafyzické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ozitivní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9062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 pozitivním stádiu </a:t>
            </a:r>
            <a:r>
              <a:rPr lang="cs-CZ" dirty="0" smtClean="0">
                <a:latin typeface="Times New Roman"/>
                <a:cs typeface="Times New Roman"/>
              </a:rPr>
              <a:t>→</a:t>
            </a:r>
            <a:r>
              <a:rPr lang="cs-CZ" dirty="0" smtClean="0"/>
              <a:t> nastane ideální forma společenského zřízení; pevně stanovený řád; stát řízený vědci, odborníky a specialisty</a:t>
            </a:r>
          </a:p>
          <a:p>
            <a:r>
              <a:rPr lang="cs-CZ" dirty="0"/>
              <a:t>s</a:t>
            </a:r>
            <a:r>
              <a:rPr lang="cs-CZ" dirty="0" smtClean="0"/>
              <a:t>ystematizace – klasifikace věd: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z</a:t>
            </a:r>
            <a:r>
              <a:rPr lang="cs-CZ" dirty="0" smtClean="0"/>
              <a:t>houbné následky specializace věd – roztříštěné poznatky, chybí jednotící systém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ú</a:t>
            </a:r>
            <a:r>
              <a:rPr lang="cs-CZ" dirty="0" smtClean="0"/>
              <a:t>kolem filosofie je vytvořit zvláštní vědní oblast, která bude studovat všeobecné zákony</a:t>
            </a:r>
          </a:p>
          <a:p>
            <a:r>
              <a:rPr lang="cs-CZ" dirty="0"/>
              <a:t>n</a:t>
            </a:r>
            <a:r>
              <a:rPr lang="cs-CZ" dirty="0" smtClean="0"/>
              <a:t>a počátku klasifikace věd jsou všeobecné zákony matematiky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9938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</a:t>
            </a:r>
            <a:r>
              <a:rPr lang="cs-CZ" dirty="0" smtClean="0"/>
              <a:t>ědy anorganické 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a</a:t>
            </a:r>
            <a:r>
              <a:rPr lang="cs-CZ" dirty="0" smtClean="0"/>
              <a:t>stronomie (obecné procesy v kosmu)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f</a:t>
            </a:r>
            <a:r>
              <a:rPr lang="cs-CZ" dirty="0" smtClean="0"/>
              <a:t>yzika, chemie (anorganické procesy na Zemi)</a:t>
            </a:r>
          </a:p>
          <a:p>
            <a:r>
              <a:rPr lang="cs-CZ" dirty="0"/>
              <a:t>v</a:t>
            </a:r>
            <a:r>
              <a:rPr lang="cs-CZ" dirty="0" smtClean="0"/>
              <a:t>ědy organické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b</a:t>
            </a:r>
            <a:r>
              <a:rPr lang="cs-CZ" dirty="0" smtClean="0"/>
              <a:t>iologie (procesy v individuu)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s</a:t>
            </a:r>
            <a:r>
              <a:rPr lang="cs-CZ" dirty="0" smtClean="0"/>
              <a:t>ociologie (procesy probíhající v celém druhu)</a:t>
            </a:r>
          </a:p>
          <a:p>
            <a:pPr lvl="2">
              <a:buFont typeface="Wingdings" pitchFamily="2" charset="2"/>
              <a:buChar char="Ø"/>
            </a:pPr>
            <a:r>
              <a:rPr lang="cs-CZ" dirty="0"/>
              <a:t>n</a:t>
            </a:r>
            <a:r>
              <a:rPr lang="cs-CZ" dirty="0" smtClean="0"/>
              <a:t>euznává samostatné postavení psychologie – součást biologie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58141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Sociologie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j</a:t>
            </a:r>
            <a:r>
              <a:rPr lang="cs-CZ" dirty="0" smtClean="0"/>
              <a:t>ako věda se musí teprve vytvořit</a:t>
            </a:r>
          </a:p>
          <a:p>
            <a:r>
              <a:rPr lang="cs-CZ" dirty="0"/>
              <a:t>d</a:t>
            </a:r>
            <a:r>
              <a:rPr lang="cs-CZ" dirty="0" smtClean="0"/>
              <a:t>ělí sociologii na: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společenská statika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společenská dynamika</a:t>
            </a:r>
          </a:p>
          <a:p>
            <a:r>
              <a:rPr lang="cs-CZ" dirty="0"/>
              <a:t>f</a:t>
            </a:r>
            <a:r>
              <a:rPr lang="cs-CZ" dirty="0" smtClean="0"/>
              <a:t>ilosofie dějin – i zde platí zákon tří stádií </a:t>
            </a:r>
            <a:r>
              <a:rPr lang="cs-CZ" dirty="0" smtClean="0">
                <a:latin typeface="Times New Roman"/>
                <a:cs typeface="Times New Roman"/>
              </a:rPr>
              <a:t>→</a:t>
            </a:r>
            <a:r>
              <a:rPr lang="cs-CZ" dirty="0" smtClean="0"/>
              <a:t> každé etapě myšlení odpovídá určitá společenská forma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teologické stádium </a:t>
            </a:r>
            <a:r>
              <a:rPr lang="cs-CZ" dirty="0" smtClean="0">
                <a:latin typeface="Times New Roman"/>
                <a:cs typeface="Times New Roman"/>
              </a:rPr>
              <a:t>→</a:t>
            </a:r>
            <a:r>
              <a:rPr lang="cs-CZ" dirty="0" smtClean="0"/>
              <a:t> feudalismus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m</a:t>
            </a:r>
            <a:r>
              <a:rPr lang="cs-CZ" dirty="0" smtClean="0"/>
              <a:t>etafyzické stádium  </a:t>
            </a:r>
            <a:r>
              <a:rPr lang="cs-CZ" dirty="0" smtClean="0">
                <a:latin typeface="Times New Roman"/>
                <a:cs typeface="Times New Roman"/>
              </a:rPr>
              <a:t>→</a:t>
            </a:r>
            <a:r>
              <a:rPr lang="cs-CZ" dirty="0" smtClean="0"/>
              <a:t> doba revolučních převratů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ozitivní  </a:t>
            </a:r>
            <a:r>
              <a:rPr lang="cs-CZ" dirty="0" smtClean="0">
                <a:latin typeface="Times New Roman"/>
                <a:cs typeface="Times New Roman"/>
              </a:rPr>
              <a:t>→</a:t>
            </a:r>
            <a:r>
              <a:rPr lang="cs-CZ" dirty="0" smtClean="0"/>
              <a:t> nastolen nový pevný řád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61707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Anglický pozitivizmus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John </a:t>
            </a:r>
            <a:r>
              <a:rPr lang="cs-CZ" b="1" dirty="0" err="1" smtClean="0"/>
              <a:t>Stuart</a:t>
            </a:r>
            <a:r>
              <a:rPr lang="cs-CZ" b="1" dirty="0" smtClean="0"/>
              <a:t> </a:t>
            </a:r>
            <a:r>
              <a:rPr lang="cs-CZ" b="1" dirty="0" err="1" smtClean="0"/>
              <a:t>Mill</a:t>
            </a:r>
            <a:r>
              <a:rPr lang="cs-CZ" b="1" dirty="0" smtClean="0"/>
              <a:t> (1806 – 1873)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z</a:t>
            </a:r>
            <a:r>
              <a:rPr lang="cs-CZ" dirty="0" smtClean="0"/>
              <a:t>důraznil naopak roli psychologie</a:t>
            </a:r>
          </a:p>
          <a:p>
            <a:endParaRPr lang="cs-CZ" dirty="0"/>
          </a:p>
          <a:p>
            <a:r>
              <a:rPr lang="cs-CZ" b="1" dirty="0" smtClean="0"/>
              <a:t>Herbert </a:t>
            </a:r>
            <a:r>
              <a:rPr lang="cs-CZ" b="1" dirty="0" err="1" smtClean="0"/>
              <a:t>Spencer</a:t>
            </a:r>
            <a:r>
              <a:rPr lang="cs-CZ" b="1" dirty="0" smtClean="0"/>
              <a:t> (1820 – 1903)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ůvodním povoláním stavební inženýr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ynálezce (autor řady patentů)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n</a:t>
            </a:r>
            <a:r>
              <a:rPr lang="cs-CZ" dirty="0" smtClean="0"/>
              <a:t>ovinář (redigoval ekonomický časopis)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sycholog, filosof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zastánce evolučního principu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570973"/>
            <a:ext cx="2131577" cy="3282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11279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/>
          </a:bodyPr>
          <a:lstStyle/>
          <a:p>
            <a:r>
              <a:rPr lang="cs-CZ" dirty="0" smtClean="0"/>
              <a:t>svou filosofii označoval termínem „syntetická filosofie“</a:t>
            </a:r>
          </a:p>
          <a:p>
            <a:r>
              <a:rPr lang="cs-CZ" dirty="0"/>
              <a:t>z</a:t>
            </a:r>
            <a:r>
              <a:rPr lang="cs-CZ" dirty="0" smtClean="0"/>
              <a:t>ákladem je evolucionismus – definoval </a:t>
            </a:r>
            <a:r>
              <a:rPr lang="cs-CZ" b="1" dirty="0" smtClean="0">
                <a:solidFill>
                  <a:srgbClr val="002060"/>
                </a:solidFill>
              </a:rPr>
              <a:t>zákon vývoje</a:t>
            </a:r>
            <a:r>
              <a:rPr lang="cs-CZ" dirty="0" smtClean="0"/>
              <a:t>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„</a:t>
            </a:r>
            <a:r>
              <a:rPr lang="cs-CZ" i="1" dirty="0" smtClean="0"/>
              <a:t>Vývoj je integrace hmoty provázená vynaložením pohybu; během tohoto procesu přechází hmota z neurčité, nesouvislé stejnorodosti do určité, souvislé nestejnorodosti a tatáž proměna se zároveň děje s vynakládaným pohybem.“</a:t>
            </a:r>
          </a:p>
          <a:p>
            <a:r>
              <a:rPr lang="cs-CZ" dirty="0"/>
              <a:t>o</a:t>
            </a:r>
            <a:r>
              <a:rPr lang="cs-CZ" dirty="0" smtClean="0"/>
              <a:t>pakem je regrese(dochází k rozkladu komplexních a diferencovaných struktur)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88465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dirty="0"/>
              <a:t>BEZ AUTORA. </a:t>
            </a:r>
            <a:r>
              <a:rPr lang="cs-CZ" dirty="0" err="1"/>
              <a:t>Soubor:Auguste</a:t>
            </a:r>
            <a:r>
              <a:rPr lang="cs-CZ" dirty="0"/>
              <a:t> Comte.jpg [online]. [cit. 25.11.2013]. Dostupný na WWW: http://cs.wikipedia.org/wiki/Soubor:Auguste_Comte.jpg (Auguste </a:t>
            </a:r>
            <a:r>
              <a:rPr lang="cs-CZ" dirty="0" err="1"/>
              <a:t>Comte</a:t>
            </a:r>
            <a:r>
              <a:rPr lang="cs-CZ" dirty="0"/>
              <a:t>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BEZ AUTORA. </a:t>
            </a:r>
            <a:r>
              <a:rPr lang="cs-CZ" dirty="0" err="1"/>
              <a:t>Soubor:Herbert</a:t>
            </a:r>
            <a:r>
              <a:rPr lang="cs-CZ" dirty="0"/>
              <a:t> Spencer.jpg [online]. [cit. 25.11.2013]. Dostupný na WWW: http://cs.wikipedia.org/wiki/Soubor:Herbert_Spencer.jpg  (Herbert </a:t>
            </a:r>
            <a:r>
              <a:rPr lang="cs-CZ" dirty="0" err="1"/>
              <a:t>Spencer</a:t>
            </a:r>
            <a:r>
              <a:rPr lang="cs-CZ" dirty="0"/>
              <a:t>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TRETERA, Ivo. Nástin dějin evropského myšlení. Praha - Litomyšl: Paseka, 2006, ISBN 80-7185-819-6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STORIG, Hans Joachim. Malé dějiny filosofie. Kostelní Vydří: Karmelitánské nakladatelství, 2000, ISBN 80-7192-500-4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LIESSMANN, Konrad; ZENATY, Gerhard. O myšlení. Olomouc: </a:t>
            </a:r>
            <a:r>
              <a:rPr lang="cs-CZ" dirty="0" err="1"/>
              <a:t>Votobia</a:t>
            </a:r>
            <a:r>
              <a:rPr lang="cs-CZ" dirty="0"/>
              <a:t>, 1994, ISBN 80-85619-94-6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5853605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382</TotalTime>
  <Words>605</Words>
  <Application>Microsoft Office PowerPoint</Application>
  <PresentationFormat>Předvádění na obrazovce (4:3)</PresentationFormat>
  <Paragraphs>98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projekt</vt:lpstr>
      <vt:lpstr>Pozitivismus</vt:lpstr>
      <vt:lpstr>ANOTACE</vt:lpstr>
      <vt:lpstr>Pozitivizmus</vt:lpstr>
      <vt:lpstr>Auguste Comte (1798 – 1857)</vt:lpstr>
      <vt:lpstr>Auguste Comte</vt:lpstr>
      <vt:lpstr>Auguste Comte</vt:lpstr>
      <vt:lpstr>Prezentace aplikace PowerPoint</vt:lpstr>
      <vt:lpstr>Prezentace aplikace PowerPoint</vt:lpstr>
      <vt:lpstr>Prezentace aplikace PowerPoint</vt:lpstr>
      <vt:lpstr>Sociologie</vt:lpstr>
      <vt:lpstr>Anglický pozitivizmus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Pozitivizmus</dc:title>
  <dc:creator>ve</dc:creator>
  <cp:lastModifiedBy>ve</cp:lastModifiedBy>
  <cp:revision>11</cp:revision>
  <dcterms:created xsi:type="dcterms:W3CDTF">2013-11-25T08:43:30Z</dcterms:created>
  <dcterms:modified xsi:type="dcterms:W3CDTF">2014-01-08T15:04:06Z</dcterms:modified>
</cp:coreProperties>
</file>