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486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0677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9094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900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769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3609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0168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75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815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49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41296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98179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64167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41365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15553717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9253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79304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60321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52347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66837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34187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68532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15224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54118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545866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A86AE-81FB-47BF-966B-A33E2FA2C5E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3EF61-EE3E-44F6-879E-08D620AB7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5915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1147914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Novopozitivismus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24187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730180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novopozitivismu.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163849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Novopozitivismus </a:t>
            </a:r>
            <a:br>
              <a:rPr lang="cs-CZ" dirty="0" smtClean="0"/>
            </a:br>
            <a:r>
              <a:rPr lang="cs-CZ" sz="3600" dirty="0" smtClean="0"/>
              <a:t>(analytická filosofie, logický  pozitivismus)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103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avazuje na pozitivismus 19. století</a:t>
            </a:r>
          </a:p>
          <a:p>
            <a:r>
              <a:rPr lang="cs-CZ" dirty="0"/>
              <a:t>n</a:t>
            </a:r>
            <a:r>
              <a:rPr lang="cs-CZ" dirty="0" smtClean="0"/>
              <a:t>etvoří jedinou školu – rozpadá se do několika relativně samostatných směrů; spojuje je zájem o </a:t>
            </a:r>
            <a:r>
              <a:rPr lang="cs-CZ" b="1" dirty="0" smtClean="0"/>
              <a:t>oblast jazyka</a:t>
            </a:r>
          </a:p>
          <a:p>
            <a:r>
              <a:rPr lang="cs-CZ" dirty="0"/>
              <a:t>h</a:t>
            </a:r>
            <a:r>
              <a:rPr lang="cs-CZ" dirty="0" smtClean="0"/>
              <a:t>luboký zájme o problematiku jazyka, především jazykové vědy</a:t>
            </a:r>
          </a:p>
          <a:p>
            <a:r>
              <a:rPr lang="cs-CZ" dirty="0"/>
              <a:t>s</a:t>
            </a:r>
            <a:r>
              <a:rPr lang="cs-CZ" dirty="0" smtClean="0"/>
              <a:t>cientismus </a:t>
            </a:r>
            <a:r>
              <a:rPr lang="cs-CZ" dirty="0" smtClean="0"/>
              <a:t>– absolutizuje úlohu vědy, především matematiky a přírodních věd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817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Bertrand Russell </a:t>
            </a:r>
            <a:r>
              <a:rPr lang="cs-CZ" sz="2400" b="1" dirty="0" smtClean="0"/>
              <a:t>(1872 – 1970)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</a:t>
            </a:r>
            <a:r>
              <a:rPr lang="cs-CZ" dirty="0" smtClean="0"/>
              <a:t>nglický lord, matematik, filosof, logik (spoluzakladatel moderní logiky)</a:t>
            </a:r>
          </a:p>
          <a:p>
            <a:r>
              <a:rPr lang="cs-CZ" dirty="0"/>
              <a:t>p</a:t>
            </a:r>
            <a:r>
              <a:rPr lang="cs-CZ" dirty="0" smtClean="0"/>
              <a:t>acifista (pasivní odpor vůči útočníkovi; od 50. let se angažoval za odstranění jaderných zbraní; spoluzaložil </a:t>
            </a:r>
            <a:r>
              <a:rPr lang="cs-CZ" i="1" dirty="0" smtClean="0"/>
              <a:t>Kampaň za jaderné odzbrojení</a:t>
            </a:r>
            <a:r>
              <a:rPr lang="cs-CZ" dirty="0" smtClean="0"/>
              <a:t> a </a:t>
            </a:r>
            <a:r>
              <a:rPr lang="cs-CZ" i="1" dirty="0" smtClean="0"/>
              <a:t>Pugwashské hnutí</a:t>
            </a:r>
            <a:r>
              <a:rPr lang="cs-CZ" dirty="0" smtClean="0"/>
              <a:t>)</a:t>
            </a:r>
          </a:p>
          <a:p>
            <a:r>
              <a:rPr lang="cs-CZ" dirty="0"/>
              <a:t>z</a:t>
            </a:r>
            <a:r>
              <a:rPr lang="cs-CZ" dirty="0" smtClean="0"/>
              <a:t>astával se emancipace žen</a:t>
            </a:r>
          </a:p>
          <a:p>
            <a:r>
              <a:rPr lang="cs-CZ" dirty="0"/>
              <a:t>n</a:t>
            </a:r>
            <a:r>
              <a:rPr lang="cs-CZ" dirty="0" smtClean="0"/>
              <a:t>ositel </a:t>
            </a:r>
            <a:r>
              <a:rPr lang="cs-CZ" i="1" dirty="0" smtClean="0"/>
              <a:t>Nobelovy ceny za literaturu</a:t>
            </a:r>
            <a:r>
              <a:rPr lang="cs-CZ" dirty="0" smtClean="0"/>
              <a:t> (1950)</a:t>
            </a:r>
          </a:p>
          <a:p>
            <a:r>
              <a:rPr lang="cs-CZ" dirty="0"/>
              <a:t>j</a:t>
            </a:r>
            <a:r>
              <a:rPr lang="cs-CZ" dirty="0" smtClean="0"/>
              <a:t>eden z nejvýznamnějších filosofů 20. století západního světa</a:t>
            </a:r>
          </a:p>
          <a:p>
            <a:r>
              <a:rPr lang="cs-CZ" dirty="0"/>
              <a:t>č</a:t>
            </a:r>
            <a:r>
              <a:rPr lang="cs-CZ" dirty="0" smtClean="0"/>
              <a:t>asto pocit samoty („</a:t>
            </a:r>
            <a:r>
              <a:rPr lang="cs-CZ" i="1" dirty="0" smtClean="0"/>
              <a:t>Stojíme na břehu oceánu a vykřikujeme do prázdné noci. Občas odpoví z temnoty nějaký hlas. Ale je to hlas tonoucího a v příštím okamžiku nastane opět mlčení.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47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err="1" smtClean="0"/>
              <a:t>Principia</a:t>
            </a:r>
            <a:r>
              <a:rPr lang="cs-CZ" i="1" dirty="0" smtClean="0"/>
              <a:t> </a:t>
            </a:r>
            <a:r>
              <a:rPr lang="cs-CZ" i="1" dirty="0" err="1" smtClean="0"/>
              <a:t>mathematica</a:t>
            </a:r>
            <a:r>
              <a:rPr lang="cs-CZ" i="1" dirty="0" smtClean="0"/>
              <a:t> </a:t>
            </a:r>
            <a:r>
              <a:rPr lang="cs-CZ" dirty="0" smtClean="0"/>
              <a:t>(společně s Alfredem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Whiteheadem</a:t>
            </a:r>
            <a:r>
              <a:rPr lang="cs-CZ" dirty="0" smtClean="0"/>
              <a:t>)</a:t>
            </a:r>
          </a:p>
          <a:p>
            <a:r>
              <a:rPr lang="cs-CZ" i="1" dirty="0" smtClean="0"/>
              <a:t>Problémy filosofie</a:t>
            </a:r>
          </a:p>
          <a:p>
            <a:r>
              <a:rPr lang="cs-CZ" i="1" dirty="0" smtClean="0"/>
              <a:t>Manželství a věrnost</a:t>
            </a:r>
          </a:p>
          <a:p>
            <a:r>
              <a:rPr lang="cs-CZ" i="1" dirty="0" smtClean="0"/>
              <a:t>Proč nejsem křesťan</a:t>
            </a:r>
          </a:p>
          <a:p>
            <a:r>
              <a:rPr lang="cs-CZ" i="1" dirty="0" smtClean="0"/>
              <a:t>Analýza ducha</a:t>
            </a:r>
          </a:p>
          <a:p>
            <a:r>
              <a:rPr lang="cs-CZ" i="1" dirty="0" smtClean="0"/>
              <a:t>Proč lidé bojují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849551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e filosofii nevytvořil žádný filosofický systém; vždy pracoval na speciálních zkoumáních; měl skeptický postoj vůči možnosti univerzálního poznání</a:t>
            </a:r>
          </a:p>
          <a:p>
            <a:r>
              <a:rPr lang="cs-CZ" dirty="0"/>
              <a:t>j</a:t>
            </a:r>
            <a:r>
              <a:rPr lang="cs-CZ" dirty="0" smtClean="0"/>
              <a:t>ediný účinný nástroj poznání vidí v přírodovědě (vzor i pro filosofii)</a:t>
            </a:r>
          </a:p>
          <a:p>
            <a:r>
              <a:rPr lang="cs-CZ" dirty="0"/>
              <a:t>p</a:t>
            </a:r>
            <a:r>
              <a:rPr lang="cs-CZ" dirty="0" smtClean="0"/>
              <a:t>od vlivem Ernsta Macha (1838 – 1916, Chrlice u Brna) a Richarda </a:t>
            </a:r>
            <a:r>
              <a:rPr lang="cs-CZ" dirty="0" err="1" smtClean="0"/>
              <a:t>Avenaria</a:t>
            </a:r>
            <a:r>
              <a:rPr lang="cs-CZ" dirty="0" smtClean="0"/>
              <a:t> (1843 – 1896)</a:t>
            </a:r>
          </a:p>
          <a:p>
            <a:r>
              <a:rPr lang="cs-CZ" dirty="0"/>
              <a:t>t</a:t>
            </a:r>
            <a:r>
              <a:rPr lang="cs-CZ" dirty="0" smtClean="0"/>
              <a:t>zv. neutrální monista (nelze dostatečně prokázat  v jaké podobě existuje hmota nebo duch)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4715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</a:t>
            </a:r>
            <a:r>
              <a:rPr lang="cs-CZ" i="1" dirty="0" smtClean="0"/>
              <a:t>Svět není souhrn věcí, ale faktů</a:t>
            </a:r>
            <a:r>
              <a:rPr lang="cs-CZ" dirty="0" smtClean="0"/>
              <a:t>.“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 zmocnění se faktů a operace s nimi (vše je problém jazyka)</a:t>
            </a:r>
          </a:p>
          <a:p>
            <a:r>
              <a:rPr lang="cs-CZ" dirty="0"/>
              <a:t>z</a:t>
            </a:r>
            <a:r>
              <a:rPr lang="cs-CZ" dirty="0" smtClean="0"/>
              <a:t>koumal logiku vztahů – je pro něj totožná s matematikou; matematiku lze redukovat na logiku (výpovědi – p, q, r, s; p´, q´, s´, r´)</a:t>
            </a:r>
          </a:p>
          <a:p>
            <a:r>
              <a:rPr lang="cs-CZ" dirty="0"/>
              <a:t>v</a:t>
            </a:r>
            <a:r>
              <a:rPr lang="cs-CZ" dirty="0" smtClean="0"/>
              <a:t>ýpovědi jsou prvky, elementy pravdy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 spojováním vznikají výpovědi složené neboli molekulární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8250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 oblasti etiky – měl pověst </a:t>
            </a:r>
            <a:r>
              <a:rPr lang="cs-CZ" dirty="0" err="1" smtClean="0"/>
              <a:t>znemravňovatele</a:t>
            </a:r>
            <a:r>
              <a:rPr lang="cs-CZ" dirty="0" smtClean="0"/>
              <a:t> mládeže  a </a:t>
            </a:r>
            <a:r>
              <a:rPr lang="cs-CZ" u="sng" dirty="0" smtClean="0"/>
              <a:t>zastánce volné lásky</a:t>
            </a:r>
          </a:p>
          <a:p>
            <a:r>
              <a:rPr lang="cs-CZ" dirty="0"/>
              <a:t>l</a:t>
            </a:r>
            <a:r>
              <a:rPr lang="cs-CZ" dirty="0" smtClean="0"/>
              <a:t>áska je jedna z nejcennějších hodnot lidského života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ruší hranice vlastního já (kdo se bojí lásky, bojí se života)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„</a:t>
            </a:r>
            <a:r>
              <a:rPr lang="cs-CZ" i="1" dirty="0" smtClean="0"/>
              <a:t>Příroda nestvořila lidské bytosti, aby žily osamoceně</a:t>
            </a:r>
            <a:r>
              <a:rPr lang="cs-CZ" dirty="0" smtClean="0"/>
              <a:t>.“</a:t>
            </a:r>
          </a:p>
          <a:p>
            <a:r>
              <a:rPr lang="cs-CZ" dirty="0"/>
              <a:t>h</a:t>
            </a:r>
            <a:r>
              <a:rPr lang="cs-CZ" dirty="0" smtClean="0"/>
              <a:t>lásá </a:t>
            </a:r>
            <a:r>
              <a:rPr lang="cs-CZ" b="1" dirty="0" smtClean="0"/>
              <a:t>novou sexuální morálku </a:t>
            </a:r>
          </a:p>
          <a:p>
            <a:r>
              <a:rPr lang="cs-CZ" dirty="0"/>
              <a:t>n</a:t>
            </a:r>
            <a:r>
              <a:rPr lang="cs-CZ" dirty="0" smtClean="0"/>
              <a:t>áboženství – je postradatelné, dokonce je zlem (je typické pro nevyspělého člověka)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756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Ludwig </a:t>
            </a:r>
            <a:r>
              <a:rPr lang="cs-CZ" b="1" dirty="0" err="1" smtClean="0"/>
              <a:t>Wittgenstein</a:t>
            </a:r>
            <a:r>
              <a:rPr lang="cs-CZ" b="1" dirty="0" smtClean="0"/>
              <a:t> </a:t>
            </a:r>
            <a:r>
              <a:rPr lang="cs-CZ" sz="2400" b="1" dirty="0" smtClean="0"/>
              <a:t>(1889 – 1951)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arodil se ve Vídni (syn vídeňského průmyslníka), studoval v Berlíně, Manchesteru a Cambridge (žák B. Russella – „</a:t>
            </a:r>
            <a:r>
              <a:rPr lang="cs-CZ" i="1" dirty="0"/>
              <a:t>P</a:t>
            </a:r>
            <a:r>
              <a:rPr lang="cs-CZ" i="1" dirty="0" smtClean="0"/>
              <a:t>oznat </a:t>
            </a:r>
            <a:r>
              <a:rPr lang="cs-CZ" i="1" dirty="0" err="1" smtClean="0"/>
              <a:t>Wittgensteina</a:t>
            </a:r>
            <a:r>
              <a:rPr lang="cs-CZ" i="1" dirty="0" smtClean="0"/>
              <a:t>, to patřilo k nejvzrušenějším duchovním zážitkům mého života.</a:t>
            </a:r>
            <a:r>
              <a:rPr lang="cs-CZ" dirty="0" smtClean="0"/>
              <a:t>“)</a:t>
            </a:r>
          </a:p>
          <a:p>
            <a:r>
              <a:rPr lang="cs-CZ" dirty="0"/>
              <a:t>c</a:t>
            </a:r>
            <a:r>
              <a:rPr lang="cs-CZ" dirty="0" smtClean="0"/>
              <a:t>elý život žil v jakési vnitřní samotě; časté obavy, že ztratí rozum, že zemře dříve, než dokončí své dílo; často na pokraji sebevraždy</a:t>
            </a:r>
          </a:p>
          <a:p>
            <a:r>
              <a:rPr lang="cs-CZ" dirty="0"/>
              <a:t>b</a:t>
            </a:r>
            <a:r>
              <a:rPr lang="cs-CZ" dirty="0" smtClean="0"/>
              <a:t>yl vynikající muzikant; rozhodoval se, zda se nestane dirigentem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Člověk neustále zakopává a padá, zakopává a padá a může se jen sám zvednout a pokusit se opět jít dál. V každém případě jsem to musel dělat po celý život.</a:t>
            </a:r>
            <a:r>
              <a:rPr lang="cs-CZ" dirty="0" smtClean="0"/>
              <a:t>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353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597666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Logicko-filosofický traktát</a:t>
            </a:r>
          </a:p>
          <a:p>
            <a:r>
              <a:rPr lang="cs-CZ" i="1" dirty="0" smtClean="0"/>
              <a:t>Filosofická zkoumání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zv. </a:t>
            </a:r>
            <a:r>
              <a:rPr lang="cs-CZ" b="1" dirty="0" err="1" smtClean="0"/>
              <a:t>Wittgenstein</a:t>
            </a:r>
            <a:r>
              <a:rPr lang="cs-CZ" b="1" dirty="0" smtClean="0"/>
              <a:t> I.:</a:t>
            </a:r>
          </a:p>
          <a:p>
            <a:r>
              <a:rPr lang="cs-CZ" dirty="0"/>
              <a:t>p</a:t>
            </a:r>
            <a:r>
              <a:rPr lang="cs-CZ" dirty="0" smtClean="0"/>
              <a:t>ředmětem zájmu </a:t>
            </a:r>
            <a:r>
              <a:rPr lang="cs-CZ" b="1" dirty="0" smtClean="0"/>
              <a:t>je jazyk</a:t>
            </a:r>
            <a:r>
              <a:rPr lang="cs-CZ" dirty="0" smtClean="0"/>
              <a:t>, kterým hovoříme o faktech</a:t>
            </a:r>
          </a:p>
          <a:p>
            <a:r>
              <a:rPr lang="cs-CZ" dirty="0"/>
              <a:t>s</a:t>
            </a:r>
            <a:r>
              <a:rPr lang="cs-CZ" dirty="0" smtClean="0"/>
              <a:t>vět je tvořen fakty, jejichž obrazem jsou výroky jazyka (má-li mít fakt smysl, musí být výrok potvrditelný nebo vyvratitelný)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problémem tradiční filosofie je, že se snaží mluvit o něčem, co se jazykem vyjádřit nedá</a:t>
            </a:r>
          </a:p>
          <a:p>
            <a:r>
              <a:rPr lang="cs-CZ" dirty="0"/>
              <a:t>p</a:t>
            </a:r>
            <a:r>
              <a:rPr lang="cs-CZ" dirty="0" smtClean="0"/>
              <a:t>ředmětem filosofie </a:t>
            </a:r>
            <a:r>
              <a:rPr lang="cs-CZ" u="sng" dirty="0" smtClean="0"/>
              <a:t>není obsah vědění</a:t>
            </a:r>
            <a:r>
              <a:rPr lang="cs-CZ" dirty="0" smtClean="0"/>
              <a:t>, ale </a:t>
            </a:r>
            <a:r>
              <a:rPr lang="cs-CZ" u="sng" dirty="0" smtClean="0"/>
              <a:t>obsah jazyka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002060"/>
                </a:solidFill>
              </a:rPr>
              <a:t>jazyk matematické logiky </a:t>
            </a:r>
            <a:r>
              <a:rPr lang="cs-CZ" dirty="0" smtClean="0"/>
              <a:t>(jednoznačný význam)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59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zv. </a:t>
            </a:r>
            <a:r>
              <a:rPr lang="cs-CZ" b="1" dirty="0" err="1" smtClean="0"/>
              <a:t>Wittgenstein</a:t>
            </a:r>
            <a:r>
              <a:rPr lang="cs-CZ" b="1" dirty="0" smtClean="0"/>
              <a:t> II.:</a:t>
            </a:r>
          </a:p>
          <a:p>
            <a:r>
              <a:rPr lang="cs-CZ" dirty="0"/>
              <a:t>n</a:t>
            </a:r>
            <a:r>
              <a:rPr lang="cs-CZ" dirty="0" smtClean="0"/>
              <a:t>elze konstruovat „</a:t>
            </a:r>
            <a:r>
              <a:rPr lang="cs-CZ" b="1" dirty="0" smtClean="0"/>
              <a:t>ideální“ jazyk </a:t>
            </a:r>
            <a:r>
              <a:rPr lang="cs-CZ" dirty="0" smtClean="0"/>
              <a:t>(je odtržený od života)</a:t>
            </a:r>
          </a:p>
          <a:p>
            <a:r>
              <a:rPr lang="cs-CZ" dirty="0"/>
              <a:t>m</a:t>
            </a:r>
            <a:r>
              <a:rPr lang="cs-CZ" dirty="0" smtClean="0"/>
              <a:t>usíme se zaměřit na analýzu reálného jazyka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„teorie jazykových her“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š</a:t>
            </a:r>
            <a:r>
              <a:rPr lang="cs-CZ" dirty="0" smtClean="0"/>
              <a:t>achy – mluvčí operuje se slovy a větami obdobně jako hráč s figurkou, tj. podle předem daných pravidel</a:t>
            </a:r>
          </a:p>
          <a:p>
            <a:r>
              <a:rPr lang="cs-CZ" u="sng" dirty="0"/>
              <a:t>j</a:t>
            </a:r>
            <a:r>
              <a:rPr lang="cs-CZ" u="sng" dirty="0" smtClean="0"/>
              <a:t>azyk má svůj vlastní řád, přenáší jej na skutečnost a vnucuje jí ho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2265462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Vídeňský okruh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err="1" smtClean="0"/>
              <a:t>Moritz</a:t>
            </a:r>
            <a:r>
              <a:rPr lang="cs-CZ" b="1" dirty="0" smtClean="0"/>
              <a:t> </a:t>
            </a:r>
            <a:r>
              <a:rPr lang="cs-CZ" b="1" dirty="0" err="1" smtClean="0"/>
              <a:t>Schlick</a:t>
            </a:r>
            <a:r>
              <a:rPr lang="cs-CZ" b="1" dirty="0" smtClean="0"/>
              <a:t> (1882 – 1936) </a:t>
            </a:r>
            <a:r>
              <a:rPr lang="cs-CZ" dirty="0" smtClean="0"/>
              <a:t>– zakladatel</a:t>
            </a:r>
          </a:p>
          <a:p>
            <a:r>
              <a:rPr lang="cs-CZ" b="1" dirty="0" smtClean="0"/>
              <a:t>Rudolf </a:t>
            </a:r>
            <a:r>
              <a:rPr lang="cs-CZ" b="1" dirty="0" err="1" smtClean="0"/>
              <a:t>Carnap</a:t>
            </a:r>
            <a:r>
              <a:rPr lang="cs-CZ" b="1" dirty="0" smtClean="0"/>
              <a:t> (1891 – 1970)</a:t>
            </a:r>
          </a:p>
          <a:p>
            <a:r>
              <a:rPr lang="cs-CZ" dirty="0"/>
              <a:t>z</a:t>
            </a:r>
            <a:r>
              <a:rPr lang="cs-CZ" dirty="0" smtClean="0"/>
              <a:t>abýval se především logikou</a:t>
            </a:r>
          </a:p>
          <a:p>
            <a:r>
              <a:rPr lang="cs-CZ" dirty="0" smtClean="0"/>
              <a:t>dílo: </a:t>
            </a:r>
            <a:r>
              <a:rPr lang="cs-CZ" i="1" dirty="0" smtClean="0"/>
              <a:t>Logická výstavba světa</a:t>
            </a:r>
          </a:p>
          <a:p>
            <a:r>
              <a:rPr lang="cs-CZ" dirty="0"/>
              <a:t>l</a:t>
            </a:r>
            <a:r>
              <a:rPr lang="cs-CZ" dirty="0" smtClean="0"/>
              <a:t>ogika je pro filosofii ve stejném vztahu jako matematika pro fyziku</a:t>
            </a:r>
          </a:p>
          <a:p>
            <a:r>
              <a:rPr lang="cs-CZ" dirty="0"/>
              <a:t>f</a:t>
            </a:r>
            <a:r>
              <a:rPr lang="cs-CZ" dirty="0" smtClean="0"/>
              <a:t>ilosof nemá formulovat vlastní výpovědi o světě, má hledat smysl tvrzení a tázání</a:t>
            </a:r>
            <a:r>
              <a:rPr lang="cs-CZ" dirty="0"/>
              <a:t> </a:t>
            </a:r>
            <a:r>
              <a:rPr lang="cs-CZ" dirty="0" smtClean="0"/>
              <a:t>– odlišit smysluplné a nesmysluplné věty</a:t>
            </a:r>
          </a:p>
          <a:p>
            <a:r>
              <a:rPr lang="cs-CZ" dirty="0"/>
              <a:t>s</a:t>
            </a:r>
            <a:r>
              <a:rPr lang="cs-CZ" dirty="0" smtClean="0"/>
              <a:t>mysluplná věta </a:t>
            </a:r>
            <a:r>
              <a:rPr lang="cs-CZ" u="sng" dirty="0" smtClean="0"/>
              <a:t>je správně gramaticky a syntakticky utvořena</a:t>
            </a:r>
            <a:r>
              <a:rPr lang="cs-CZ" dirty="0" smtClean="0"/>
              <a:t>, dále je </a:t>
            </a:r>
            <a:r>
              <a:rPr lang="cs-CZ" u="sng" dirty="0" smtClean="0"/>
              <a:t>empiricky ověřitelná (</a:t>
            </a:r>
            <a:r>
              <a:rPr lang="cs-CZ" b="1" u="sng" dirty="0" smtClean="0"/>
              <a:t>verifikovatelná</a:t>
            </a:r>
            <a:r>
              <a:rPr lang="cs-CZ" u="sng" dirty="0" smtClean="0"/>
              <a:t>)</a:t>
            </a:r>
          </a:p>
          <a:p>
            <a:r>
              <a:rPr lang="cs-CZ" u="sng" dirty="0"/>
              <a:t>m</a:t>
            </a:r>
            <a:r>
              <a:rPr lang="cs-CZ" u="sng" dirty="0" smtClean="0"/>
              <a:t>etafyziku nelze verifikovat</a:t>
            </a:r>
          </a:p>
        </p:txBody>
      </p:sp>
    </p:spTree>
    <p:extLst>
      <p:ext uri="{BB962C8B-B14F-4D97-AF65-F5344CB8AC3E}">
        <p14:creationId xmlns:p14="http://schemas.microsoft.com/office/powerpoint/2010/main" xmlns="" val="2979676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Karl Raimund </a:t>
            </a:r>
            <a:r>
              <a:rPr lang="cs-CZ" b="1" dirty="0" err="1" smtClean="0"/>
              <a:t>Popper</a:t>
            </a:r>
            <a:r>
              <a:rPr lang="cs-CZ" b="1" dirty="0" smtClean="0"/>
              <a:t> </a:t>
            </a:r>
            <a:r>
              <a:rPr lang="cs-CZ" sz="2700" b="1" dirty="0" smtClean="0"/>
              <a:t>(1902 – 1994)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ředstavitel kritického racionalismu</a:t>
            </a:r>
          </a:p>
          <a:p>
            <a:r>
              <a:rPr lang="cs-CZ" dirty="0"/>
              <a:t>r</a:t>
            </a:r>
            <a:r>
              <a:rPr lang="cs-CZ" dirty="0" smtClean="0"/>
              <a:t>akouský filosof, teoretik vědy, sociolog, politolog</a:t>
            </a:r>
          </a:p>
          <a:p>
            <a:r>
              <a:rPr lang="cs-CZ" dirty="0"/>
              <a:t>d</a:t>
            </a:r>
            <a:r>
              <a:rPr lang="cs-CZ" dirty="0" smtClean="0"/>
              <a:t>ílo: </a:t>
            </a:r>
            <a:r>
              <a:rPr lang="cs-CZ" i="1" dirty="0" smtClean="0"/>
              <a:t>Otevřená společnost a její nepřátelé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Logika bádání</a:t>
            </a:r>
          </a:p>
          <a:p>
            <a:r>
              <a:rPr lang="cs-CZ" dirty="0"/>
              <a:t>p</a:t>
            </a:r>
            <a:r>
              <a:rPr lang="cs-CZ" dirty="0" smtClean="0"/>
              <a:t>ravdivost vědecké teorie </a:t>
            </a:r>
            <a:r>
              <a:rPr lang="cs-CZ" u="sng" dirty="0" smtClean="0"/>
              <a:t>nelze dokazovat</a:t>
            </a:r>
            <a:r>
              <a:rPr lang="cs-CZ" dirty="0" smtClean="0"/>
              <a:t>, ale pouze </a:t>
            </a:r>
            <a:r>
              <a:rPr lang="cs-CZ" u="sng" dirty="0" smtClean="0"/>
              <a:t>empiricky testovat </a:t>
            </a:r>
            <a:r>
              <a:rPr lang="cs-CZ" dirty="0" smtClean="0"/>
              <a:t>(vědecké teorie jsou principiálně nedokazatelné)</a:t>
            </a:r>
          </a:p>
          <a:p>
            <a:r>
              <a:rPr lang="cs-CZ" dirty="0"/>
              <a:t>h</a:t>
            </a:r>
            <a:r>
              <a:rPr lang="cs-CZ" dirty="0" smtClean="0"/>
              <a:t>ypotézy se nedokazují verifikací, ale vyvracejí </a:t>
            </a:r>
            <a:r>
              <a:rPr lang="cs-CZ" b="1" dirty="0" smtClean="0"/>
              <a:t>falzifikací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07240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937148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872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projekt</vt:lpstr>
      <vt:lpstr>Novopozitivismus</vt:lpstr>
      <vt:lpstr>ANOTACE</vt:lpstr>
      <vt:lpstr>Novopozitivismus  (analytická filosofie, logický  pozitivismus)</vt:lpstr>
      <vt:lpstr>Snímek 4</vt:lpstr>
      <vt:lpstr>Bertrand Russell (1872 – 1970)</vt:lpstr>
      <vt:lpstr>Snímek 6</vt:lpstr>
      <vt:lpstr>Snímek 7</vt:lpstr>
      <vt:lpstr>Snímek 8</vt:lpstr>
      <vt:lpstr>Snímek 9</vt:lpstr>
      <vt:lpstr>Ludwig Wittgenstein (1889 – 1951)</vt:lpstr>
      <vt:lpstr>Snímek 11</vt:lpstr>
      <vt:lpstr>Snímek 12</vt:lpstr>
      <vt:lpstr>Vídeňský okruh</vt:lpstr>
      <vt:lpstr>Karl Raimund Popper (1902 – 1994)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Novopozitivismus  (analytická filosofie, logický  pozitivismus)</dc:title>
  <dc:creator>ve</dc:creator>
  <cp:lastModifiedBy>Dum</cp:lastModifiedBy>
  <cp:revision>12</cp:revision>
  <dcterms:created xsi:type="dcterms:W3CDTF">2013-11-26T11:16:17Z</dcterms:created>
  <dcterms:modified xsi:type="dcterms:W3CDTF">2014-06-17T15:38:39Z</dcterms:modified>
</cp:coreProperties>
</file>