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61" r:id="rId4"/>
    <p:sldId id="256" r:id="rId5"/>
    <p:sldId id="257" r:id="rId6"/>
    <p:sldId id="258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4111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1275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5058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041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2449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1509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2454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2022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604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2778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01775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02183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75028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53936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xmlns="" val="41004511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624952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951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71989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09862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09115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23526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44535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967972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21225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841014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A3522C-3691-4BF6-80F5-537433D2A58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FBE1F-2121-40A9-A77D-0BD0ADA41B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5717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1713720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Strukturalismus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97742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VY_32_INOVACE_7.SV.19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9847957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 problematikou </a:t>
            </a:r>
            <a:r>
              <a:rPr lang="cs-CZ" sz="1100" dirty="0" smtClean="0">
                <a:solidFill>
                  <a:prstClr val="black"/>
                </a:solidFill>
              </a:rPr>
              <a:t>strukturalismu.</a:t>
            </a:r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je použit ve výkladové části hodiny.  </a:t>
            </a: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Pomůcky: interaktivní tabule. </a:t>
            </a:r>
          </a:p>
        </p:txBody>
      </p:sp>
    </p:spTree>
    <p:extLst>
      <p:ext uri="{BB962C8B-B14F-4D97-AF65-F5344CB8AC3E}">
        <p14:creationId xmlns:p14="http://schemas.microsoft.com/office/powerpoint/2010/main" xmlns="" val="62547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Strukturalismus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5967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12568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a základní pojem považuje </a:t>
            </a:r>
            <a:r>
              <a:rPr lang="cs-CZ" dirty="0" smtClean="0">
                <a:solidFill>
                  <a:srgbClr val="002060"/>
                </a:solidFill>
              </a:rPr>
              <a:t>strukturu</a:t>
            </a:r>
            <a:r>
              <a:rPr lang="cs-CZ" dirty="0" smtClean="0"/>
              <a:t> – celek není vysvětlitelný </a:t>
            </a:r>
            <a:r>
              <a:rPr lang="cs-CZ" u="sng" dirty="0" smtClean="0"/>
              <a:t>jako souhrn jeho jednotlivých složek</a:t>
            </a:r>
            <a:r>
              <a:rPr lang="cs-CZ" dirty="0" smtClean="0"/>
              <a:t>, ale </a:t>
            </a:r>
            <a:r>
              <a:rPr lang="cs-CZ" u="sng" dirty="0" smtClean="0"/>
              <a:t>vytváří novou kvalitu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a</a:t>
            </a:r>
            <a:r>
              <a:rPr lang="cs-CZ" dirty="0" smtClean="0"/>
              <a:t>nalytická metoda výzkumu, která dává přednost hledání struktur a </a:t>
            </a:r>
            <a:r>
              <a:rPr lang="cs-CZ" dirty="0" err="1" smtClean="0"/>
              <a:t>pozníní</a:t>
            </a:r>
            <a:r>
              <a:rPr lang="cs-CZ" dirty="0" smtClean="0"/>
              <a:t> jejich funkce</a:t>
            </a:r>
          </a:p>
          <a:p>
            <a:r>
              <a:rPr lang="cs-CZ" dirty="0"/>
              <a:t>p</a:t>
            </a:r>
            <a:r>
              <a:rPr lang="cs-CZ" dirty="0" smtClean="0"/>
              <a:t>oprvé byla metoda strukturalismu uplatněna v literatuře (F. de </a:t>
            </a:r>
            <a:r>
              <a:rPr lang="cs-CZ" dirty="0" err="1" smtClean="0"/>
              <a:t>Saussure</a:t>
            </a:r>
            <a:r>
              <a:rPr lang="cs-CZ" dirty="0"/>
              <a:t>;</a:t>
            </a:r>
            <a:r>
              <a:rPr lang="cs-CZ" dirty="0" smtClean="0"/>
              <a:t> Pražská lingvistická škola – Roman </a:t>
            </a:r>
            <a:r>
              <a:rPr lang="cs-CZ" dirty="0" err="1" smtClean="0"/>
              <a:t>Jakobson</a:t>
            </a:r>
            <a:r>
              <a:rPr lang="cs-CZ" dirty="0" smtClean="0"/>
              <a:t>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 jazyk je nezávislý objekt, který lze matematicky popsat; jazyk, kterým mluvíme lze rozložit na „součástky“ a pak zkoumat)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rosadil se i v estetice (J. Mukařovský)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sychologii (J. </a:t>
            </a:r>
            <a:r>
              <a:rPr lang="cs-CZ" dirty="0" err="1" smtClean="0"/>
              <a:t>Piaget</a:t>
            </a:r>
            <a:r>
              <a:rPr lang="cs-CZ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 literární kritice, etnologii, matematice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318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Claude </a:t>
            </a:r>
            <a:r>
              <a:rPr lang="cs-CZ" b="1" dirty="0" err="1" smtClean="0"/>
              <a:t>L</a:t>
            </a:r>
            <a:r>
              <a:rPr lang="cs-CZ" b="1" dirty="0" err="1" smtClean="0">
                <a:cs typeface="Times New Roman"/>
              </a:rPr>
              <a:t>èvi-Strauss</a:t>
            </a:r>
            <a:r>
              <a:rPr lang="cs-CZ" b="1" dirty="0" smtClean="0">
                <a:cs typeface="Times New Roman"/>
              </a:rPr>
              <a:t> </a:t>
            </a:r>
            <a:r>
              <a:rPr lang="cs-CZ" sz="2400" b="1" dirty="0" smtClean="0">
                <a:cs typeface="Times New Roman"/>
              </a:rPr>
              <a:t>(1908 – 2009)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ystudoval práva a filosofii, výrazně se zabýval sociální antropologií a sociologií</a:t>
            </a:r>
          </a:p>
          <a:p>
            <a:r>
              <a:rPr lang="cs-CZ" dirty="0"/>
              <a:t>p</a:t>
            </a:r>
            <a:r>
              <a:rPr lang="cs-CZ" dirty="0" smtClean="0"/>
              <a:t>odnikl několik výprav do brazilských pralesů za indiánskými kmeny, které </a:t>
            </a:r>
            <a:r>
              <a:rPr lang="cs-CZ" dirty="0" smtClean="0"/>
              <a:t>nevytvořily </a:t>
            </a:r>
            <a:r>
              <a:rPr lang="cs-CZ" dirty="0" smtClean="0"/>
              <a:t>žádné písemnictví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smtClean="0"/>
              <a:t>Sociální antropologie</a:t>
            </a:r>
          </a:p>
          <a:p>
            <a:r>
              <a:rPr lang="cs-CZ" i="1" dirty="0" smtClean="0"/>
              <a:t>Myšlení přírodních národů</a:t>
            </a:r>
          </a:p>
          <a:p>
            <a:r>
              <a:rPr lang="cs-CZ" i="1" dirty="0" smtClean="0"/>
              <a:t>Mytologie</a:t>
            </a: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38473"/>
            <a:ext cx="4247874" cy="2819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62449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představitelé strukturalismu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Michel </a:t>
            </a:r>
            <a:r>
              <a:rPr lang="cs-CZ" dirty="0" err="1" smtClean="0">
                <a:solidFill>
                  <a:srgbClr val="C00000"/>
                </a:solidFill>
              </a:rPr>
              <a:t>Foucault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Jacques </a:t>
            </a:r>
            <a:r>
              <a:rPr lang="cs-CZ" dirty="0" err="1" smtClean="0">
                <a:solidFill>
                  <a:srgbClr val="C00000"/>
                </a:solidFill>
              </a:rPr>
              <a:t>Derrida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Umberto </a:t>
            </a:r>
            <a:r>
              <a:rPr lang="cs-CZ" dirty="0" err="1" smtClean="0">
                <a:solidFill>
                  <a:srgbClr val="C00000"/>
                </a:solidFill>
              </a:rPr>
              <a:t>Ecco</a:t>
            </a:r>
            <a:r>
              <a:rPr lang="cs-CZ" dirty="0" smtClean="0">
                <a:solidFill>
                  <a:srgbClr val="C00000"/>
                </a:solidFill>
              </a:rPr>
              <a:t> (*1932)</a:t>
            </a:r>
          </a:p>
          <a:p>
            <a:r>
              <a:rPr lang="cs-CZ" dirty="0"/>
              <a:t>n</a:t>
            </a:r>
            <a:r>
              <a:rPr lang="cs-CZ" dirty="0" smtClean="0"/>
              <a:t>a literární text pohlíží jako na soustavu znaků a hledá vztahy mezi nimi a skutečností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ílo:</a:t>
            </a:r>
          </a:p>
          <a:p>
            <a:r>
              <a:rPr lang="cs-CZ" i="1" dirty="0" smtClean="0"/>
              <a:t>Sémiotika</a:t>
            </a:r>
          </a:p>
          <a:p>
            <a:r>
              <a:rPr lang="cs-CZ" i="1" dirty="0" smtClean="0"/>
              <a:t>Jméno růže</a:t>
            </a:r>
          </a:p>
          <a:p>
            <a:r>
              <a:rPr lang="cs-CZ" i="1" dirty="0" err="1" smtClean="0"/>
              <a:t>Foucaltovo</a:t>
            </a:r>
            <a:r>
              <a:rPr lang="cs-CZ" i="1" dirty="0" smtClean="0"/>
              <a:t> kyvadlo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4094371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UNESCO/MICHEL RAVASSARD. </a:t>
            </a:r>
            <a:r>
              <a:rPr lang="cs-CZ" dirty="0" err="1"/>
              <a:t>Soubor:Levi-strauss</a:t>
            </a:r>
            <a:r>
              <a:rPr lang="cs-CZ" dirty="0"/>
              <a:t> 260.jpg [online]. [cit. 28.11.2013]. Dostupný na WWW: http://cs.wikipedia.org/wiki/Soubor:Levi-strauss_260.jpg (C. </a:t>
            </a:r>
            <a:r>
              <a:rPr lang="cs-CZ" dirty="0" err="1"/>
              <a:t>Lévi-Strauss</a:t>
            </a:r>
            <a:r>
              <a:rPr lang="cs-CZ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TRETERA, Ivo. Nástin dějin evropského myšlení. Praha - Litomyšl: Paseka, 2006, ISBN 80-7185-819-6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STORIG, Hans Joachim. Malé dějiny filosofie. Kostelní Vydří: Karmelitánské nakladatelství, 2000, ISBN 80-7192-500-4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LIESSMANN, Konrad; ZENATY, Gerhard. O myšlení. Olomouc: </a:t>
            </a:r>
            <a:r>
              <a:rPr lang="cs-CZ" dirty="0" err="1"/>
              <a:t>Votobia</a:t>
            </a:r>
            <a:r>
              <a:rPr lang="cs-CZ" dirty="0"/>
              <a:t>, 1994, ISBN 80-85619-94-6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85247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308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projekt</vt:lpstr>
      <vt:lpstr>Strukturalismus</vt:lpstr>
      <vt:lpstr>ANOTACE</vt:lpstr>
      <vt:lpstr>Strukturalismus</vt:lpstr>
      <vt:lpstr>Strukturalismus</vt:lpstr>
      <vt:lpstr>Claude Lèvi-Strauss (1908 – 2009) </vt:lpstr>
      <vt:lpstr>Další představitelé strukturalismu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Strukturalismus</dc:title>
  <dc:creator>ve</dc:creator>
  <cp:lastModifiedBy>Dum</cp:lastModifiedBy>
  <cp:revision>6</cp:revision>
  <dcterms:created xsi:type="dcterms:W3CDTF">2013-11-21T16:30:16Z</dcterms:created>
  <dcterms:modified xsi:type="dcterms:W3CDTF">2014-06-17T15:28:10Z</dcterms:modified>
</cp:coreProperties>
</file>