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65" r:id="rId4"/>
    <p:sldId id="256" r:id="rId5"/>
    <p:sldId id="257" r:id="rId6"/>
    <p:sldId id="258" r:id="rId7"/>
    <p:sldId id="259" r:id="rId8"/>
    <p:sldId id="262" r:id="rId9"/>
    <p:sldId id="260" r:id="rId10"/>
    <p:sldId id="261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E966B-B97A-4D62-9718-4DFB3E55CC19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18D6A-CA99-4059-8B39-6423B9A15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6107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E966B-B97A-4D62-9718-4DFB3E55CC19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18D6A-CA99-4059-8B39-6423B9A15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960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E966B-B97A-4D62-9718-4DFB3E55CC19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18D6A-CA99-4059-8B39-6423B9A15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749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E966B-B97A-4D62-9718-4DFB3E55CC19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18D6A-CA99-4059-8B39-6423B9A15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339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E966B-B97A-4D62-9718-4DFB3E55CC19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18D6A-CA99-4059-8B39-6423B9A15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8614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E966B-B97A-4D62-9718-4DFB3E55CC19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18D6A-CA99-4059-8B39-6423B9A15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780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E966B-B97A-4D62-9718-4DFB3E55CC19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18D6A-CA99-4059-8B39-6423B9A15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1639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E966B-B97A-4D62-9718-4DFB3E55CC19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18D6A-CA99-4059-8B39-6423B9A15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7928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E966B-B97A-4D62-9718-4DFB3E55CC19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18D6A-CA99-4059-8B39-6423B9A15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65437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E966B-B97A-4D62-9718-4DFB3E55CC19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18D6A-CA99-4059-8B39-6423B9A15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588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7E966B-B97A-4D62-9718-4DFB3E55CC19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618D6A-CA99-4059-8B39-6423B9A15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39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4636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8200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40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dirty="0">
                <a:solidFill>
                  <a:prstClr val="black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dirty="0">
                <a:solidFill>
                  <a:prstClr val="black"/>
                </a:solidFill>
                <a:latin typeface="Bookman Old Style" pitchFamily="18" charset="0"/>
              </a:rPr>
              <a:t>Jakékoliv další využití podléhá autorskému zákonu.</a:t>
            </a:r>
          </a:p>
        </p:txBody>
      </p:sp>
    </p:spTree>
    <p:extLst>
      <p:ext uri="{BB962C8B-B14F-4D97-AF65-F5344CB8AC3E}">
        <p14:creationId xmlns:p14="http://schemas.microsoft.com/office/powerpoint/2010/main" val="21148266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7635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587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100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4459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604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7409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5688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9395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2014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0958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7E966B-B97A-4D62-9718-4DFB3E55CC19}" type="datetimeFigureOut">
              <a:rPr lang="cs-CZ" smtClean="0"/>
              <a:t>15.4.2014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618D6A-CA99-4059-8B39-6423B9A159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250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15.4.2014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  <p:extLst>
      <p:ext uri="{BB962C8B-B14F-4D97-AF65-F5344CB8AC3E}">
        <p14:creationId xmlns:p14="http://schemas.microsoft.com/office/powerpoint/2010/main" val="1934394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200" dirty="0" smtClean="0"/>
              <a:t>Soudobá křesťanská filosofie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Mgr. Vladimír </a:t>
            </a:r>
            <a:r>
              <a:rPr lang="cs-CZ" sz="2800" dirty="0" err="1" smtClean="0"/>
              <a:t>Velešík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31809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VY_32_INOVACE_7.SV.20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listopad 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/>
              <a:t>Vyšší stupeň osmiletého gymnázia a čtyřleté gymnázium (RVP-G)</a:t>
            </a:r>
          </a:p>
          <a:p>
            <a:endParaRPr lang="cs-CZ" sz="1600" b="1" dirty="0"/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6683962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Občanský</a:t>
                      </a:r>
                      <a:r>
                        <a:rPr lang="cs-CZ" sz="1200" baseline="0" dirty="0" smtClean="0"/>
                        <a:t> a společenskovědní základ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Úvod</a:t>
                      </a:r>
                      <a:r>
                        <a:rPr lang="cs-CZ" sz="1200" baseline="0" dirty="0" smtClean="0"/>
                        <a:t> do filosofie a religionistiky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>
                <a:solidFill>
                  <a:prstClr val="black"/>
                </a:solidFill>
              </a:rPr>
              <a:t>Materiál slouží ke všeobecnému seznámení žáků s problematikou </a:t>
            </a:r>
            <a:r>
              <a:rPr lang="cs-CZ" sz="1100" dirty="0" smtClean="0">
                <a:solidFill>
                  <a:prstClr val="black"/>
                </a:solidFill>
              </a:rPr>
              <a:t>soudobé křesťanské filosofie.</a:t>
            </a:r>
            <a:endParaRPr lang="cs-CZ" sz="1100" dirty="0">
              <a:solidFill>
                <a:prstClr val="black"/>
              </a:solidFill>
            </a:endParaRPr>
          </a:p>
          <a:p>
            <a:pPr algn="just"/>
            <a:r>
              <a:rPr lang="cs-CZ" sz="1100" dirty="0">
                <a:solidFill>
                  <a:prstClr val="black"/>
                </a:solidFill>
              </a:rPr>
              <a:t>Materiál je použit ve výkladové části hodiny.  </a:t>
            </a:r>
          </a:p>
          <a:p>
            <a:pPr algn="just"/>
            <a:r>
              <a:rPr lang="cs-CZ" sz="1100" dirty="0">
                <a:solidFill>
                  <a:prstClr val="black"/>
                </a:solidFill>
              </a:rPr>
              <a:t>Pomůcky: interaktivní tabule. </a:t>
            </a:r>
          </a:p>
        </p:txBody>
      </p:sp>
    </p:spTree>
    <p:extLst>
      <p:ext uri="{BB962C8B-B14F-4D97-AF65-F5344CB8AC3E}">
        <p14:creationId xmlns:p14="http://schemas.microsoft.com/office/powerpoint/2010/main" val="245770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Soudobá křesťanská filosofie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8152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Novotomismus </a:t>
            </a:r>
            <a:br>
              <a:rPr lang="cs-CZ" dirty="0" smtClean="0"/>
            </a:br>
            <a:r>
              <a:rPr lang="cs-CZ" sz="3100" dirty="0" smtClean="0"/>
              <a:t>(širší pojetí – novoscholastika)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j</a:t>
            </a:r>
            <a:r>
              <a:rPr lang="cs-CZ" dirty="0" smtClean="0"/>
              <a:t>eden z hlavních filosofických směrů 20. století</a:t>
            </a:r>
          </a:p>
          <a:p>
            <a:r>
              <a:rPr lang="cs-CZ" dirty="0"/>
              <a:t>r</a:t>
            </a:r>
            <a:r>
              <a:rPr lang="cs-CZ" dirty="0" smtClean="0"/>
              <a:t>. 1879 vyzval papež Lev XIII. encyklikou „</a:t>
            </a:r>
            <a:r>
              <a:rPr lang="cs-CZ" i="1" dirty="0" err="1" smtClean="0"/>
              <a:t>Aetrni</a:t>
            </a:r>
            <a:r>
              <a:rPr lang="cs-CZ" i="1" dirty="0" smtClean="0"/>
              <a:t> </a:t>
            </a:r>
            <a:r>
              <a:rPr lang="cs-CZ" i="1" dirty="0" err="1" smtClean="0"/>
              <a:t>Patris</a:t>
            </a:r>
            <a:r>
              <a:rPr lang="cs-CZ" dirty="0" smtClean="0"/>
              <a:t>“ teology ke studiu Tomáše Akvinského (</a:t>
            </a:r>
            <a:r>
              <a:rPr lang="cs-CZ" dirty="0" smtClean="0">
                <a:latin typeface="Times New Roman"/>
                <a:cs typeface="Times New Roman"/>
              </a:rPr>
              <a:t>→</a:t>
            </a:r>
            <a:r>
              <a:rPr lang="cs-CZ" dirty="0" smtClean="0"/>
              <a:t> teologie musí spolupracovat s filosofií)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v</a:t>
            </a:r>
            <a:r>
              <a:rPr lang="cs-CZ" dirty="0" smtClean="0"/>
              <a:t> díle T. A. – harmonie víry a rozumu, dva nezávislé zdroje poznání dané člověku Bohem (tomismus dokázal pružně reagovat na otázky doby)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u</a:t>
            </a:r>
            <a:r>
              <a:rPr lang="cs-CZ" dirty="0" smtClean="0"/>
              <a:t>celený výklad světa, přírody, společnosti a člověka </a:t>
            </a:r>
          </a:p>
          <a:p>
            <a:r>
              <a:rPr lang="cs-CZ" dirty="0"/>
              <a:t>p</a:t>
            </a:r>
            <a:r>
              <a:rPr lang="cs-CZ" dirty="0" smtClean="0"/>
              <a:t>olemika s marxismem, zároveň však kritika kapitalismu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8733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Novotomismus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e</a:t>
            </a:r>
            <a:r>
              <a:rPr lang="cs-CZ" dirty="0" smtClean="0"/>
              <a:t>voluce je pokračováním stvoření (žádný nižší stupeň nemůže být sám o sobě příčinou vyššího)</a:t>
            </a:r>
          </a:p>
          <a:p>
            <a:r>
              <a:rPr lang="cs-CZ" dirty="0"/>
              <a:t>r</a:t>
            </a:r>
            <a:r>
              <a:rPr lang="cs-CZ" dirty="0" smtClean="0"/>
              <a:t>ozum je člověku dán Bohem, lidské i božské myšlení jsou logické</a:t>
            </a:r>
          </a:p>
          <a:p>
            <a:r>
              <a:rPr lang="cs-CZ" dirty="0"/>
              <a:t>l</a:t>
            </a:r>
            <a:r>
              <a:rPr lang="cs-CZ" dirty="0" smtClean="0"/>
              <a:t>idské myšlení je omezené – vede k povrchnímu poznání</a:t>
            </a:r>
          </a:p>
          <a:p>
            <a:r>
              <a:rPr lang="cs-CZ" dirty="0"/>
              <a:t>h</a:t>
            </a:r>
            <a:r>
              <a:rPr lang="cs-CZ" dirty="0" smtClean="0"/>
              <a:t>lubší poznání představují zjevené věčné pravdy (jsou nadrozumové – ale nikoli protirozumové</a:t>
            </a:r>
          </a:p>
          <a:p>
            <a:r>
              <a:rPr lang="cs-CZ" dirty="0"/>
              <a:t>č</a:t>
            </a:r>
            <a:r>
              <a:rPr lang="cs-CZ" dirty="0" smtClean="0"/>
              <a:t>lověk je svobodný jedinec (jednota tělesného a emocionálního) – je determinován materiální skutečností   člověk se stává osobou (personou) se svobodou a zodpovědností</a:t>
            </a:r>
          </a:p>
          <a:p>
            <a:r>
              <a:rPr lang="cs-CZ" dirty="0"/>
              <a:t>č</a:t>
            </a:r>
            <a:r>
              <a:rPr lang="cs-CZ" dirty="0" smtClean="0"/>
              <a:t>lověku dané náboženské mravní hodnoty (svědomí) jsou božským zákonem v člověku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2349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Novotomismus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err="1" smtClean="0">
                <a:solidFill>
                  <a:srgbClr val="FF0000"/>
                </a:solidFill>
              </a:rPr>
              <a:t>Pierre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Tailhard</a:t>
            </a:r>
            <a:r>
              <a:rPr lang="cs-CZ" dirty="0" smtClean="0">
                <a:solidFill>
                  <a:srgbClr val="FF0000"/>
                </a:solidFill>
              </a:rPr>
              <a:t> de </a:t>
            </a:r>
            <a:r>
              <a:rPr lang="cs-CZ" dirty="0" err="1" smtClean="0">
                <a:solidFill>
                  <a:srgbClr val="FF0000"/>
                </a:solidFill>
              </a:rPr>
              <a:t>Chardin</a:t>
            </a:r>
            <a:r>
              <a:rPr lang="cs-CZ" dirty="0" smtClean="0">
                <a:solidFill>
                  <a:srgbClr val="FF0000"/>
                </a:solidFill>
              </a:rPr>
              <a:t> (1881 – 1955)</a:t>
            </a:r>
          </a:p>
          <a:p>
            <a:r>
              <a:rPr lang="cs-CZ" dirty="0"/>
              <a:t>d</a:t>
            </a:r>
            <a:r>
              <a:rPr lang="cs-CZ" dirty="0" smtClean="0"/>
              <a:t>ílo: Místo člověka v přírodě</a:t>
            </a:r>
          </a:p>
          <a:p>
            <a:r>
              <a:rPr lang="cs-CZ" dirty="0"/>
              <a:t>p</a:t>
            </a:r>
            <a:r>
              <a:rPr lang="cs-CZ" dirty="0" smtClean="0"/>
              <a:t>aleontolog, geolog, filosof</a:t>
            </a:r>
          </a:p>
          <a:p>
            <a:r>
              <a:rPr lang="cs-CZ" dirty="0"/>
              <a:t>č</a:t>
            </a:r>
            <a:r>
              <a:rPr lang="cs-CZ" dirty="0" smtClean="0"/>
              <a:t>len jezuitského řádu, pro neshody s vedením řádu byl zbaven profesury</a:t>
            </a:r>
          </a:p>
          <a:p>
            <a:endParaRPr lang="cs-CZ" dirty="0" smtClean="0"/>
          </a:p>
          <a:p>
            <a:r>
              <a:rPr lang="cs-CZ" dirty="0" smtClean="0"/>
              <a:t>universální křesťanská interpretace</a:t>
            </a:r>
          </a:p>
          <a:p>
            <a:r>
              <a:rPr lang="cs-CZ" dirty="0"/>
              <a:t>v</a:t>
            </a:r>
            <a:r>
              <a:rPr lang="cs-CZ" dirty="0" smtClean="0"/>
              <a:t> rukou člověka je evoluce pokračováním díla Stvořitele, vede k rozvíjení nového typu lidství</a:t>
            </a:r>
          </a:p>
          <a:p>
            <a:r>
              <a:rPr lang="cs-CZ" dirty="0"/>
              <a:t>č</a:t>
            </a:r>
            <a:r>
              <a:rPr lang="cs-CZ" dirty="0" smtClean="0"/>
              <a:t>lověk se dnes neobejde bez vědy, ale neobejde se bez náboženství</a:t>
            </a:r>
          </a:p>
          <a:p>
            <a:r>
              <a:rPr lang="cs-CZ" dirty="0"/>
              <a:t>a</a:t>
            </a:r>
            <a:r>
              <a:rPr lang="cs-CZ" dirty="0" smtClean="0"/>
              <a:t>bsolutní bod = bod Omega (vesmír má počátek v jediném ohnisku – bodu Omega – k němu opět směřuje)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4678" y="4371"/>
            <a:ext cx="1468468" cy="2416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64623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Novotomismus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Jacques </a:t>
            </a:r>
            <a:r>
              <a:rPr lang="cs-CZ" dirty="0" err="1" smtClean="0">
                <a:solidFill>
                  <a:srgbClr val="FF0000"/>
                </a:solidFill>
              </a:rPr>
              <a:t>Maritain</a:t>
            </a:r>
            <a:r>
              <a:rPr lang="cs-CZ" dirty="0" smtClean="0">
                <a:solidFill>
                  <a:srgbClr val="FF0000"/>
                </a:solidFill>
              </a:rPr>
              <a:t> (1882 – 1973)</a:t>
            </a:r>
          </a:p>
          <a:p>
            <a:r>
              <a:rPr lang="cs-CZ" dirty="0"/>
              <a:t>v</a:t>
            </a:r>
            <a:r>
              <a:rPr lang="cs-CZ" dirty="0" smtClean="0"/>
              <a:t>ýznamný vliv měla jeho politická filosofie a estetika</a:t>
            </a:r>
          </a:p>
          <a:p>
            <a:r>
              <a:rPr lang="cs-CZ" dirty="0"/>
              <a:t>z</a:t>
            </a:r>
            <a:r>
              <a:rPr lang="cs-CZ" dirty="0" smtClean="0"/>
              <a:t>abýval se křesťanským humanismem a lidskými právy</a:t>
            </a:r>
          </a:p>
          <a:p>
            <a:r>
              <a:rPr lang="cs-CZ" dirty="0"/>
              <a:t>p</a:t>
            </a:r>
            <a:r>
              <a:rPr lang="cs-CZ" dirty="0" smtClean="0"/>
              <a:t>odílel se na formulaci Deklarace lidských práv pro OSN</a:t>
            </a:r>
          </a:p>
          <a:p>
            <a:endParaRPr lang="cs-CZ" dirty="0" smtClean="0"/>
          </a:p>
          <a:p>
            <a:r>
              <a:rPr lang="cs-CZ" dirty="0" smtClean="0"/>
              <a:t>etika je založena na správném poznání</a:t>
            </a:r>
          </a:p>
          <a:p>
            <a:r>
              <a:rPr lang="cs-CZ" dirty="0"/>
              <a:t>v</a:t>
            </a:r>
            <a:r>
              <a:rPr lang="cs-CZ" dirty="0" smtClean="0"/>
              <a:t> duchovních věcech je člověk podřízen svědomí, které musí společnost i stát respektovat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68389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Protestantská dialektická teologie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</a:t>
            </a:r>
            <a:r>
              <a:rPr lang="cs-CZ" dirty="0" smtClean="0"/>
              <a:t>ystupuje proti tzv. liberální teologii (tj. snaze vyjít vstříc dobovým požadavkům racionality a vědeckosti)   obviňuje jí z výprodeje základních křesťanských hodnot</a:t>
            </a:r>
          </a:p>
          <a:p>
            <a:r>
              <a:rPr lang="cs-CZ" dirty="0"/>
              <a:t>m</a:t>
            </a:r>
            <a:r>
              <a:rPr lang="cs-CZ" dirty="0" smtClean="0"/>
              <a:t>ezi Bohem a člověkem je nepřekonatelná vzdálenost</a:t>
            </a:r>
          </a:p>
          <a:p>
            <a:r>
              <a:rPr lang="cs-CZ" dirty="0"/>
              <a:t>r</a:t>
            </a:r>
            <a:r>
              <a:rPr lang="cs-CZ" dirty="0" smtClean="0"/>
              <a:t>ozlišuje mezi vírou a náboženstvím </a:t>
            </a:r>
          </a:p>
        </p:txBody>
      </p:sp>
    </p:spTree>
    <p:extLst>
      <p:ext uri="{BB962C8B-B14F-4D97-AF65-F5344CB8AC3E}">
        <p14:creationId xmlns:p14="http://schemas.microsoft.com/office/powerpoint/2010/main" val="11991004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Protestantská dialektická teologie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Karl </a:t>
            </a:r>
            <a:r>
              <a:rPr lang="cs-CZ" dirty="0" err="1" smtClean="0">
                <a:solidFill>
                  <a:srgbClr val="FF0000"/>
                </a:solidFill>
              </a:rPr>
              <a:t>Barth</a:t>
            </a:r>
            <a:r>
              <a:rPr lang="cs-CZ" dirty="0" smtClean="0">
                <a:solidFill>
                  <a:srgbClr val="FF0000"/>
                </a:solidFill>
              </a:rPr>
              <a:t> (1886 – 1968)</a:t>
            </a:r>
          </a:p>
          <a:p>
            <a:r>
              <a:rPr lang="cs-CZ" dirty="0"/>
              <a:t>z</a:t>
            </a:r>
            <a:r>
              <a:rPr lang="cs-CZ" dirty="0" smtClean="0"/>
              <a:t>akladatel dialektické teologie</a:t>
            </a:r>
          </a:p>
          <a:p>
            <a:r>
              <a:rPr lang="cs-CZ" dirty="0"/>
              <a:t>k</a:t>
            </a:r>
            <a:r>
              <a:rPr lang="cs-CZ" dirty="0" smtClean="0"/>
              <a:t>ritik </a:t>
            </a:r>
            <a:r>
              <a:rPr lang="cs-CZ" dirty="0" err="1" smtClean="0"/>
              <a:t>institualizovaného</a:t>
            </a:r>
            <a:r>
              <a:rPr lang="cs-CZ" dirty="0" smtClean="0"/>
              <a:t> křesťanství </a:t>
            </a:r>
          </a:p>
          <a:p>
            <a:r>
              <a:rPr lang="cs-CZ" dirty="0"/>
              <a:t>v</a:t>
            </a:r>
            <a:r>
              <a:rPr lang="cs-CZ" dirty="0" smtClean="0"/>
              <a:t>íru je třeba přijmout se všemi jejími rozpory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Paul </a:t>
            </a:r>
            <a:r>
              <a:rPr lang="cs-CZ" dirty="0" err="1" smtClean="0">
                <a:solidFill>
                  <a:srgbClr val="FF0000"/>
                </a:solidFill>
              </a:rPr>
              <a:t>Tillich</a:t>
            </a:r>
            <a:r>
              <a:rPr lang="cs-CZ" dirty="0" smtClean="0">
                <a:solidFill>
                  <a:srgbClr val="FF0000"/>
                </a:solidFill>
              </a:rPr>
              <a:t> (1886 – 1965)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025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/>
              <a:t>ELIAS, Claudio. </a:t>
            </a:r>
            <a:r>
              <a:rPr lang="cs-CZ" dirty="0" err="1"/>
              <a:t>Soubor:Pierre</a:t>
            </a:r>
            <a:r>
              <a:rPr lang="cs-CZ" dirty="0"/>
              <a:t> </a:t>
            </a:r>
            <a:r>
              <a:rPr lang="cs-CZ" dirty="0" err="1"/>
              <a:t>Teilhard</a:t>
            </a:r>
            <a:r>
              <a:rPr lang="cs-CZ" dirty="0"/>
              <a:t> de </a:t>
            </a:r>
            <a:r>
              <a:rPr lang="cs-CZ" dirty="0" err="1"/>
              <a:t>Chardin</a:t>
            </a:r>
            <a:r>
              <a:rPr lang="cs-CZ" dirty="0"/>
              <a:t> 01.jpg [online]. [cit. 22.11.2013]. Dostupný na WWW: http://cs.wikipedia.org/wiki/Soubor:Pierre_Teilhard_de_Chardin_01.jpg (P. T. de </a:t>
            </a:r>
            <a:r>
              <a:rPr lang="cs-CZ" dirty="0" err="1"/>
              <a:t>Chardin</a:t>
            </a:r>
            <a:r>
              <a:rPr lang="cs-CZ" dirty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TRETERA, Ivo. Nástin dějin evropského myšlení. Praha - Litomyšl: Paseka, 2006, ISBN 80-7185-819-6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STORIG, Hans Joachim. Malé dějiny filosofie. Kostelní Vydří: Karmelitánské nakladatelství, 2000, ISBN 80-7192-500-4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LIESSMANN, Konrad; ZENATY, Gerhard. O myšlení. Olomouc: </a:t>
            </a:r>
            <a:r>
              <a:rPr lang="cs-CZ" dirty="0" err="1"/>
              <a:t>Votobia</a:t>
            </a:r>
            <a:r>
              <a:rPr lang="cs-CZ" dirty="0"/>
              <a:t>, 1994, ISBN 80-85619-94-6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9888452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523</Words>
  <Application>Microsoft Office PowerPoint</Application>
  <PresentationFormat>Předvádění na obrazovce (4:3)</PresentationFormat>
  <Paragraphs>75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projekt</vt:lpstr>
      <vt:lpstr>Soudobá křesťanská filosofie</vt:lpstr>
      <vt:lpstr>ANOTACE</vt:lpstr>
      <vt:lpstr>Soudobá křesťanská filosofie</vt:lpstr>
      <vt:lpstr>Novotomismus  (širší pojetí – novoscholastika)</vt:lpstr>
      <vt:lpstr>Novotomismus</vt:lpstr>
      <vt:lpstr>Novotomismus</vt:lpstr>
      <vt:lpstr>Novotomismus</vt:lpstr>
      <vt:lpstr>Protestantská dialektická teologie</vt:lpstr>
      <vt:lpstr>Protestantská dialektická teologie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Soudobá křesťanská filosofie</dc:title>
  <dc:creator>ve</dc:creator>
  <cp:lastModifiedBy>ve</cp:lastModifiedBy>
  <cp:revision>8</cp:revision>
  <dcterms:created xsi:type="dcterms:W3CDTF">2013-11-22T08:31:24Z</dcterms:created>
  <dcterms:modified xsi:type="dcterms:W3CDTF">2014-04-15T14:47:48Z</dcterms:modified>
</cp:coreProperties>
</file>