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4" r:id="rId4"/>
    <p:sldId id="265" r:id="rId5"/>
    <p:sldId id="256" r:id="rId6"/>
    <p:sldId id="257" r:id="rId7"/>
    <p:sldId id="263" r:id="rId8"/>
    <p:sldId id="258" r:id="rId9"/>
    <p:sldId id="262" r:id="rId10"/>
    <p:sldId id="259" r:id="rId11"/>
    <p:sldId id="26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7827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348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919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131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342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9709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4279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892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376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454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207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F2CD1F5-0CFB-4460-AF2F-DAE93284ECD0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A902B2C-EC69-4E39-816D-E2F3441B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948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FC951C1-B987-4E79-84AF-B5DF9A3B441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1394187-CF2F-43CB-8DF3-4C7BAEECD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254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C5A60D4-3E6A-46BA-BED6-5B62BEFD7007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7D7A88F-6259-4593-836E-B18D9CFD6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3502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44DAE67-159A-4421-BF47-96868FC1721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7EE2D1-59D1-4284-BBB1-B41A041D1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0518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2436D26-A38D-4DC7-B366-7F41C8BA864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87CFFD-7330-4A8B-A849-05BDA7D1C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1863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C8DEDFD-1CF8-4510-A2D0-3789BBB90E9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B818A93-B980-434E-BAD6-4E051BD2E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5714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3A5E88D-0570-491F-B588-08281D7A6C7C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FD07D51-7D56-49A8-A28E-D6F98036F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5876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BE21C3-28AA-42DD-B0E8-C145A67D89D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E91503-2ABD-403A-B7B3-7515B82C3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9345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483836C-9722-4270-94A9-120FFB58D429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9D5BCC0-46DC-49EB-99F7-B7D80E551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77932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D98501C-B3BF-44EB-9D00-11B5A2C4095F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CAD77B4-E66E-440F-8D35-097FD3678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1647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82FD49-2D5B-4E12-BC29-D4E1D845C3B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3BC0082-F992-45F1-94C7-2269A4609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286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321AC9E-F49E-4F04-9FF4-8BA80FDBBA7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B9DFE3-A538-49D4-A82A-9E8C91EDE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32575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DCE0093-EFC1-482A-B0F2-6BEC5EB7B6D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25B2AB8-34FA-4D24-94FC-220D3A38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5743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B0D4CD7-2942-4E5A-A30F-E665FFCD79C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8A3795-FB9E-495B-802D-FC7C0C506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7123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CDDD261-C06B-458A-ADD1-E09AE732013D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815892F-6868-42C3-90F5-EC6B37983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2959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79E1E8E-A9DD-4B2D-9051-BEA2EDE9B0E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97A492-51BD-447A-B5E6-966AEAD0F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96169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FA9196-2F22-4517-B602-20E04883F09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10F77E1-95F7-48A3-9612-42DCBEB92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479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61FADE-D007-447A-AB40-84B8A5F6C0FA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6E420E0-7802-4753-8721-13B8A4F6C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45294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17B0CB1-9F3F-4CEA-8299-737A005A62E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9B60E33-92C4-4611-9BFB-94502E952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90413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66BD9BE-96BC-42C3-91FF-158957207B60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83C98F7-25CA-41C7-B3E9-7037901DC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7268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8CB337-44A1-4AE4-977A-130F4DD8D422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5F7D7AC-3000-42DA-94A1-6AB260895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5417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B32B11F-0B2D-4323-A0BC-FE0E3DEF4BA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5D39B87-98B4-4E9F-9A6F-0F40282D3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735382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52CDDB-66C4-44DA-A1EA-D358DB9874AE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DCEB34F-F883-43DB-B64E-038EA32D6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31045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218FCF9-5454-44A7-B556-0D41BA75A0B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1836562-CC58-4ADE-8745-B080363F0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0914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33433E1-2311-420F-9FCE-B1A63C0F771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DB3D744-29A5-44B0-9A44-B85D72948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226485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C8A4F3A-DD86-461B-9023-F73E2A4576FD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2E1C32-D8AD-4916-B928-90EB5D43B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37924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6BB34F2-CFC6-4CE9-B2D5-BD171366423F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30CB17E-5C6A-4EA8-ADA5-284AA4E68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5815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6F6F3F8-1996-4BF2-B45F-C9C0148874D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43B96CF-5F24-40D0-9367-7C00527DC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1679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9DE1C-D522-40E1-946F-22EC834B974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DB6BB-2F8A-4C12-998C-1906F9C23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875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A689B465-5050-48CF-9571-8127EFC444E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BA09BF9A-2D11-42AD-83E6-9B7EFAD6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260008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89889F91-E9A7-4506-8085-91C17E337C1E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462FE155-4DDF-468D-A003-1EFF17EA1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4106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3942010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Ústavní soud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0714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915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VY_32_INOVACE_6.SV.20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algn="just"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Anotace: 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algn="just" eaLnBrk="1" hangingPunct="1">
              <a:buFont typeface="+mj-lt"/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816225"/>
          <a:ext cx="74295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2"/>
              </a:tblGrid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Ústavního soudu ČR.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31165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296143"/>
          </a:xfrm>
        </p:spPr>
        <p:txBody>
          <a:bodyPr/>
          <a:lstStyle/>
          <a:p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04864"/>
            <a:ext cx="762000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667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effectLst/>
              </a:rPr>
              <a:t>státní soudní instituce, která není součástí systému obecných soudů (je oddělena)</a:t>
            </a:r>
          </a:p>
          <a:p>
            <a:r>
              <a:rPr lang="cs-CZ" dirty="0" smtClean="0">
                <a:effectLst/>
              </a:rPr>
              <a:t>jeho hlavním úkolem je přezkum souladu zákonů s ústavou nebo celým ústavním řádem (tj. </a:t>
            </a:r>
            <a:r>
              <a:rPr lang="cs-CZ" dirty="0" smtClean="0"/>
              <a:t>ú</a:t>
            </a:r>
            <a:r>
              <a:rPr lang="cs-CZ" dirty="0" smtClean="0">
                <a:effectLst/>
              </a:rPr>
              <a:t>kolem Ústavního soudu České republiky je dbát na ochranu ústavnosti)</a:t>
            </a:r>
          </a:p>
          <a:p>
            <a:r>
              <a:rPr lang="cs-CZ" dirty="0"/>
              <a:t>p</a:t>
            </a:r>
            <a:r>
              <a:rPr lang="cs-CZ" dirty="0" smtClean="0">
                <a:effectLst/>
              </a:rPr>
              <a:t>roti jeho rozhodnutí existuje jediný další prostředek nápravy, a to stížnost k Evropskému soudu pro lidská práva ve Štrasburku</a:t>
            </a:r>
          </a:p>
        </p:txBody>
      </p:sp>
    </p:spTree>
    <p:extLst>
      <p:ext uri="{BB962C8B-B14F-4D97-AF65-F5344CB8AC3E}">
        <p14:creationId xmlns:p14="http://schemas.microsoft.com/office/powerpoint/2010/main" xmlns="" val="267784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ředsedou ústavního soudu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JUDr. Pavel </a:t>
            </a:r>
            <a:r>
              <a:rPr lang="cs-CZ" dirty="0" smtClean="0"/>
              <a:t>Rychetský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sídlem ústavního soudu je Brno (Joštova 8, 660 83 Brno)</a:t>
            </a:r>
          </a:p>
          <a:p>
            <a:r>
              <a:rPr lang="cs-CZ" dirty="0" smtClean="0"/>
              <a:t>j</a:t>
            </a:r>
            <a:r>
              <a:rPr lang="cs-CZ" dirty="0" smtClean="0">
                <a:effectLst/>
              </a:rPr>
              <a:t>e zakázáno shromáždění v okruhu 100 m od budov Ústavního soudu nebo od míst, kde Ústavní soud jedná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7981" y="0"/>
            <a:ext cx="2726019" cy="4331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3161928" cy="2126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1614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atnáct soudců </a:t>
            </a:r>
            <a:r>
              <a:rPr lang="cs-CZ" dirty="0" smtClean="0">
                <a:effectLst/>
              </a:rPr>
              <a:t>Ústavního soudu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jmenuje prezident</a:t>
            </a:r>
            <a:r>
              <a:rPr lang="cs-CZ" dirty="0" smtClean="0">
                <a:effectLst/>
              </a:rPr>
              <a:t> se souhlasem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Senátu</a:t>
            </a:r>
          </a:p>
          <a:p>
            <a:r>
              <a:rPr lang="cs-CZ" dirty="0" smtClean="0">
                <a:effectLst/>
              </a:rPr>
              <a:t>funkční období ústavního soudce je 10 let</a:t>
            </a:r>
          </a:p>
          <a:p>
            <a:r>
              <a:rPr lang="cs-CZ" dirty="0"/>
              <a:t>s</a:t>
            </a:r>
            <a:r>
              <a:rPr lang="cs-CZ" dirty="0" smtClean="0">
                <a:effectLst/>
              </a:rPr>
              <a:t>oudcem Ústavního soudu může být jmenován bezúhonný občan, který je volitelný do Senátu (věk nad 40 let), má vysokoškolské právnické vzdělání a byl nejméně deset let činný v právnickém povolání</a:t>
            </a:r>
          </a:p>
          <a:p>
            <a:r>
              <a:rPr lang="cs-CZ" dirty="0"/>
              <a:t>j</a:t>
            </a:r>
            <a:r>
              <a:rPr lang="cs-CZ" dirty="0" smtClean="0">
                <a:effectLst/>
              </a:rPr>
              <a:t>e možné opakované jmenování téže osoby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2960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Sněmovní sál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799" y="1484784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00806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 rozhoduje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effectLst/>
              </a:rPr>
              <a:t>o zrušení zákonů nebo jejich jednotlivých ustanovení, jsou-li v rozporu s ústavním pořádkem</a:t>
            </a:r>
          </a:p>
          <a:p>
            <a:r>
              <a:rPr lang="cs-CZ" dirty="0" smtClean="0">
                <a:effectLst/>
              </a:rPr>
              <a:t>o zrušení jiných právních předpisů nebo jejich jednotlivých ustanovení, jsou-li v rozporu s ústavním pořádkem nebo zákonem</a:t>
            </a:r>
          </a:p>
          <a:p>
            <a:r>
              <a:rPr lang="cs-CZ" dirty="0" smtClean="0">
                <a:effectLst/>
              </a:rPr>
              <a:t>o ústavní stížnosti orgánů územní samosprávy proti nezákonnému zásahu státu</a:t>
            </a:r>
          </a:p>
          <a:p>
            <a:r>
              <a:rPr lang="cs-CZ" dirty="0" smtClean="0">
                <a:effectLst/>
              </a:rPr>
              <a:t>o ústavní stížnosti proti pravomocnému rozhodnutí a jinému zásahu orgánů veřejné moci do ústavně zaručených základních práv a svobod</a:t>
            </a:r>
          </a:p>
          <a:p>
            <a:r>
              <a:rPr lang="cs-CZ" dirty="0" smtClean="0">
                <a:effectLst/>
              </a:rPr>
              <a:t>o opravném prostředku proti rozhodnutí ve věci ověření volby poslance nebo senátora</a:t>
            </a:r>
          </a:p>
          <a:p>
            <a:r>
              <a:rPr lang="cs-CZ" dirty="0" smtClean="0">
                <a:effectLst/>
              </a:rPr>
              <a:t>v pochybnostech o ztrátě volitelnosti a o neslučitelnosti výkonu funkcí poslance nebo senátora podle čl. 25 Ústavy</a:t>
            </a:r>
          </a:p>
        </p:txBody>
      </p:sp>
    </p:spTree>
    <p:extLst>
      <p:ext uri="{BB962C8B-B14F-4D97-AF65-F5344CB8AC3E}">
        <p14:creationId xmlns:p14="http://schemas.microsoft.com/office/powerpoint/2010/main" xmlns="" val="4141637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 rozhoduje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effectLst/>
              </a:rPr>
              <a:t>o ústavní žalobě Senátu proti prezidentu republiky podle čl. 65 odst. 2 Ústavy</a:t>
            </a:r>
          </a:p>
          <a:p>
            <a:r>
              <a:rPr lang="cs-CZ" dirty="0" smtClean="0">
                <a:effectLst/>
              </a:rPr>
              <a:t>o návrhu prezidenta republiky na zrušení usnesení Poslanecké sněmovny a Senátu podle čl. 66 Ústavy</a:t>
            </a:r>
          </a:p>
          <a:p>
            <a:r>
              <a:rPr lang="cs-CZ" dirty="0" smtClean="0">
                <a:effectLst/>
              </a:rPr>
              <a:t>o opatřeních nezbytných k provedení rozhodnutí mezinárodního soudu, které je pro Českou republiku závazné, pokud je nelze provést jinak</a:t>
            </a:r>
          </a:p>
          <a:p>
            <a:r>
              <a:rPr lang="cs-CZ" dirty="0" smtClean="0">
                <a:effectLst/>
              </a:rPr>
              <a:t>o tom, zda rozhodnutí o rozpuštění politické strany nebo jiné rozhodnutí týkající se činnosti politické strany je ve shodě s ústavními nebo jinými zákony</a:t>
            </a:r>
          </a:p>
          <a:p>
            <a:r>
              <a:rPr lang="cs-CZ" dirty="0" smtClean="0">
                <a:effectLst/>
              </a:rPr>
              <a:t>spory o rozsah kompetencí státních orgánů a orgánů územní samosprávy, nepřísluší-li podle zákona jinému orgánu</a:t>
            </a:r>
          </a:p>
          <a:p>
            <a:r>
              <a:rPr lang="cs-CZ" dirty="0" smtClean="0">
                <a:effectLst/>
              </a:rPr>
              <a:t>o souladu mezinárodní smlouvy podle čl. 10a a čl. 49 s ústavním pořádkem, a to před její ratifikací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5583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40156"/>
          </a:xfrm>
        </p:spPr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MILLENIUM 187. </a:t>
            </a:r>
            <a:r>
              <a:rPr lang="cs-CZ" i="1" dirty="0" err="1"/>
              <a:t>Soubor:Moravská</a:t>
            </a:r>
            <a:r>
              <a:rPr lang="cs-CZ" i="1" dirty="0"/>
              <a:t> Zemská Sněmovna II.jpg</a:t>
            </a:r>
            <a:r>
              <a:rPr lang="cs-CZ" dirty="0"/>
              <a:t> [online]. [cit. 18.11.2013]. Dostupný na WWW: http://cs.wikipedia.org/wiki/Soubor:Moravsk%C3%A1_Zemsk%C3%A1_Sn%C4%9Bmovna_II.jpg  (Titulní strana – budova ústavního soudu) </a:t>
            </a:r>
          </a:p>
          <a:p>
            <a:r>
              <a:rPr lang="cs-CZ" dirty="0"/>
              <a:t>KIRK. </a:t>
            </a:r>
            <a:r>
              <a:rPr lang="cs-CZ" i="1" dirty="0" err="1"/>
              <a:t>Soubor:Moravská</a:t>
            </a:r>
            <a:r>
              <a:rPr lang="cs-CZ" i="1" dirty="0"/>
              <a:t> zemská sněmovna (dnes Ústavní soud ČR) (02).jpg</a:t>
            </a:r>
            <a:r>
              <a:rPr lang="cs-CZ" dirty="0"/>
              <a:t> [online]. [cit. 18.11.2013]. Dostupný na WWW: http://cs.wikipedia.org/wiki/Soubor:Moravsk%C3%A1_zemsk%C3%A1_sn%C4%9Bmovna_(dnes_%C3%9Astavn%C3%AD_soud_%C4%8CR)_(02).jpg (budova Ústavního soudu)</a:t>
            </a:r>
          </a:p>
          <a:p>
            <a:r>
              <a:rPr lang="cs-CZ" dirty="0"/>
              <a:t>SEDLECKÝ, David. </a:t>
            </a:r>
            <a:r>
              <a:rPr lang="cs-CZ" i="1" dirty="0" err="1"/>
              <a:t>Soubor:Pavel</a:t>
            </a:r>
            <a:r>
              <a:rPr lang="cs-CZ" i="1" dirty="0"/>
              <a:t> Rychetský (2011).jpg</a:t>
            </a:r>
            <a:r>
              <a:rPr lang="cs-CZ" dirty="0"/>
              <a:t> [online]. [cit. 18.11.2013]. Dostupný na WWW: http://cs.wikipedia.org/wiki/Soubor:Pavel_Rychetsk%C3%BD_(2011).jpg  (JUDr. Pavel Rychetský)</a:t>
            </a:r>
          </a:p>
          <a:p>
            <a:r>
              <a:rPr lang="cs-CZ" dirty="0"/>
              <a:t>KIRK. </a:t>
            </a:r>
            <a:r>
              <a:rPr lang="cs-CZ" i="1" dirty="0" err="1"/>
              <a:t>Soubor:Moravian</a:t>
            </a:r>
            <a:r>
              <a:rPr lang="cs-CZ" i="1" dirty="0"/>
              <a:t> </a:t>
            </a:r>
            <a:r>
              <a:rPr lang="cs-CZ" i="1" dirty="0" err="1"/>
              <a:t>Provincial</a:t>
            </a:r>
            <a:r>
              <a:rPr lang="cs-CZ" i="1" dirty="0"/>
              <a:t> Diet - </a:t>
            </a:r>
            <a:r>
              <a:rPr lang="cs-CZ" i="1" dirty="0" err="1"/>
              <a:t>Assembly</a:t>
            </a:r>
            <a:r>
              <a:rPr lang="cs-CZ" i="1" dirty="0"/>
              <a:t> </a:t>
            </a:r>
            <a:r>
              <a:rPr lang="cs-CZ" i="1" dirty="0" err="1"/>
              <a:t>hall</a:t>
            </a:r>
            <a:r>
              <a:rPr lang="cs-CZ" i="1" dirty="0"/>
              <a:t> 09.jpg</a:t>
            </a:r>
            <a:r>
              <a:rPr lang="cs-CZ" dirty="0"/>
              <a:t> [online]. [cit. 18.11.2013]. Dostupný na WWW: http://cs.wikipedia.org/wiki/Soubor:Moravian_Provincial_Diet_-_Assembly_hall_09.jpg (Sněmovní síň)</a:t>
            </a:r>
          </a:p>
          <a:p>
            <a:r>
              <a:rPr lang="cs-CZ" dirty="0"/>
              <a:t>BARTONÍČKOVÁ, Klára a kol. </a:t>
            </a:r>
            <a:r>
              <a:rPr lang="cs-CZ" i="1" dirty="0"/>
              <a:t>Občanský a společenskovědní základ. Přehled středoškolského učiva</a:t>
            </a:r>
            <a:r>
              <a:rPr lang="cs-CZ" dirty="0"/>
              <a:t>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r>
              <a:rPr lang="cs-CZ" dirty="0"/>
              <a:t>EMMERT, František a kol. </a:t>
            </a:r>
            <a:r>
              <a:rPr lang="cs-CZ" i="1" dirty="0"/>
              <a:t>Odmaturuj ze společenských věd</a:t>
            </a:r>
            <a:r>
              <a:rPr lang="cs-CZ" dirty="0"/>
              <a:t>. Brno: DIDAKTIS, 2003, ISBN 80-86285-68-5. 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095922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579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projekt</vt:lpstr>
      <vt:lpstr>2_projekt</vt:lpstr>
      <vt:lpstr>Ústavní soud</vt:lpstr>
      <vt:lpstr>ANOTACE</vt:lpstr>
      <vt:lpstr>Ústavní soud</vt:lpstr>
      <vt:lpstr>Ústavní soud</vt:lpstr>
      <vt:lpstr>Ústavní soud</vt:lpstr>
      <vt:lpstr>Ústavní soud</vt:lpstr>
      <vt:lpstr>Sněmovní sál</vt:lpstr>
      <vt:lpstr>Ústavní soud rozhoduje</vt:lpstr>
      <vt:lpstr>Ústavní soud rozhoduje</vt:lpstr>
      <vt:lpstr>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Ústavní soud</dc:title>
  <dc:creator>ve</dc:creator>
  <cp:lastModifiedBy>Dum</cp:lastModifiedBy>
  <cp:revision>9</cp:revision>
  <dcterms:created xsi:type="dcterms:W3CDTF">2013-11-18T07:39:23Z</dcterms:created>
  <dcterms:modified xsi:type="dcterms:W3CDTF">2014-06-17T15:22:31Z</dcterms:modified>
</cp:coreProperties>
</file>