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slideLayouts/slideLayout34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66" r:id="rId4"/>
    <p:sldId id="267" r:id="rId5"/>
    <p:sldId id="256" r:id="rId6"/>
    <p:sldId id="257" r:id="rId7"/>
    <p:sldId id="258" r:id="rId8"/>
    <p:sldId id="259" r:id="rId9"/>
    <p:sldId id="260" r:id="rId10"/>
    <p:sldId id="261" r:id="rId11"/>
    <p:sldId id="263" r:id="rId12"/>
    <p:sldId id="264" r:id="rId13"/>
    <p:sldId id="265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2A6D5-A8C1-4EB6-9BD0-F74B568BC318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5638-F17E-4642-B6C0-4F7543B861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0661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2A6D5-A8C1-4EB6-9BD0-F74B568BC318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5638-F17E-4642-B6C0-4F7543B861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712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2A6D5-A8C1-4EB6-9BD0-F74B568BC318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5638-F17E-4642-B6C0-4F7543B861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2821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2A6D5-A8C1-4EB6-9BD0-F74B568BC318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5638-F17E-4642-B6C0-4F7543B861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007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2A6D5-A8C1-4EB6-9BD0-F74B568BC318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5638-F17E-4642-B6C0-4F7543B861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4287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2A6D5-A8C1-4EB6-9BD0-F74B568BC318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5638-F17E-4642-B6C0-4F7543B861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9451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2A6D5-A8C1-4EB6-9BD0-F74B568BC318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5638-F17E-4642-B6C0-4F7543B861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558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2A6D5-A8C1-4EB6-9BD0-F74B568BC318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5638-F17E-4642-B6C0-4F7543B861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6499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2A6D5-A8C1-4EB6-9BD0-F74B568BC318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5638-F17E-4642-B6C0-4F7543B861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0139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2A6D5-A8C1-4EB6-9BD0-F74B568BC318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5638-F17E-4642-B6C0-4F7543B861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8215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2A6D5-A8C1-4EB6-9BD0-F74B568BC318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A5638-F17E-4642-B6C0-4F7543B861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41291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8F2CD1F5-0CFB-4460-AF2F-DAE93284ECD0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A902B2C-EC69-4E39-816D-E2F3441B1E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69102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FC951C1-B987-4E79-84AF-B5DF9A3B4411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21394187-CF2F-43CB-8DF3-4C7BAEECDE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72143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C5A60D4-3E6A-46BA-BED6-5B62BEFD7007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7D7A88F-6259-4593-836E-B18D9CFD68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532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12"/>
          <p:cNvSpPr txBox="1">
            <a:spLocks noChangeArrowheads="1"/>
          </p:cNvSpPr>
          <p:nvPr userDrawn="1"/>
        </p:nvSpPr>
        <p:spPr bwMode="auto">
          <a:xfrm>
            <a:off x="714375" y="5715000"/>
            <a:ext cx="7672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444DAE67-159A-4421-BF47-96868FC17213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47EE2D1-59D1-4284-BBB1-B41A041D1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0410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7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2436D26-A38D-4DC7-B366-7F41C8BA8648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087CFFD-7330-4A8B-A849-05BDA7D1C0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94268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C8DEDFD-1CF8-4510-A2D0-3789BBB90E91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B818A93-B980-434E-BAD6-4E051BD2E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42460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3A5E88D-0570-491F-B588-08281D7A6C7C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FD07D51-7D56-49A8-A28E-D6F98036F2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61615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4CBE21C3-28AA-42DD-B0E8-C145A67D89DB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4CE91503-2ABD-403A-B7B3-7515B82C30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11157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483836C-9722-4270-94A9-120FFB58D429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9D5BCC0-46DC-49EB-99F7-B7D80E5511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36404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D98501C-B3BF-44EB-9D00-11B5A2C4095F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CAD77B4-E66E-440F-8D35-097FD3678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80858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782FD49-2D5B-4E12-BC29-D4E1D845C3B3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3BC0082-F992-45F1-94C7-2269A46095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90214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321AC9E-F49E-4F04-9FF4-8BA80FDBBA78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3B9DFE3-A538-49D4-A82A-9E8C91EDED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815088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CDCE0093-EFC1-482A-B0F2-6BEC5EB7B6D8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25B2AB8-34FA-4D24-94FC-220D3A38D4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05436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B0D4CD7-2942-4E5A-A30F-E665FFCD79C5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38A3795-FB9E-495B-802D-FC7C0C5064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32635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CDDD261-C06B-458A-ADD1-E09AE732013D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2815892F-6868-42C3-90F5-EC6B379838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805675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79E1E8E-A9DD-4B2D-9051-BEA2EDE9B0EB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F97A492-51BD-447A-B5E6-966AEAD0FE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397443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FFA9196-2F22-4517-B602-20E04883F095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10F77E1-95F7-48A3-9612-42DCBEB929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49799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12"/>
          <p:cNvSpPr txBox="1">
            <a:spLocks noChangeArrowheads="1"/>
          </p:cNvSpPr>
          <p:nvPr userDrawn="1"/>
        </p:nvSpPr>
        <p:spPr bwMode="auto">
          <a:xfrm>
            <a:off x="714375" y="5715000"/>
            <a:ext cx="7672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061FADE-D007-447A-AB40-84B8A5F6C0FA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6E420E0-7802-4753-8721-13B8A4F6C9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482245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7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17B0CB1-9F3F-4CEA-8299-737A005A62E3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9B60E33-92C4-4611-9BFB-94502E952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303899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66BD9BE-96BC-42C3-91FF-158957207B60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83C98F7-25CA-41C7-B3E9-7037901DCE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54016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08CB337-44A1-4AE4-977A-130F4DD8D422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5F7D7AC-3000-42DA-94A1-6AB260895E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909842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B32B11F-0B2D-4323-A0BC-FE0E3DEF4BAB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5D39B87-98B4-4E9F-9A6F-0F40282D35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38281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752CDDB-66C4-44DA-A1EA-D358DB9874AE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DCEB34F-F883-43DB-B64E-038EA32D63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388997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218FCF9-5454-44A7-B556-0D41BA75A0B5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1836562-CC58-4ADE-8745-B080363F06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24897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33433E1-2311-420F-9FCE-B1A63C0F771B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DB3D744-29A5-44B0-9A44-B85D729489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512476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C8A4F3A-DD86-461B-9023-F73E2A4576FD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42E1C32-D8AD-4916-B928-90EB5D43B5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452593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C6BB34F2-CFC6-4CE9-B2D5-BD171366423F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30CB17E-5C6A-4EA8-ADA5-284AA4E687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495743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6F6F3F8-1996-4BF2-B45F-C9C0148874D8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43B96CF-5F24-40D0-9367-7C00527DCF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7165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F2A6D5-A8C1-4EB6-9BD0-F74B568BC318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9A5638-F17E-4642-B6C0-4F7543B861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2135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A689B465-5050-48CF-9571-8127EFC444E1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BA09BF9A-2D11-42AD-83E6-9B7EFAD6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057" name="TextovéPole 9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2058" name="TextovéPole 10"/>
          <p:cNvSpPr txBox="1">
            <a:spLocks noChangeArrowheads="1"/>
          </p:cNvSpPr>
          <p:nvPr userDrawn="1"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xmlns="" val="2283968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09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89889F91-E9A7-4506-8085-91C17E337C1E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462FE155-4DDF-468D-A003-1EFF17EA1B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105" name="TextovéPole 9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4106" name="TextovéPole 10"/>
          <p:cNvSpPr txBox="1">
            <a:spLocks noChangeArrowheads="1"/>
          </p:cNvSpPr>
          <p:nvPr userDrawn="1"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xmlns="" val="619836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4/4f/Verdienstmedaille_der_Tschechischen_Republik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071688"/>
            <a:ext cx="7773988" cy="9969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Státní vyznamenání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2220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915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50"/>
            <a:ext cx="8218488" cy="4714875"/>
          </a:xfrm>
        </p:spPr>
        <p:txBody>
          <a:bodyPr/>
          <a:lstStyle/>
          <a:p>
            <a:pPr eaLnBrk="1" hangingPunct="1">
              <a:buFont typeface="Century Gothic" pitchFamily="34" charset="0"/>
              <a:buAutoNum type="arabicPeriod"/>
            </a:pPr>
            <a:endParaRPr lang="cs-CZ" dirty="0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VY_32_INOVACE_6.SV.19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sz="1200" dirty="0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200" b="1" dirty="0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sz="1200" dirty="0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Ročník: 	</a:t>
            </a:r>
            <a:r>
              <a:rPr lang="cs-CZ" sz="1200" dirty="0" smtClean="0"/>
              <a:t>Vyšší stupeň osmiletého gymnázia a čtyřleté gymnázium (RVP-G)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b="1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b="1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dirty="0" smtClean="0"/>
          </a:p>
          <a:p>
            <a:pPr algn="just"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Anotace: 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dirty="0" smtClean="0"/>
          </a:p>
          <a:p>
            <a:pPr algn="just" eaLnBrk="1" hangingPunct="1">
              <a:buFont typeface="+mj-lt"/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 eaLnBrk="1" hangingPunct="1">
              <a:buFont typeface="+mj-lt"/>
              <a:buNone/>
            </a:pPr>
            <a:endParaRPr lang="cs-CZ" i="1" dirty="0" smtClean="0"/>
          </a:p>
          <a:p>
            <a:pPr eaLnBrk="1" hangingPunct="1">
              <a:buFont typeface="+mj-lt"/>
              <a:buNone/>
            </a:pPr>
            <a:endParaRPr lang="cs-CZ" i="1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000125" y="2816225"/>
          <a:ext cx="7429500" cy="11128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688"/>
                <a:gridCol w="5357812"/>
              </a:tblGrid>
              <a:tr h="37094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</a:tr>
              <a:tr h="37094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</a:tr>
              <a:tr h="37094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ve společnosti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25" y="4214813"/>
            <a:ext cx="7429500" cy="142875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slouží ke všeobecnému seznámení žáků s problematikou </a:t>
            </a:r>
            <a:r>
              <a:rPr lang="cs-CZ" sz="1100" dirty="0" smtClean="0">
                <a:solidFill>
                  <a:prstClr val="black"/>
                </a:solidFill>
              </a:rPr>
              <a:t>státních vyznamenání.</a:t>
            </a:r>
            <a:endParaRPr lang="cs-CZ" sz="1100" dirty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je použit ve výkladové části hodiny.  </a:t>
            </a: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Pomůcky: interaktivní tabule. </a:t>
            </a:r>
          </a:p>
        </p:txBody>
      </p:sp>
    </p:spTree>
    <p:extLst>
      <p:ext uri="{BB962C8B-B14F-4D97-AF65-F5344CB8AC3E}">
        <p14:creationId xmlns:p14="http://schemas.microsoft.com/office/powerpoint/2010/main" xmlns="" val="2571315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Státní vyznamenání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6400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vyznamenání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effectLst/>
              </a:rPr>
              <a:t>oceňuje stát jejich vynikající občanské zásluhy o budování svobodné demokratické společnosti, výsledky práce, úsilí o obranu vlasti, hrdinské a jiné výjimečné činy</a:t>
            </a:r>
          </a:p>
          <a:p>
            <a:r>
              <a:rPr lang="cs-CZ" dirty="0"/>
              <a:t>v</a:t>
            </a:r>
            <a:r>
              <a:rPr lang="cs-CZ" dirty="0" smtClean="0"/>
              <a:t> ČR se vyznamenání dělí na: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solidFill>
                  <a:srgbClr val="C00000"/>
                </a:solidFill>
              </a:rPr>
              <a:t>ř</a:t>
            </a:r>
            <a:r>
              <a:rPr lang="cs-CZ" dirty="0" smtClean="0">
                <a:solidFill>
                  <a:srgbClr val="C00000"/>
                </a:solidFill>
              </a:rPr>
              <a:t>ády</a:t>
            </a:r>
            <a:r>
              <a:rPr lang="cs-CZ" dirty="0" smtClean="0"/>
              <a:t> – jsou vyšší formou vyznamenání; propůjčují se občanům České republiky a udělují se těm, kteří nejsou občany České republiky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solidFill>
                  <a:srgbClr val="C00000"/>
                </a:solidFill>
              </a:rPr>
              <a:t>m</a:t>
            </a:r>
            <a:r>
              <a:rPr lang="cs-CZ" dirty="0" smtClean="0">
                <a:solidFill>
                  <a:srgbClr val="C00000"/>
                </a:solidFill>
              </a:rPr>
              <a:t>edaile</a:t>
            </a:r>
            <a:r>
              <a:rPr lang="cs-CZ" dirty="0" smtClean="0"/>
              <a:t> – jsou nižší formou </a:t>
            </a:r>
            <a:r>
              <a:rPr lang="cs-CZ" dirty="0" smtClean="0"/>
              <a:t>vyznamenání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879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vyznamenání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i="1" u="sng" dirty="0"/>
              <a:t>p</a:t>
            </a:r>
            <a:r>
              <a:rPr lang="cs-CZ" i="1" u="sng" dirty="0" smtClean="0">
                <a:effectLst/>
              </a:rPr>
              <a:t>ropůjčení řádu</a:t>
            </a:r>
            <a:r>
              <a:rPr lang="cs-CZ" u="sng" dirty="0" smtClean="0">
                <a:effectLst/>
              </a:rPr>
              <a:t> </a:t>
            </a:r>
            <a:r>
              <a:rPr lang="cs-CZ" dirty="0" smtClean="0">
                <a:effectLst/>
              </a:rPr>
              <a:t>znamená, že po smrti vyznamenané osoby se insignie vyznamenání vrací Kanceláři prezidenta republiky</a:t>
            </a:r>
          </a:p>
          <a:p>
            <a:r>
              <a:rPr lang="cs-CZ" u="sng" dirty="0"/>
              <a:t>p</a:t>
            </a:r>
            <a:r>
              <a:rPr lang="cs-CZ" u="sng" dirty="0" smtClean="0">
                <a:effectLst/>
              </a:rPr>
              <a:t>ři </a:t>
            </a:r>
            <a:r>
              <a:rPr lang="cs-CZ" i="1" u="sng" dirty="0" smtClean="0">
                <a:effectLst/>
              </a:rPr>
              <a:t>udělení</a:t>
            </a:r>
            <a:r>
              <a:rPr lang="cs-CZ" u="sng" dirty="0" smtClean="0">
                <a:effectLst/>
              </a:rPr>
              <a:t> </a:t>
            </a:r>
            <a:r>
              <a:rPr lang="cs-CZ" dirty="0" smtClean="0">
                <a:effectLst/>
              </a:rPr>
              <a:t>zůstává po smrti vyznamenané osoby insignie v držení pozůstalých</a:t>
            </a:r>
          </a:p>
          <a:p>
            <a:r>
              <a:rPr lang="cs-CZ" dirty="0"/>
              <a:t>p</a:t>
            </a:r>
            <a:r>
              <a:rPr lang="cs-CZ" dirty="0" smtClean="0">
                <a:effectLst/>
              </a:rPr>
              <a:t>rávo propůjčovat a udělovat vyznamenání přísluší </a:t>
            </a:r>
            <a:r>
              <a:rPr lang="cs-CZ" b="1" dirty="0" smtClean="0">
                <a:effectLst/>
              </a:rPr>
              <a:t>prezidentu republiky</a:t>
            </a:r>
            <a:r>
              <a:rPr lang="cs-CZ" dirty="0" smtClean="0"/>
              <a:t>; n</a:t>
            </a:r>
            <a:r>
              <a:rPr lang="cs-CZ" dirty="0" smtClean="0">
                <a:effectLst/>
              </a:rPr>
              <a:t>ávrhy na propůjčení nebo udělení vyznamenání předkládají prezidentu republiky Poslanecká sněmovna, Senát a vláda; prezident republiky může propůjčit nebo udělit vyznamenání i bez takového návrhu</a:t>
            </a:r>
          </a:p>
          <a:p>
            <a:r>
              <a:rPr lang="cs-CZ" dirty="0"/>
              <a:t>o</a:t>
            </a:r>
            <a:r>
              <a:rPr lang="cs-CZ" dirty="0" smtClean="0">
                <a:effectLst/>
              </a:rPr>
              <a:t>debrání vyznamenání je možné jen pravomocným soudním rozhodnutím, jímž byl uložen trest ztráty státních vyznamenání; ta musí být vrácena Kanceláři prezidenta republiky.</a:t>
            </a:r>
          </a:p>
          <a:p>
            <a:r>
              <a:rPr lang="cs-CZ" b="1" u="sng" dirty="0"/>
              <a:t>ř</a:t>
            </a:r>
            <a:r>
              <a:rPr lang="cs-CZ" b="1" u="sng" dirty="0" smtClean="0">
                <a:effectLst/>
              </a:rPr>
              <a:t>ádovými dny</a:t>
            </a:r>
            <a:r>
              <a:rPr lang="cs-CZ" dirty="0" smtClean="0">
                <a:effectLst/>
              </a:rPr>
              <a:t> pro propůjčování a udělování vyznamenání občanům České republiky jsou </a:t>
            </a:r>
            <a:r>
              <a:rPr lang="cs-CZ" dirty="0" smtClean="0">
                <a:solidFill>
                  <a:srgbClr val="C00000"/>
                </a:solidFill>
                <a:effectLst/>
              </a:rPr>
              <a:t>1. leden </a:t>
            </a:r>
            <a:r>
              <a:rPr lang="cs-CZ" dirty="0" smtClean="0">
                <a:effectLst/>
              </a:rPr>
              <a:t>a </a:t>
            </a:r>
            <a:r>
              <a:rPr lang="cs-CZ" dirty="0" smtClean="0">
                <a:solidFill>
                  <a:srgbClr val="C00000"/>
                </a:solidFill>
                <a:effectLst/>
              </a:rPr>
              <a:t>28. říjen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8301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vyznamenání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d</a:t>
            </a:r>
            <a:r>
              <a:rPr lang="cs-CZ" dirty="0" smtClean="0"/>
              <a:t>ělí se na vyznamenání vojenská a civilní (většinou mají různé třídy)</a:t>
            </a:r>
          </a:p>
          <a:p>
            <a:r>
              <a:rPr lang="cs-CZ" dirty="0"/>
              <a:t>z</a:t>
            </a:r>
            <a:r>
              <a:rPr lang="cs-CZ" dirty="0" smtClean="0">
                <a:effectLst/>
              </a:rPr>
              <a:t>ákon stanoví, že prezidentu republiky po dobu výkonu úřadu přísluší insignie I. třídy obou českých řádů; po skončení úřadu mu mohou být řády usnesením obou komor Parlamentu propůjčeny doživotně, čímž je možné vyjádřit prezidentovi uznání za jeho činnost 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ztahují se k nim mnohá omezení, např.: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působ nošení státního vyznamenání – v ČR určuje zákon o státních vyznamenáních (tj. způsob a pořadí nošení)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n</a:t>
            </a:r>
            <a:r>
              <a:rPr lang="cs-CZ" dirty="0" smtClean="0"/>
              <a:t>osí se jen při slavnostních příležitostech nebo podle diplomatického protokolu při audiencích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n</a:t>
            </a:r>
            <a:r>
              <a:rPr lang="cs-CZ" dirty="0" smtClean="0"/>
              <a:t>osí se jen insignie nejvyšší udělené třídy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87597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Řád Bílého lva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j</a:t>
            </a:r>
            <a:r>
              <a:rPr lang="cs-CZ" dirty="0" smtClean="0"/>
              <a:t>e rozdělen na občanskou a vojenskou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skupinu</a:t>
            </a:r>
          </a:p>
          <a:p>
            <a:endParaRPr lang="cs-CZ" dirty="0" smtClean="0"/>
          </a:p>
          <a:p>
            <a:r>
              <a:rPr lang="cs-CZ" dirty="0" smtClean="0"/>
              <a:t>Řád Bílého lva má pět tříd, z nichž I. třída je nejvyšší, a řádový řetěz, který může být udělen jen hlavám států</a:t>
            </a:r>
          </a:p>
          <a:p>
            <a:r>
              <a:rPr lang="cs-CZ" dirty="0" smtClean="0"/>
              <a:t>Řád Bílého lva propůjčuje nebo uděluje prezident republiky: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a) občanům České republiky za zvláště vynikající zásluhy o stát, zejména v oblasti politiky, správy státu, rozvoje hospodářství, vědy, techniky, kultury, umění, školství, za mimořádné zásluhy o obranu a bezpečnost státu, za vynikající velitelskou a bojovou činnost, za vědeckou a odbornou práci vojenského a branného charakteru a za významné proslavení vlasti v zahraničí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b) těm, kteří nejsou občany České republiky, za zvláště vynikající zásluhy ve prospěch České republiky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1672" y="188640"/>
            <a:ext cx="2952328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274438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Řád T. G. Masaryka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Řád Tomáše </a:t>
            </a:r>
            <a:r>
              <a:rPr lang="cs-CZ" dirty="0" err="1" smtClean="0"/>
              <a:t>Garrigua</a:t>
            </a:r>
            <a:r>
              <a:rPr lang="cs-CZ" dirty="0" smtClean="0"/>
              <a:t> Masaryka propůjčuje nebo uděluje prezident republiky osobám, které se vynikajícím způsobem zasloužily o rozvoj demokracie, humanity a lidská práva</a:t>
            </a:r>
          </a:p>
          <a:p>
            <a:r>
              <a:rPr lang="cs-CZ" dirty="0" smtClean="0"/>
              <a:t>Řád T.G.M. má pět tříd, z nichž I. třída je nejvyšší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8426" y="9484"/>
            <a:ext cx="2279677" cy="3419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631861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Medaile </a:t>
            </a:r>
            <a:r>
              <a:rPr lang="cs-CZ" dirty="0"/>
              <a:t>Z</a:t>
            </a:r>
            <a:r>
              <a:rPr lang="cs-CZ" dirty="0" smtClean="0"/>
              <a:t>a hrdinství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Medaili Za hrdinství uděluje prezident republiky osobám za hrdinství v boji a těm, kteří se s nasazením vlastního života zasloužili o záchranu lidského života nebo značných materiálních hodnot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0"/>
            <a:ext cx="2918373" cy="404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77166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Medaile Za zásluhy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Medaili Za zásluhy uděluje prezident republiky osobám, které se zasloužily o stát nebo územní samosprávný celek v oblasti hospodářské, vědy, techniky, kultury, umění, sportu, výchovy a školství, obrany, bezpečnosti státu a občanů</a:t>
            </a:r>
          </a:p>
          <a:p>
            <a:r>
              <a:rPr lang="cs-CZ" dirty="0"/>
              <a:t>d</a:t>
            </a:r>
            <a:r>
              <a:rPr lang="cs-CZ" dirty="0" smtClean="0"/>
              <a:t>ělí se do tří stupňů</a:t>
            </a:r>
            <a:endParaRPr lang="cs-CZ" dirty="0"/>
          </a:p>
        </p:txBody>
      </p:sp>
      <p:pic>
        <p:nvPicPr>
          <p:cNvPr id="4098" name="Picture 2" descr="Soubor:Verdienstmedaille der Tschechischen Republi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-22269"/>
            <a:ext cx="3923928" cy="2895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71833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vyznamenání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>
                <a:solidFill>
                  <a:srgbClr val="002060"/>
                </a:solidFill>
              </a:rPr>
              <a:t>f</a:t>
            </a:r>
            <a:r>
              <a:rPr lang="cs-CZ" dirty="0" err="1" smtClean="0">
                <a:solidFill>
                  <a:srgbClr val="002060"/>
                </a:solidFill>
              </a:rPr>
              <a:t>aleristika</a:t>
            </a:r>
            <a:r>
              <a:rPr lang="cs-CZ" dirty="0" smtClean="0"/>
              <a:t> - </a:t>
            </a:r>
            <a:r>
              <a:rPr lang="cs-CZ" dirty="0" smtClean="0">
                <a:effectLst/>
              </a:rPr>
              <a:t>je pomocná věda historická zabývající se popisem a historií řádů a vyznamenání</a:t>
            </a:r>
          </a:p>
          <a:p>
            <a:pPr lvl="1">
              <a:buFont typeface="Wingdings" pitchFamily="2" charset="2"/>
              <a:buChar char="ü"/>
            </a:pPr>
            <a:endParaRPr lang="cs-CZ" dirty="0" smtClean="0"/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r</a:t>
            </a:r>
            <a:r>
              <a:rPr lang="cs-CZ" dirty="0" smtClean="0">
                <a:effectLst/>
              </a:rPr>
              <a:t>ozlišujeme: 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effectLst/>
              </a:rPr>
              <a:t>státní vyznamenání (založené úředně formou zákona), která se dělí na řády a dekorace 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 smtClean="0">
                <a:effectLst/>
              </a:rPr>
              <a:t>vyznamenání spolková (založená spolky či organizacemi veřejnoprávními nebo i soukromými)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effectLst/>
              </a:rPr>
              <a:t>státní vyznamenání mají jistou strukturu danou zákonem, která stanovuje kromě jiného přesnou podobu vyznamenání, způsob jeho nošení, zásady propůjčování a udělování atd.; spolková vyznamenání nelze nosit na vojenském a policejním stejnokroji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68281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/>
              <a:t>NÁRODNÍ MUZEUM PRAHA. </a:t>
            </a:r>
            <a:r>
              <a:rPr lang="cs-CZ" dirty="0" err="1"/>
              <a:t>Soubor:Řád</a:t>
            </a:r>
            <a:r>
              <a:rPr lang="cs-CZ" dirty="0"/>
              <a:t> Bílého lva řetěz.jpg [online]. [cit. 11.11.2013]. Dostupný na WWW: http://cs.wikipedia.org/wiki/Soubor:%C5%98%C3%A1d_B%C3%ADl%C3%A9ho_lva_%C5%99et%C4%9Bz.jpg (Řád Bílého lva)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NÁRODNÍ MUZEUM PRAHA. </a:t>
            </a:r>
            <a:r>
              <a:rPr lang="cs-CZ" dirty="0" err="1"/>
              <a:t>Soubor:Řád</a:t>
            </a:r>
            <a:r>
              <a:rPr lang="cs-CZ" dirty="0"/>
              <a:t> masaryka.jpg [online]. [cit. 11.11.2013]. Dostupný na WWW: http://cs.wikipedia.org/wiki/Soubor:%C5%98%C3%A1d_masaryka.jpg  (Řád T. G. Masaryka) 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TSCHESCHICHES PARLAMENT. </a:t>
            </a:r>
            <a:r>
              <a:rPr lang="cs-CZ" dirty="0" err="1"/>
              <a:t>Soubor:Tapferkeitsmedaille</a:t>
            </a:r>
            <a:r>
              <a:rPr lang="cs-CZ" dirty="0"/>
              <a:t> der </a:t>
            </a:r>
            <a:r>
              <a:rPr lang="cs-CZ" dirty="0" err="1"/>
              <a:t>Tschechischen</a:t>
            </a:r>
            <a:r>
              <a:rPr lang="cs-CZ" dirty="0"/>
              <a:t> Republik.jpg [online]. [cit. 11.11.2013]. Dostupný na WWW: http://cs.wikipedia.org/wiki/Soubor:Tapferkeitsmedaille_der_Tschechischen_Republik.jpg (Medaile Za hrdinství)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TSCHESCHICHES PARLAMENT. </a:t>
            </a:r>
            <a:r>
              <a:rPr lang="cs-CZ" dirty="0" err="1"/>
              <a:t>Soubor:Verdienstmedaille</a:t>
            </a:r>
            <a:r>
              <a:rPr lang="cs-CZ" dirty="0"/>
              <a:t> der </a:t>
            </a:r>
            <a:r>
              <a:rPr lang="cs-CZ" dirty="0" err="1"/>
              <a:t>Tschechischen</a:t>
            </a:r>
            <a:r>
              <a:rPr lang="cs-CZ" dirty="0"/>
              <a:t> Republik.jpg [online]. [cit. 11.11.2013]. Dostupný na WWW: http://cs.wikipedia.org/wiki/Soubor:Verdienstmedaille_der_Tschechischen_Republik.jpg (Medaile Za zásluhy)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BARTONÍČKOVÁ, Klára a kol. Občanský a společenskovědní základ. Přehled středoškolského učiva.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a.s., 2011, ISBN 978-80-251-2631-8. 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EMMERT, František a kol. Odmaturuj ze společenských věd. Brno: DIDAKTIS, 2003, ISBN 80-86285-68-5. 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5445400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630</Words>
  <Application>Microsoft Office PowerPoint</Application>
  <PresentationFormat>Předvádění na obrazovce (4:3)</PresentationFormat>
  <Paragraphs>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Motiv systému Office</vt:lpstr>
      <vt:lpstr>projekt</vt:lpstr>
      <vt:lpstr>2_projekt</vt:lpstr>
      <vt:lpstr>Státní vyznamenání</vt:lpstr>
      <vt:lpstr>ANOTACE</vt:lpstr>
      <vt:lpstr>Státní vyznamenání ČR</vt:lpstr>
      <vt:lpstr>Státní vyznamenání</vt:lpstr>
      <vt:lpstr>Státní vyznamenání</vt:lpstr>
      <vt:lpstr>Státní vyznamenání</vt:lpstr>
      <vt:lpstr>Řád Bílého lva</vt:lpstr>
      <vt:lpstr>Řád T. G. Masaryka</vt:lpstr>
      <vt:lpstr>Medaile Za hrdinství</vt:lpstr>
      <vt:lpstr>Medaile Za zásluhy</vt:lpstr>
      <vt:lpstr>Státní vyznamenání</vt:lpstr>
      <vt:lpstr>Zdroje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Státní vyznamenání ČR</dc:title>
  <dc:creator>ve</dc:creator>
  <cp:lastModifiedBy>Dum</cp:lastModifiedBy>
  <cp:revision>11</cp:revision>
  <dcterms:created xsi:type="dcterms:W3CDTF">2013-11-11T08:17:16Z</dcterms:created>
  <dcterms:modified xsi:type="dcterms:W3CDTF">2014-06-17T15:20:26Z</dcterms:modified>
</cp:coreProperties>
</file>